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1.xml" ContentType="application/vnd.openxmlformats-officedocument.themeOverr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93" r:id="rId1"/>
  </p:sldMasterIdLst>
  <p:notesMasterIdLst>
    <p:notesMasterId r:id="rId43"/>
  </p:notesMasterIdLst>
  <p:sldIdLst>
    <p:sldId id="270" r:id="rId2"/>
    <p:sldId id="269" r:id="rId3"/>
    <p:sldId id="268" r:id="rId4"/>
    <p:sldId id="699" r:id="rId5"/>
    <p:sldId id="267" r:id="rId6"/>
    <p:sldId id="740" r:id="rId7"/>
    <p:sldId id="722" r:id="rId8"/>
    <p:sldId id="733" r:id="rId9"/>
    <p:sldId id="752" r:id="rId10"/>
    <p:sldId id="751" r:id="rId11"/>
    <p:sldId id="761" r:id="rId12"/>
    <p:sldId id="750" r:id="rId13"/>
    <p:sldId id="723" r:id="rId14"/>
    <p:sldId id="775" r:id="rId15"/>
    <p:sldId id="753" r:id="rId16"/>
    <p:sldId id="773" r:id="rId17"/>
    <p:sldId id="741" r:id="rId18"/>
    <p:sldId id="774" r:id="rId19"/>
    <p:sldId id="765" r:id="rId20"/>
    <p:sldId id="725" r:id="rId21"/>
    <p:sldId id="749" r:id="rId22"/>
    <p:sldId id="736" r:id="rId23"/>
    <p:sldId id="756" r:id="rId24"/>
    <p:sldId id="754" r:id="rId25"/>
    <p:sldId id="747" r:id="rId26"/>
    <p:sldId id="743" r:id="rId27"/>
    <p:sldId id="767" r:id="rId28"/>
    <p:sldId id="757" r:id="rId29"/>
    <p:sldId id="726" r:id="rId30"/>
    <p:sldId id="748" r:id="rId31"/>
    <p:sldId id="746" r:id="rId32"/>
    <p:sldId id="737" r:id="rId33"/>
    <p:sldId id="739" r:id="rId34"/>
    <p:sldId id="716" r:id="rId35"/>
    <p:sldId id="768" r:id="rId36"/>
    <p:sldId id="744" r:id="rId37"/>
    <p:sldId id="745" r:id="rId38"/>
    <p:sldId id="735" r:id="rId39"/>
    <p:sldId id="760" r:id="rId40"/>
    <p:sldId id="728" r:id="rId41"/>
    <p:sldId id="764" r:id="rId4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04C1B-F0DB-437F-8A94-9FA3A0B4516C}" v="355" dt="2025-03-04T23:59:56.685"/>
    <p1510:client id="{7236D2D4-EE89-B1D5-047F-6F01E72D75F2}" v="143" dt="2025-03-04T23:25:58.143"/>
    <p1510:client id="{79B6BC6E-8D52-0C67-D0B9-BE29FE2174C7}" v="152" dt="2025-03-04T23:54:06.560"/>
    <p1510:client id="{C35FBFA6-5BA8-8CC1-4B88-63433A82CF3B}" v="1" dt="2025-03-05T02:34:03.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66" y="30"/>
      </p:cViewPr>
      <p:guideLst/>
    </p:cSldViewPr>
  </p:slideViewPr>
  <p:notesTextViewPr>
    <p:cViewPr>
      <p:scale>
        <a:sx n="1" d="1"/>
        <a:sy n="1" d="1"/>
      </p:scale>
      <p:origin x="0" y="0"/>
    </p:cViewPr>
  </p:notesTextViewPr>
  <p:notesViewPr>
    <p:cSldViewPr snapToGrid="0">
      <p:cViewPr>
        <p:scale>
          <a:sx n="87" d="100"/>
          <a:sy n="87" d="100"/>
        </p:scale>
        <p:origin x="2391" y="-11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855F5-B57B-41A6-9DA2-33ED1419172D}" type="datetimeFigureOut">
              <a:t>3/5/2025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32715-CCC6-41E7-B1D2-34A64C04272B}" type="slidenum">
              <a:t>‹#›</a:t>
            </a:fld>
            <a:endParaRPr lang="en-GB"/>
          </a:p>
        </p:txBody>
      </p:sp>
    </p:spTree>
    <p:extLst>
      <p:ext uri="{BB962C8B-B14F-4D97-AF65-F5344CB8AC3E}">
        <p14:creationId xmlns:p14="http://schemas.microsoft.com/office/powerpoint/2010/main" val="272946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AF9032-5597-3042-A2EA-4E24F1F56884}" type="slidenum">
              <a:rPr lang="en-US" smtClean="0"/>
              <a:t>1</a:t>
            </a:fld>
            <a:endParaRPr lang="en-US"/>
          </a:p>
        </p:txBody>
      </p:sp>
    </p:spTree>
    <p:extLst>
      <p:ext uri="{BB962C8B-B14F-4D97-AF65-F5344CB8AC3E}">
        <p14:creationId xmlns:p14="http://schemas.microsoft.com/office/powerpoint/2010/main" val="301449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19239-8A01-028C-BC33-E42094DD6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6974B-6892-BE56-21A0-8ED8FB309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A5DB0-FD07-2364-382A-F40DD0D284D1}"/>
              </a:ext>
            </a:extLst>
          </p:cNvPr>
          <p:cNvSpPr>
            <a:spLocks noGrp="1"/>
          </p:cNvSpPr>
          <p:nvPr>
            <p:ph type="body" idx="1"/>
          </p:nvPr>
        </p:nvSpPr>
        <p:spPr/>
        <p:txBody>
          <a:bodyPr/>
          <a:lstStyle/>
          <a:p>
            <a:endParaRPr lang="en-AU">
              <a:ea typeface="Calibri"/>
              <a:cs typeface="Calibri"/>
            </a:endParaRPr>
          </a:p>
        </p:txBody>
      </p:sp>
      <p:sp>
        <p:nvSpPr>
          <p:cNvPr id="4" name="Slide Number Placeholder 3">
            <a:extLst>
              <a:ext uri="{FF2B5EF4-FFF2-40B4-BE49-F238E27FC236}">
                <a16:creationId xmlns:a16="http://schemas.microsoft.com/office/drawing/2014/main" id="{3EA8714D-070E-0BD6-C281-3043321FB994}"/>
              </a:ext>
            </a:extLst>
          </p:cNvPr>
          <p:cNvSpPr>
            <a:spLocks noGrp="1"/>
          </p:cNvSpPr>
          <p:nvPr>
            <p:ph type="sldNum" sz="quarter" idx="5"/>
          </p:nvPr>
        </p:nvSpPr>
        <p:spPr/>
        <p:txBody>
          <a:bodyPr/>
          <a:lstStyle/>
          <a:p>
            <a:fld id="{29132715-CCC6-41E7-B1D2-34A64C04272B}" type="slidenum">
              <a:rPr lang="en-AU" smtClean="0"/>
              <a:t>10</a:t>
            </a:fld>
            <a:endParaRPr lang="en-AU"/>
          </a:p>
        </p:txBody>
      </p:sp>
    </p:spTree>
    <p:extLst>
      <p:ext uri="{BB962C8B-B14F-4D97-AF65-F5344CB8AC3E}">
        <p14:creationId xmlns:p14="http://schemas.microsoft.com/office/powerpoint/2010/main" val="256172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9132715-CCC6-41E7-B1D2-34A64C04272B}" type="slidenum">
              <a:rPr lang="en-GB"/>
              <a:t>11</a:t>
            </a:fld>
            <a:endParaRPr lang="en-GB"/>
          </a:p>
        </p:txBody>
      </p:sp>
    </p:spTree>
    <p:extLst>
      <p:ext uri="{BB962C8B-B14F-4D97-AF65-F5344CB8AC3E}">
        <p14:creationId xmlns:p14="http://schemas.microsoft.com/office/powerpoint/2010/main" val="143184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27C9B-669E-DC13-EBDD-74D1FD4DE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F8A99-B4CA-0736-6908-74550FD14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E9A9E6-2B2C-E8E2-8220-CCD83B969CA3}"/>
              </a:ext>
            </a:extLst>
          </p:cNvPr>
          <p:cNvSpPr>
            <a:spLocks noGrp="1"/>
          </p:cNvSpPr>
          <p:nvPr>
            <p:ph type="body" idx="1"/>
          </p:nvPr>
        </p:nvSpPr>
        <p:spPr/>
        <p:txBody>
          <a:bodyPr/>
          <a:lstStyle/>
          <a:p>
            <a:endParaRPr lang="en-AU">
              <a:ea typeface="Calibri"/>
              <a:cs typeface="Calibri"/>
            </a:endParaRPr>
          </a:p>
        </p:txBody>
      </p:sp>
      <p:sp>
        <p:nvSpPr>
          <p:cNvPr id="4" name="Slide Number Placeholder 3">
            <a:extLst>
              <a:ext uri="{FF2B5EF4-FFF2-40B4-BE49-F238E27FC236}">
                <a16:creationId xmlns:a16="http://schemas.microsoft.com/office/drawing/2014/main" id="{67BBA76D-E882-4D64-941E-C8A541807BA1}"/>
              </a:ext>
            </a:extLst>
          </p:cNvPr>
          <p:cNvSpPr>
            <a:spLocks noGrp="1"/>
          </p:cNvSpPr>
          <p:nvPr>
            <p:ph type="sldNum" sz="quarter" idx="5"/>
          </p:nvPr>
        </p:nvSpPr>
        <p:spPr/>
        <p:txBody>
          <a:bodyPr/>
          <a:lstStyle/>
          <a:p>
            <a:fld id="{29132715-CCC6-41E7-B1D2-34A64C04272B}" type="slidenum">
              <a:rPr lang="en-AU" smtClean="0"/>
              <a:t>12</a:t>
            </a:fld>
            <a:endParaRPr lang="en-AU"/>
          </a:p>
        </p:txBody>
      </p:sp>
    </p:spTree>
    <p:extLst>
      <p:ext uri="{BB962C8B-B14F-4D97-AF65-F5344CB8AC3E}">
        <p14:creationId xmlns:p14="http://schemas.microsoft.com/office/powerpoint/2010/main" val="253448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ea typeface="Calibri"/>
              <a:cs typeface="Calibri"/>
            </a:endParaRPr>
          </a:p>
        </p:txBody>
      </p:sp>
      <p:sp>
        <p:nvSpPr>
          <p:cNvPr id="4" name="Slide Number Placeholder 3"/>
          <p:cNvSpPr>
            <a:spLocks noGrp="1"/>
          </p:cNvSpPr>
          <p:nvPr>
            <p:ph type="sldNum" sz="quarter" idx="5"/>
          </p:nvPr>
        </p:nvSpPr>
        <p:spPr/>
        <p:txBody>
          <a:bodyPr/>
          <a:lstStyle/>
          <a:p>
            <a:fld id="{29132715-CCC6-41E7-B1D2-34A64C04272B}" type="slidenum">
              <a:rPr lang="en-AU" smtClean="0"/>
              <a:t>13</a:t>
            </a:fld>
            <a:endParaRPr lang="en-AU"/>
          </a:p>
        </p:txBody>
      </p:sp>
    </p:spTree>
    <p:extLst>
      <p:ext uri="{BB962C8B-B14F-4D97-AF65-F5344CB8AC3E}">
        <p14:creationId xmlns:p14="http://schemas.microsoft.com/office/powerpoint/2010/main" val="4129369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9132715-CCC6-41E7-B1D2-34A64C04272B}" type="slidenum">
              <a:rPr lang="en-AU" smtClean="0"/>
              <a:t>14</a:t>
            </a:fld>
            <a:endParaRPr lang="en-AU"/>
          </a:p>
        </p:txBody>
      </p:sp>
    </p:spTree>
    <p:extLst>
      <p:ext uri="{BB962C8B-B14F-4D97-AF65-F5344CB8AC3E}">
        <p14:creationId xmlns:p14="http://schemas.microsoft.com/office/powerpoint/2010/main" val="377485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B08E0-43EA-54C9-EFA4-F7022C991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442A6-298E-2878-D249-D1452A589A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C42584-1EF6-0612-8AD2-8E192FDF00C7}"/>
              </a:ext>
            </a:extLst>
          </p:cNvPr>
          <p:cNvSpPr>
            <a:spLocks noGrp="1"/>
          </p:cNvSpPr>
          <p:nvPr>
            <p:ph type="body" idx="1"/>
          </p:nvPr>
        </p:nvSpPr>
        <p:spPr/>
        <p:txBody>
          <a:bodyPr/>
          <a:lstStyle/>
          <a:p>
            <a:endParaRPr lang="en-AU" dirty="0">
              <a:ea typeface="Calibri"/>
              <a:cs typeface="Calibri"/>
            </a:endParaRPr>
          </a:p>
        </p:txBody>
      </p:sp>
      <p:sp>
        <p:nvSpPr>
          <p:cNvPr id="4" name="Slide Number Placeholder 3">
            <a:extLst>
              <a:ext uri="{FF2B5EF4-FFF2-40B4-BE49-F238E27FC236}">
                <a16:creationId xmlns:a16="http://schemas.microsoft.com/office/drawing/2014/main" id="{C55A14AA-A01F-6DE7-173E-70B67F75BEF3}"/>
              </a:ext>
            </a:extLst>
          </p:cNvPr>
          <p:cNvSpPr>
            <a:spLocks noGrp="1"/>
          </p:cNvSpPr>
          <p:nvPr>
            <p:ph type="sldNum" sz="quarter" idx="5"/>
          </p:nvPr>
        </p:nvSpPr>
        <p:spPr/>
        <p:txBody>
          <a:bodyPr/>
          <a:lstStyle/>
          <a:p>
            <a:fld id="{29132715-CCC6-41E7-B1D2-34A64C04272B}" type="slidenum">
              <a:rPr lang="en-AU" smtClean="0"/>
              <a:t>15</a:t>
            </a:fld>
            <a:endParaRPr lang="en-AU"/>
          </a:p>
        </p:txBody>
      </p:sp>
    </p:spTree>
    <p:extLst>
      <p:ext uri="{BB962C8B-B14F-4D97-AF65-F5344CB8AC3E}">
        <p14:creationId xmlns:p14="http://schemas.microsoft.com/office/powerpoint/2010/main" val="3538401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9132715-CCC6-41E7-B1D2-34A64C04272B}" type="slidenum">
              <a:rPr lang="en-AU" smtClean="0"/>
              <a:t>16</a:t>
            </a:fld>
            <a:endParaRPr lang="en-AU"/>
          </a:p>
        </p:txBody>
      </p:sp>
    </p:spTree>
    <p:extLst>
      <p:ext uri="{BB962C8B-B14F-4D97-AF65-F5344CB8AC3E}">
        <p14:creationId xmlns:p14="http://schemas.microsoft.com/office/powerpoint/2010/main" val="338991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98C23-637D-7C38-7ACB-D09C9B0C9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AD562-642C-4954-8131-E66A18C3F7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CE150-115B-837D-E3E4-87C671C63D9E}"/>
              </a:ext>
            </a:extLst>
          </p:cNvPr>
          <p:cNvSpPr>
            <a:spLocks noGrp="1"/>
          </p:cNvSpPr>
          <p:nvPr>
            <p:ph type="body" idx="1"/>
          </p:nvPr>
        </p:nvSpPr>
        <p:spPr/>
        <p:txBody>
          <a:bodyPr/>
          <a:lstStyle/>
          <a:p>
            <a:endParaRPr lang="en-AU" sz="1800" b="1">
              <a:cs typeface="Calibri"/>
            </a:endParaRPr>
          </a:p>
        </p:txBody>
      </p:sp>
      <p:sp>
        <p:nvSpPr>
          <p:cNvPr id="4" name="Slide Number Placeholder 3">
            <a:extLst>
              <a:ext uri="{FF2B5EF4-FFF2-40B4-BE49-F238E27FC236}">
                <a16:creationId xmlns:a16="http://schemas.microsoft.com/office/drawing/2014/main" id="{01886C25-1021-4572-3B8C-64F2C0DB5C9A}"/>
              </a:ext>
            </a:extLst>
          </p:cNvPr>
          <p:cNvSpPr>
            <a:spLocks noGrp="1"/>
          </p:cNvSpPr>
          <p:nvPr>
            <p:ph type="sldNum" sz="quarter" idx="5"/>
          </p:nvPr>
        </p:nvSpPr>
        <p:spPr/>
        <p:txBody>
          <a:bodyPr/>
          <a:lstStyle/>
          <a:p>
            <a:fld id="{29132715-CCC6-41E7-B1D2-34A64C04272B}" type="slidenum">
              <a:rPr lang="en-AU" smtClean="0"/>
              <a:t>17</a:t>
            </a:fld>
            <a:endParaRPr lang="en-AU"/>
          </a:p>
        </p:txBody>
      </p:sp>
    </p:spTree>
    <p:extLst>
      <p:ext uri="{BB962C8B-B14F-4D97-AF65-F5344CB8AC3E}">
        <p14:creationId xmlns:p14="http://schemas.microsoft.com/office/powerpoint/2010/main" val="4230566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9132715-CCC6-41E7-B1D2-34A64C04272B}" type="slidenum">
              <a:rPr lang="en-AU" smtClean="0"/>
              <a:t>18</a:t>
            </a:fld>
            <a:endParaRPr lang="en-AU"/>
          </a:p>
        </p:txBody>
      </p:sp>
    </p:spTree>
    <p:extLst>
      <p:ext uri="{BB962C8B-B14F-4D97-AF65-F5344CB8AC3E}">
        <p14:creationId xmlns:p14="http://schemas.microsoft.com/office/powerpoint/2010/main" val="43670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9132715-CCC6-41E7-B1D2-34A64C04272B}" type="slidenum">
              <a:rPr lang="en-AU" smtClean="0"/>
              <a:t>19</a:t>
            </a:fld>
            <a:endParaRPr lang="en-AU"/>
          </a:p>
        </p:txBody>
      </p:sp>
    </p:spTree>
    <p:extLst>
      <p:ext uri="{BB962C8B-B14F-4D97-AF65-F5344CB8AC3E}">
        <p14:creationId xmlns:p14="http://schemas.microsoft.com/office/powerpoint/2010/main" val="24859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9132715-CCC6-41E7-B1D2-34A64C04272B}" type="slidenum">
              <a:rPr lang="en-AU" smtClean="0"/>
              <a:t>2</a:t>
            </a:fld>
            <a:endParaRPr lang="en-AU"/>
          </a:p>
        </p:txBody>
      </p:sp>
    </p:spTree>
    <p:extLst>
      <p:ext uri="{BB962C8B-B14F-4D97-AF65-F5344CB8AC3E}">
        <p14:creationId xmlns:p14="http://schemas.microsoft.com/office/powerpoint/2010/main" val="4206256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b="1">
              <a:cs typeface="Calibri"/>
            </a:endParaRPr>
          </a:p>
        </p:txBody>
      </p:sp>
      <p:sp>
        <p:nvSpPr>
          <p:cNvPr id="4" name="Slide Number Placeholder 3"/>
          <p:cNvSpPr>
            <a:spLocks noGrp="1"/>
          </p:cNvSpPr>
          <p:nvPr>
            <p:ph type="sldNum" sz="quarter" idx="5"/>
          </p:nvPr>
        </p:nvSpPr>
        <p:spPr/>
        <p:txBody>
          <a:bodyPr/>
          <a:lstStyle/>
          <a:p>
            <a:fld id="{29132715-CCC6-41E7-B1D2-34A64C04272B}" type="slidenum">
              <a:rPr lang="en-AU" smtClean="0"/>
              <a:t>20</a:t>
            </a:fld>
            <a:endParaRPr lang="en-AU"/>
          </a:p>
        </p:txBody>
      </p:sp>
    </p:spTree>
    <p:extLst>
      <p:ext uri="{BB962C8B-B14F-4D97-AF65-F5344CB8AC3E}">
        <p14:creationId xmlns:p14="http://schemas.microsoft.com/office/powerpoint/2010/main" val="731453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9132715-CCC6-41E7-B1D2-34A64C04272B}" type="slidenum">
              <a:rPr lang="en-AU" smtClean="0"/>
              <a:t>21</a:t>
            </a:fld>
            <a:endParaRPr lang="en-AU"/>
          </a:p>
        </p:txBody>
      </p:sp>
    </p:spTree>
    <p:extLst>
      <p:ext uri="{BB962C8B-B14F-4D97-AF65-F5344CB8AC3E}">
        <p14:creationId xmlns:p14="http://schemas.microsoft.com/office/powerpoint/2010/main" val="1091133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0A323-686F-4250-4DDB-1716984DA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73FBE-F21A-9EE2-8769-B3EA8CF39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E9A1E-7F44-8E1C-2ABC-67411C0DE4FC}"/>
              </a:ext>
            </a:extLst>
          </p:cNvPr>
          <p:cNvSpPr>
            <a:spLocks noGrp="1"/>
          </p:cNvSpPr>
          <p:nvPr>
            <p:ph type="body" idx="1"/>
          </p:nvPr>
        </p:nvSpPr>
        <p:spPr/>
        <p:txBody>
          <a:bodyPr/>
          <a:lstStyle/>
          <a:p>
            <a:endParaRPr lang="en-AU" sz="1800" b="1">
              <a:cs typeface="Calibri"/>
            </a:endParaRPr>
          </a:p>
        </p:txBody>
      </p:sp>
      <p:sp>
        <p:nvSpPr>
          <p:cNvPr id="4" name="Slide Number Placeholder 3">
            <a:extLst>
              <a:ext uri="{FF2B5EF4-FFF2-40B4-BE49-F238E27FC236}">
                <a16:creationId xmlns:a16="http://schemas.microsoft.com/office/drawing/2014/main" id="{CB1DD226-1B59-F29F-FE8F-8A3F19D871D8}"/>
              </a:ext>
            </a:extLst>
          </p:cNvPr>
          <p:cNvSpPr>
            <a:spLocks noGrp="1"/>
          </p:cNvSpPr>
          <p:nvPr>
            <p:ph type="sldNum" sz="quarter" idx="5"/>
          </p:nvPr>
        </p:nvSpPr>
        <p:spPr/>
        <p:txBody>
          <a:bodyPr/>
          <a:lstStyle/>
          <a:p>
            <a:fld id="{29132715-CCC6-41E7-B1D2-34A64C04272B}" type="slidenum">
              <a:rPr lang="en-AU" smtClean="0"/>
              <a:t>22</a:t>
            </a:fld>
            <a:endParaRPr lang="en-AU"/>
          </a:p>
        </p:txBody>
      </p:sp>
    </p:spTree>
    <p:extLst>
      <p:ext uri="{BB962C8B-B14F-4D97-AF65-F5344CB8AC3E}">
        <p14:creationId xmlns:p14="http://schemas.microsoft.com/office/powerpoint/2010/main" val="2314726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69BD7-A2BB-3176-2959-AD5E8618F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7CDFD-DADE-6842-01C2-EF1562BF9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0438A-93A0-71DC-4D74-D75007EDC72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534E59D-A7A9-84FC-CB3C-60C453F47872}"/>
              </a:ext>
            </a:extLst>
          </p:cNvPr>
          <p:cNvSpPr>
            <a:spLocks noGrp="1"/>
          </p:cNvSpPr>
          <p:nvPr>
            <p:ph type="sldNum" sz="quarter" idx="5"/>
          </p:nvPr>
        </p:nvSpPr>
        <p:spPr/>
        <p:txBody>
          <a:bodyPr/>
          <a:lstStyle/>
          <a:p>
            <a:fld id="{29132715-CCC6-41E7-B1D2-34A64C04272B}" type="slidenum">
              <a:rPr lang="en-AU" smtClean="0"/>
              <a:t>23</a:t>
            </a:fld>
            <a:endParaRPr lang="en-AU"/>
          </a:p>
        </p:txBody>
      </p:sp>
    </p:spTree>
    <p:extLst>
      <p:ext uri="{BB962C8B-B14F-4D97-AF65-F5344CB8AC3E}">
        <p14:creationId xmlns:p14="http://schemas.microsoft.com/office/powerpoint/2010/main" val="2718712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B7410-677C-F735-E2AF-8150FEB32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34E02-E6A5-72A7-5505-AEE64C695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0B77D-90D0-0586-DDD3-CF5C44CAD288}"/>
              </a:ext>
            </a:extLst>
          </p:cNvPr>
          <p:cNvSpPr>
            <a:spLocks noGrp="1"/>
          </p:cNvSpPr>
          <p:nvPr>
            <p:ph type="body" idx="1"/>
          </p:nvPr>
        </p:nvSpPr>
        <p:spPr/>
        <p:txBody>
          <a:bodyPr/>
          <a:lstStyle/>
          <a:p>
            <a:endParaRPr lang="en-AU" sz="1800" b="1">
              <a:cs typeface="Calibri"/>
            </a:endParaRPr>
          </a:p>
        </p:txBody>
      </p:sp>
      <p:sp>
        <p:nvSpPr>
          <p:cNvPr id="4" name="Slide Number Placeholder 3">
            <a:extLst>
              <a:ext uri="{FF2B5EF4-FFF2-40B4-BE49-F238E27FC236}">
                <a16:creationId xmlns:a16="http://schemas.microsoft.com/office/drawing/2014/main" id="{DB7D0526-BA7E-0CFD-417B-781C44E86D7D}"/>
              </a:ext>
            </a:extLst>
          </p:cNvPr>
          <p:cNvSpPr>
            <a:spLocks noGrp="1"/>
          </p:cNvSpPr>
          <p:nvPr>
            <p:ph type="sldNum" sz="quarter" idx="5"/>
          </p:nvPr>
        </p:nvSpPr>
        <p:spPr/>
        <p:txBody>
          <a:bodyPr/>
          <a:lstStyle/>
          <a:p>
            <a:fld id="{29132715-CCC6-41E7-B1D2-34A64C04272B}" type="slidenum">
              <a:rPr lang="en-AU" smtClean="0"/>
              <a:t>24</a:t>
            </a:fld>
            <a:endParaRPr lang="en-AU"/>
          </a:p>
        </p:txBody>
      </p:sp>
    </p:spTree>
    <p:extLst>
      <p:ext uri="{BB962C8B-B14F-4D97-AF65-F5344CB8AC3E}">
        <p14:creationId xmlns:p14="http://schemas.microsoft.com/office/powerpoint/2010/main" val="3919226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9132715-CCC6-41E7-B1D2-34A64C04272B}" type="slidenum">
              <a:rPr lang="en-AU" smtClean="0"/>
              <a:t>25</a:t>
            </a:fld>
            <a:endParaRPr lang="en-AU"/>
          </a:p>
        </p:txBody>
      </p:sp>
    </p:spTree>
    <p:extLst>
      <p:ext uri="{BB962C8B-B14F-4D97-AF65-F5344CB8AC3E}">
        <p14:creationId xmlns:p14="http://schemas.microsoft.com/office/powerpoint/2010/main" val="1638483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3A2FE-D9BC-ABD7-2772-7D982E52E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1F297-BFDD-D7CD-51DE-547CCC87D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5D8A0-F919-3977-6004-77B5BB55CBF3}"/>
              </a:ext>
            </a:extLst>
          </p:cNvPr>
          <p:cNvSpPr>
            <a:spLocks noGrp="1"/>
          </p:cNvSpPr>
          <p:nvPr>
            <p:ph type="body" idx="1"/>
          </p:nvPr>
        </p:nvSpPr>
        <p:spPr/>
        <p:txBody>
          <a:bodyPr/>
          <a:lstStyle/>
          <a:p>
            <a:endParaRPr lang="en-AU" sz="1800" b="1">
              <a:cs typeface="Calibri"/>
            </a:endParaRPr>
          </a:p>
        </p:txBody>
      </p:sp>
      <p:sp>
        <p:nvSpPr>
          <p:cNvPr id="4" name="Slide Number Placeholder 3">
            <a:extLst>
              <a:ext uri="{FF2B5EF4-FFF2-40B4-BE49-F238E27FC236}">
                <a16:creationId xmlns:a16="http://schemas.microsoft.com/office/drawing/2014/main" id="{945C6F45-1A87-2DE7-4424-BA3714F978ED}"/>
              </a:ext>
            </a:extLst>
          </p:cNvPr>
          <p:cNvSpPr>
            <a:spLocks noGrp="1"/>
          </p:cNvSpPr>
          <p:nvPr>
            <p:ph type="sldNum" sz="quarter" idx="5"/>
          </p:nvPr>
        </p:nvSpPr>
        <p:spPr/>
        <p:txBody>
          <a:bodyPr/>
          <a:lstStyle/>
          <a:p>
            <a:fld id="{29132715-CCC6-41E7-B1D2-34A64C04272B}" type="slidenum">
              <a:rPr lang="en-AU" smtClean="0"/>
              <a:t>26</a:t>
            </a:fld>
            <a:endParaRPr lang="en-AU"/>
          </a:p>
        </p:txBody>
      </p:sp>
    </p:spTree>
    <p:extLst>
      <p:ext uri="{BB962C8B-B14F-4D97-AF65-F5344CB8AC3E}">
        <p14:creationId xmlns:p14="http://schemas.microsoft.com/office/powerpoint/2010/main" val="519739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149BB-2B53-437B-B021-94BE96C0F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C704-80FC-19D2-69FC-658C34F45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C35FAC-8BB9-164E-A143-A8A5A2BB7AF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266B81F-B743-280C-68C2-21E46396003A}"/>
              </a:ext>
            </a:extLst>
          </p:cNvPr>
          <p:cNvSpPr>
            <a:spLocks noGrp="1"/>
          </p:cNvSpPr>
          <p:nvPr>
            <p:ph type="sldNum" sz="quarter" idx="5"/>
          </p:nvPr>
        </p:nvSpPr>
        <p:spPr/>
        <p:txBody>
          <a:bodyPr/>
          <a:lstStyle/>
          <a:p>
            <a:fld id="{29132715-CCC6-41E7-B1D2-34A64C04272B}" type="slidenum">
              <a:rPr lang="en-AU" smtClean="0"/>
              <a:t>27</a:t>
            </a:fld>
            <a:endParaRPr lang="en-AU"/>
          </a:p>
        </p:txBody>
      </p:sp>
    </p:spTree>
    <p:extLst>
      <p:ext uri="{BB962C8B-B14F-4D97-AF65-F5344CB8AC3E}">
        <p14:creationId xmlns:p14="http://schemas.microsoft.com/office/powerpoint/2010/main" val="2152928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A3392-D95E-E564-D59B-6923CB8F4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0653D-5129-5A20-EFE7-9E1D06D3C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00CF9-3A23-2FD1-8D7E-3230AB478B2D}"/>
              </a:ext>
            </a:extLst>
          </p:cNvPr>
          <p:cNvSpPr>
            <a:spLocks noGrp="1"/>
          </p:cNvSpPr>
          <p:nvPr>
            <p:ph type="body" idx="1"/>
          </p:nvPr>
        </p:nvSpPr>
        <p:spPr/>
        <p:txBody>
          <a:bodyPr/>
          <a:lstStyle/>
          <a:p>
            <a:endParaRPr lang="en-AU" sz="1800" b="1">
              <a:cs typeface="Calibri"/>
            </a:endParaRPr>
          </a:p>
        </p:txBody>
      </p:sp>
      <p:sp>
        <p:nvSpPr>
          <p:cNvPr id="4" name="Slide Number Placeholder 3">
            <a:extLst>
              <a:ext uri="{FF2B5EF4-FFF2-40B4-BE49-F238E27FC236}">
                <a16:creationId xmlns:a16="http://schemas.microsoft.com/office/drawing/2014/main" id="{5AF96568-84CF-512B-3328-AFFFF89FA0D6}"/>
              </a:ext>
            </a:extLst>
          </p:cNvPr>
          <p:cNvSpPr>
            <a:spLocks noGrp="1"/>
          </p:cNvSpPr>
          <p:nvPr>
            <p:ph type="sldNum" sz="quarter" idx="5"/>
          </p:nvPr>
        </p:nvSpPr>
        <p:spPr/>
        <p:txBody>
          <a:bodyPr/>
          <a:lstStyle/>
          <a:p>
            <a:fld id="{29132715-CCC6-41E7-B1D2-34A64C04272B}" type="slidenum">
              <a:rPr lang="en-AU" smtClean="0"/>
              <a:t>28</a:t>
            </a:fld>
            <a:endParaRPr lang="en-AU"/>
          </a:p>
        </p:txBody>
      </p:sp>
    </p:spTree>
    <p:extLst>
      <p:ext uri="{BB962C8B-B14F-4D97-AF65-F5344CB8AC3E}">
        <p14:creationId xmlns:p14="http://schemas.microsoft.com/office/powerpoint/2010/main" val="2601115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9132715-CCC6-41E7-B1D2-34A64C04272B}" type="slidenum">
              <a:rPr lang="en-AU" smtClean="0"/>
              <a:t>29</a:t>
            </a:fld>
            <a:endParaRPr lang="en-AU"/>
          </a:p>
        </p:txBody>
      </p:sp>
    </p:spTree>
    <p:extLst>
      <p:ext uri="{BB962C8B-B14F-4D97-AF65-F5344CB8AC3E}">
        <p14:creationId xmlns:p14="http://schemas.microsoft.com/office/powerpoint/2010/main" val="414219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3</a:t>
            </a:fld>
            <a:endParaRPr lang="en-US"/>
          </a:p>
        </p:txBody>
      </p:sp>
    </p:spTree>
    <p:extLst>
      <p:ext uri="{BB962C8B-B14F-4D97-AF65-F5344CB8AC3E}">
        <p14:creationId xmlns:p14="http://schemas.microsoft.com/office/powerpoint/2010/main" val="3719290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9132715-CCC6-41E7-B1D2-34A64C04272B}" type="slidenum">
              <a:rPr lang="en-AU" smtClean="0"/>
              <a:t>30</a:t>
            </a:fld>
            <a:endParaRPr lang="en-AU"/>
          </a:p>
        </p:txBody>
      </p:sp>
    </p:spTree>
    <p:extLst>
      <p:ext uri="{BB962C8B-B14F-4D97-AF65-F5344CB8AC3E}">
        <p14:creationId xmlns:p14="http://schemas.microsoft.com/office/powerpoint/2010/main" val="675133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FAA0E-31DC-2D23-27E6-AD7B090E0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63159-B440-D0DB-299F-E636E3556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7DF82-8E79-958D-1D33-74B94536AB6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1B77D51-C040-26A3-7032-E363E7BBB445}"/>
              </a:ext>
            </a:extLst>
          </p:cNvPr>
          <p:cNvSpPr>
            <a:spLocks noGrp="1"/>
          </p:cNvSpPr>
          <p:nvPr>
            <p:ph type="sldNum" sz="quarter" idx="5"/>
          </p:nvPr>
        </p:nvSpPr>
        <p:spPr/>
        <p:txBody>
          <a:bodyPr/>
          <a:lstStyle/>
          <a:p>
            <a:fld id="{29132715-CCC6-41E7-B1D2-34A64C04272B}" type="slidenum">
              <a:rPr lang="en-AU" smtClean="0"/>
              <a:t>31</a:t>
            </a:fld>
            <a:endParaRPr lang="en-AU"/>
          </a:p>
        </p:txBody>
      </p:sp>
    </p:spTree>
    <p:extLst>
      <p:ext uri="{BB962C8B-B14F-4D97-AF65-F5344CB8AC3E}">
        <p14:creationId xmlns:p14="http://schemas.microsoft.com/office/powerpoint/2010/main" val="1583212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9132715-CCC6-41E7-B1D2-34A64C04272B}" type="slidenum">
              <a:rPr lang="en-AU" smtClean="0"/>
              <a:t>32</a:t>
            </a:fld>
            <a:endParaRPr lang="en-AU"/>
          </a:p>
        </p:txBody>
      </p:sp>
    </p:spTree>
    <p:extLst>
      <p:ext uri="{BB962C8B-B14F-4D97-AF65-F5344CB8AC3E}">
        <p14:creationId xmlns:p14="http://schemas.microsoft.com/office/powerpoint/2010/main" val="4073069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AU"/>
          </a:p>
        </p:txBody>
      </p:sp>
      <p:sp>
        <p:nvSpPr>
          <p:cNvPr id="4" name="Slide Number Placeholder 3"/>
          <p:cNvSpPr>
            <a:spLocks noGrp="1"/>
          </p:cNvSpPr>
          <p:nvPr>
            <p:ph type="sldNum" sz="quarter" idx="5"/>
          </p:nvPr>
        </p:nvSpPr>
        <p:spPr/>
        <p:txBody>
          <a:bodyPr/>
          <a:lstStyle/>
          <a:p>
            <a:fld id="{29132715-CCC6-41E7-B1D2-34A64C04272B}" type="slidenum">
              <a:rPr lang="en-GB"/>
              <a:t>33</a:t>
            </a:fld>
            <a:endParaRPr lang="en-GB"/>
          </a:p>
        </p:txBody>
      </p:sp>
    </p:spTree>
    <p:extLst>
      <p:ext uri="{BB962C8B-B14F-4D97-AF65-F5344CB8AC3E}">
        <p14:creationId xmlns:p14="http://schemas.microsoft.com/office/powerpoint/2010/main" val="3926178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9132715-CCC6-41E7-B1D2-34A64C04272B}" type="slidenum">
              <a:rPr lang="en-AU" smtClean="0"/>
              <a:t>34</a:t>
            </a:fld>
            <a:endParaRPr lang="en-AU"/>
          </a:p>
        </p:txBody>
      </p:sp>
    </p:spTree>
    <p:extLst>
      <p:ext uri="{BB962C8B-B14F-4D97-AF65-F5344CB8AC3E}">
        <p14:creationId xmlns:p14="http://schemas.microsoft.com/office/powerpoint/2010/main" val="70216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3CCCC-3FA4-7411-0F99-D3C932E22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651F2-51E8-D36E-B565-05A5FB60D3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08F98-0686-6CF7-829C-C32BE063B84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A4BE376-C3E6-71D1-36B1-A5ABBFA971DD}"/>
              </a:ext>
            </a:extLst>
          </p:cNvPr>
          <p:cNvSpPr>
            <a:spLocks noGrp="1"/>
          </p:cNvSpPr>
          <p:nvPr>
            <p:ph type="sldNum" sz="quarter" idx="5"/>
          </p:nvPr>
        </p:nvSpPr>
        <p:spPr/>
        <p:txBody>
          <a:bodyPr/>
          <a:lstStyle/>
          <a:p>
            <a:fld id="{29132715-CCC6-41E7-B1D2-34A64C04272B}" type="slidenum">
              <a:rPr lang="en-AU" smtClean="0"/>
              <a:t>35</a:t>
            </a:fld>
            <a:endParaRPr lang="en-AU"/>
          </a:p>
        </p:txBody>
      </p:sp>
    </p:spTree>
    <p:extLst>
      <p:ext uri="{BB962C8B-B14F-4D97-AF65-F5344CB8AC3E}">
        <p14:creationId xmlns:p14="http://schemas.microsoft.com/office/powerpoint/2010/main" val="784848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3FAC7-EE44-AE74-5FB5-C00955802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C17E5-40DD-DCE4-2C37-891A01135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2AA30-DB86-E2B2-93FF-1F14C162F5AB}"/>
              </a:ext>
            </a:extLst>
          </p:cNvPr>
          <p:cNvSpPr>
            <a:spLocks noGrp="1"/>
          </p:cNvSpPr>
          <p:nvPr>
            <p:ph type="body" idx="1"/>
          </p:nvPr>
        </p:nvSpPr>
        <p:spPr/>
        <p:txBody>
          <a:bodyPr/>
          <a:lstStyle/>
          <a:p>
            <a:endParaRPr lang="en-AU" dirty="0">
              <a:ea typeface="Calibri"/>
              <a:cs typeface="+mn-lt"/>
            </a:endParaRPr>
          </a:p>
        </p:txBody>
      </p:sp>
      <p:sp>
        <p:nvSpPr>
          <p:cNvPr id="4" name="Slide Number Placeholder 3">
            <a:extLst>
              <a:ext uri="{FF2B5EF4-FFF2-40B4-BE49-F238E27FC236}">
                <a16:creationId xmlns:a16="http://schemas.microsoft.com/office/drawing/2014/main" id="{89BCC6A1-7790-A5A3-1CA0-6DF2D6C61A57}"/>
              </a:ext>
            </a:extLst>
          </p:cNvPr>
          <p:cNvSpPr>
            <a:spLocks noGrp="1"/>
          </p:cNvSpPr>
          <p:nvPr>
            <p:ph type="sldNum" sz="quarter" idx="5"/>
          </p:nvPr>
        </p:nvSpPr>
        <p:spPr/>
        <p:txBody>
          <a:bodyPr/>
          <a:lstStyle/>
          <a:p>
            <a:fld id="{29132715-CCC6-41E7-B1D2-34A64C04272B}" type="slidenum">
              <a:rPr lang="en-AU" smtClean="0"/>
              <a:t>36</a:t>
            </a:fld>
            <a:endParaRPr lang="en-AU"/>
          </a:p>
        </p:txBody>
      </p:sp>
    </p:spTree>
    <p:extLst>
      <p:ext uri="{BB962C8B-B14F-4D97-AF65-F5344CB8AC3E}">
        <p14:creationId xmlns:p14="http://schemas.microsoft.com/office/powerpoint/2010/main" val="579948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6FEE2-9B5F-554C-DC76-502D58294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079EB-0DA0-EB52-419F-55CC79CAC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D3918-CD01-3148-C56B-208F51221B87}"/>
              </a:ext>
            </a:extLst>
          </p:cNvPr>
          <p:cNvSpPr>
            <a:spLocks noGrp="1"/>
          </p:cNvSpPr>
          <p:nvPr>
            <p:ph type="body" idx="1"/>
          </p:nvPr>
        </p:nvSpPr>
        <p:spPr/>
        <p:txBody>
          <a:bodyPr/>
          <a:lstStyle/>
          <a:p>
            <a:endParaRPr lang="en-AU" dirty="0">
              <a:ea typeface="Calibri"/>
              <a:cs typeface="+mn-lt"/>
            </a:endParaRPr>
          </a:p>
        </p:txBody>
      </p:sp>
      <p:sp>
        <p:nvSpPr>
          <p:cNvPr id="4" name="Slide Number Placeholder 3">
            <a:extLst>
              <a:ext uri="{FF2B5EF4-FFF2-40B4-BE49-F238E27FC236}">
                <a16:creationId xmlns:a16="http://schemas.microsoft.com/office/drawing/2014/main" id="{242EB8D4-6343-C2F3-0730-67EA745BC2FD}"/>
              </a:ext>
            </a:extLst>
          </p:cNvPr>
          <p:cNvSpPr>
            <a:spLocks noGrp="1"/>
          </p:cNvSpPr>
          <p:nvPr>
            <p:ph type="sldNum" sz="quarter" idx="5"/>
          </p:nvPr>
        </p:nvSpPr>
        <p:spPr/>
        <p:txBody>
          <a:bodyPr/>
          <a:lstStyle/>
          <a:p>
            <a:fld id="{29132715-CCC6-41E7-B1D2-34A64C04272B}" type="slidenum">
              <a:rPr lang="en-AU" smtClean="0"/>
              <a:t>37</a:t>
            </a:fld>
            <a:endParaRPr lang="en-AU"/>
          </a:p>
        </p:txBody>
      </p:sp>
    </p:spTree>
    <p:extLst>
      <p:ext uri="{BB962C8B-B14F-4D97-AF65-F5344CB8AC3E}">
        <p14:creationId xmlns:p14="http://schemas.microsoft.com/office/powerpoint/2010/main" val="2734656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132715-CCC6-41E7-B1D2-34A64C04272B}" type="slidenum">
              <a:rPr lang="en-GB"/>
              <a:t>38</a:t>
            </a:fld>
            <a:endParaRPr lang="en-GB"/>
          </a:p>
        </p:txBody>
      </p:sp>
    </p:spTree>
    <p:extLst>
      <p:ext uri="{BB962C8B-B14F-4D97-AF65-F5344CB8AC3E}">
        <p14:creationId xmlns:p14="http://schemas.microsoft.com/office/powerpoint/2010/main" val="3438932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29132715-CCC6-41E7-B1D2-34A64C04272B}" type="slidenum">
              <a:rPr lang="en-AU" smtClean="0"/>
              <a:t>39</a:t>
            </a:fld>
            <a:endParaRPr lang="en-AU"/>
          </a:p>
        </p:txBody>
      </p:sp>
    </p:spTree>
    <p:extLst>
      <p:ext uri="{BB962C8B-B14F-4D97-AF65-F5344CB8AC3E}">
        <p14:creationId xmlns:p14="http://schemas.microsoft.com/office/powerpoint/2010/main" val="341067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29132715-CCC6-41E7-B1D2-34A64C04272B}" type="slidenum">
              <a:rPr lang="en-AU" smtClean="0"/>
              <a:t>4</a:t>
            </a:fld>
            <a:endParaRPr lang="en-AU"/>
          </a:p>
        </p:txBody>
      </p:sp>
    </p:spTree>
    <p:extLst>
      <p:ext uri="{BB962C8B-B14F-4D97-AF65-F5344CB8AC3E}">
        <p14:creationId xmlns:p14="http://schemas.microsoft.com/office/powerpoint/2010/main" val="2451067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29132715-CCC6-41E7-B1D2-34A64C04272B}" type="slidenum">
              <a:rPr lang="en-AU" smtClean="0"/>
              <a:t>40</a:t>
            </a:fld>
            <a:endParaRPr lang="en-AU"/>
          </a:p>
        </p:txBody>
      </p:sp>
    </p:spTree>
    <p:extLst>
      <p:ext uri="{BB962C8B-B14F-4D97-AF65-F5344CB8AC3E}">
        <p14:creationId xmlns:p14="http://schemas.microsoft.com/office/powerpoint/2010/main" val="25847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latin typeface="Aptos"/>
            </a:endParaRPr>
          </a:p>
        </p:txBody>
      </p:sp>
      <p:sp>
        <p:nvSpPr>
          <p:cNvPr id="4" name="Slide Number Placeholder 3"/>
          <p:cNvSpPr>
            <a:spLocks noGrp="1"/>
          </p:cNvSpPr>
          <p:nvPr>
            <p:ph type="sldNum" sz="quarter" idx="5"/>
          </p:nvPr>
        </p:nvSpPr>
        <p:spPr/>
        <p:txBody>
          <a:bodyPr/>
          <a:lstStyle/>
          <a:p>
            <a:fld id="{29132715-CCC6-41E7-B1D2-34A64C04272B}" type="slidenum">
              <a:rPr lang="en-AU" smtClean="0"/>
              <a:t>5</a:t>
            </a:fld>
            <a:endParaRPr lang="en-AU"/>
          </a:p>
        </p:txBody>
      </p:sp>
    </p:spTree>
    <p:extLst>
      <p:ext uri="{BB962C8B-B14F-4D97-AF65-F5344CB8AC3E}">
        <p14:creationId xmlns:p14="http://schemas.microsoft.com/office/powerpoint/2010/main" val="314836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93DAC-625D-ED1D-2EF8-D7DB95FAA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2EAF1-E8FE-0C5F-380A-75E3350B8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0A068-9158-57D3-B17C-5D6CA4BA6D6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0B8978A-E818-7025-4869-7AD0852EECF8}"/>
              </a:ext>
            </a:extLst>
          </p:cNvPr>
          <p:cNvSpPr>
            <a:spLocks noGrp="1"/>
          </p:cNvSpPr>
          <p:nvPr>
            <p:ph type="sldNum" sz="quarter" idx="5"/>
          </p:nvPr>
        </p:nvSpPr>
        <p:spPr/>
        <p:txBody>
          <a:bodyPr/>
          <a:lstStyle/>
          <a:p>
            <a:fld id="{29132715-CCC6-41E7-B1D2-34A64C04272B}" type="slidenum">
              <a:rPr lang="en-AU" smtClean="0"/>
              <a:t>6</a:t>
            </a:fld>
            <a:endParaRPr lang="en-AU"/>
          </a:p>
        </p:txBody>
      </p:sp>
    </p:spTree>
    <p:extLst>
      <p:ext uri="{BB962C8B-B14F-4D97-AF65-F5344CB8AC3E}">
        <p14:creationId xmlns:p14="http://schemas.microsoft.com/office/powerpoint/2010/main" val="140930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29132715-CCC6-41E7-B1D2-34A64C04272B}" type="slidenum">
              <a:rPr lang="en-AU" smtClean="0"/>
              <a:t>7</a:t>
            </a:fld>
            <a:endParaRPr lang="en-AU"/>
          </a:p>
        </p:txBody>
      </p:sp>
    </p:spTree>
    <p:extLst>
      <p:ext uri="{BB962C8B-B14F-4D97-AF65-F5344CB8AC3E}">
        <p14:creationId xmlns:p14="http://schemas.microsoft.com/office/powerpoint/2010/main" val="270025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89201-0CC7-FD33-6BB5-1933A2E9A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C1529-25CF-A8A8-48F1-86EE74492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20172-2ED4-DC9D-29F2-DDB4DAEC68FF}"/>
              </a:ext>
            </a:extLst>
          </p:cNvPr>
          <p:cNvSpPr>
            <a:spLocks noGrp="1"/>
          </p:cNvSpPr>
          <p:nvPr>
            <p:ph type="body" idx="1"/>
          </p:nvPr>
        </p:nvSpPr>
        <p:spPr/>
        <p:txBody>
          <a:bodyPr/>
          <a:lstStyle/>
          <a:p>
            <a:endParaRPr lang="en-AU">
              <a:ea typeface="Calibri"/>
              <a:cs typeface="Calibri"/>
            </a:endParaRPr>
          </a:p>
        </p:txBody>
      </p:sp>
      <p:sp>
        <p:nvSpPr>
          <p:cNvPr id="4" name="Slide Number Placeholder 3">
            <a:extLst>
              <a:ext uri="{FF2B5EF4-FFF2-40B4-BE49-F238E27FC236}">
                <a16:creationId xmlns:a16="http://schemas.microsoft.com/office/drawing/2014/main" id="{5487216D-823A-C37E-F266-2C414B997502}"/>
              </a:ext>
            </a:extLst>
          </p:cNvPr>
          <p:cNvSpPr>
            <a:spLocks noGrp="1"/>
          </p:cNvSpPr>
          <p:nvPr>
            <p:ph type="sldNum" sz="quarter" idx="5"/>
          </p:nvPr>
        </p:nvSpPr>
        <p:spPr/>
        <p:txBody>
          <a:bodyPr/>
          <a:lstStyle/>
          <a:p>
            <a:fld id="{29132715-CCC6-41E7-B1D2-34A64C04272B}" type="slidenum">
              <a:rPr lang="en-AU" smtClean="0"/>
              <a:t>8</a:t>
            </a:fld>
            <a:endParaRPr lang="en-AU"/>
          </a:p>
        </p:txBody>
      </p:sp>
    </p:spTree>
    <p:extLst>
      <p:ext uri="{BB962C8B-B14F-4D97-AF65-F5344CB8AC3E}">
        <p14:creationId xmlns:p14="http://schemas.microsoft.com/office/powerpoint/2010/main" val="92832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4D76-2718-5EF2-8D91-EF4632584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5CD4F-0B0A-B812-CE15-2DB02A207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B3042-6C7B-B98E-AEC4-A6B07A76AA08}"/>
              </a:ext>
            </a:extLst>
          </p:cNvPr>
          <p:cNvSpPr>
            <a:spLocks noGrp="1"/>
          </p:cNvSpPr>
          <p:nvPr>
            <p:ph type="body" idx="1"/>
          </p:nvPr>
        </p:nvSpPr>
        <p:spPr/>
        <p:txBody>
          <a:bodyPr/>
          <a:lstStyle/>
          <a:p>
            <a:endParaRPr lang="en-AU">
              <a:ea typeface="Calibri"/>
              <a:cs typeface="Calibri"/>
            </a:endParaRPr>
          </a:p>
        </p:txBody>
      </p:sp>
      <p:sp>
        <p:nvSpPr>
          <p:cNvPr id="4" name="Slide Number Placeholder 3">
            <a:extLst>
              <a:ext uri="{FF2B5EF4-FFF2-40B4-BE49-F238E27FC236}">
                <a16:creationId xmlns:a16="http://schemas.microsoft.com/office/drawing/2014/main" id="{5078363D-68A9-5583-6017-16B073A94AEF}"/>
              </a:ext>
            </a:extLst>
          </p:cNvPr>
          <p:cNvSpPr>
            <a:spLocks noGrp="1"/>
          </p:cNvSpPr>
          <p:nvPr>
            <p:ph type="sldNum" sz="quarter" idx="5"/>
          </p:nvPr>
        </p:nvSpPr>
        <p:spPr/>
        <p:txBody>
          <a:bodyPr/>
          <a:lstStyle/>
          <a:p>
            <a:fld id="{29132715-CCC6-41E7-B1D2-34A64C04272B}" type="slidenum">
              <a:rPr lang="en-AU" smtClean="0"/>
              <a:t>9</a:t>
            </a:fld>
            <a:endParaRPr lang="en-AU"/>
          </a:p>
        </p:txBody>
      </p:sp>
    </p:spTree>
    <p:extLst>
      <p:ext uri="{BB962C8B-B14F-4D97-AF65-F5344CB8AC3E}">
        <p14:creationId xmlns:p14="http://schemas.microsoft.com/office/powerpoint/2010/main" val="109248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6F5A2E-B019-214E-9B99-03C4D6FC9CD0}"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6512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F5A2E-B019-214E-9B99-03C4D6FC9CD0}"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79431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F5A2E-B019-214E-9B99-03C4D6FC9CD0}"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30151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17" name="Rechteck">
            <a:extLst>
              <a:ext uri="{FF2B5EF4-FFF2-40B4-BE49-F238E27FC236}">
                <a16:creationId xmlns:a16="http://schemas.microsoft.com/office/drawing/2014/main" id="{6CF49973-0A79-E640-907B-D1D840A4B098}"/>
              </a:ext>
            </a:extLst>
          </p:cNvPr>
          <p:cNvSpPr/>
          <p:nvPr userDrawn="1"/>
        </p:nvSpPr>
        <p:spPr>
          <a:xfrm>
            <a:off x="-3837" y="5825430"/>
            <a:ext cx="12200468" cy="1030090"/>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sz="130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48E73DE4-CDEA-1648-B42B-95ABBC469BE5}"/>
              </a:ext>
            </a:extLst>
          </p:cNvPr>
          <p:cNvSpPr txBox="1"/>
          <p:nvPr userDrawn="1"/>
        </p:nvSpPr>
        <p:spPr>
          <a:xfrm>
            <a:off x="3745523" y="2737338"/>
            <a:ext cx="0" cy="0"/>
          </a:xfrm>
          <a:prstGeom prst="rect">
            <a:avLst/>
          </a:prstGeom>
        </p:spPr>
        <p:txBody>
          <a:bodyPr wrap="none" lIns="22860" tIns="22860" rIns="22860" bIns="22860" rtlCol="0" anchor="ctr">
            <a:noAutofit/>
          </a:bodyPr>
          <a:lstStyle/>
          <a:p>
            <a:pPr algn="l"/>
            <a:endParaRPr lang="en-US" sz="1300" err="1">
              <a:solidFill>
                <a:schemeClr val="tx1"/>
              </a:solidFill>
              <a:latin typeface="+mn-lt"/>
              <a:ea typeface="Helvetica Neue" charset="0"/>
              <a:cs typeface="Helvetica Neue" charset="0"/>
            </a:endParaRPr>
          </a:p>
        </p:txBody>
      </p:sp>
      <p:sp>
        <p:nvSpPr>
          <p:cNvPr id="6" name="Rectangle 5">
            <a:extLst>
              <a:ext uri="{FF2B5EF4-FFF2-40B4-BE49-F238E27FC236}">
                <a16:creationId xmlns:a16="http://schemas.microsoft.com/office/drawing/2014/main" id="{6400EE1C-8A32-D04C-BEE8-26F3CF47137D}"/>
              </a:ext>
            </a:extLst>
          </p:cNvPr>
          <p:cNvSpPr/>
          <p:nvPr userDrawn="1"/>
        </p:nvSpPr>
        <p:spPr>
          <a:xfrm>
            <a:off x="0" y="0"/>
            <a:ext cx="12192000" cy="210589"/>
          </a:xfrm>
          <a:prstGeom prst="rect">
            <a:avLst/>
          </a:prstGeom>
          <a:gradFill flip="none" rotWithShape="1">
            <a:gsLst>
              <a:gs pos="0">
                <a:schemeClr val="accent5"/>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FFBA94-AD2C-6447-88DA-BBCF9CE86842}"/>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04D2A7-45B3-7A45-BB8C-B369651642F9}"/>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845C04-30F2-5047-9E3D-630A3FD055F3}"/>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106D55-D87D-4049-B3A9-884E0FE584DD}"/>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131F-5D54-B146-B6F8-990469614E9C}"/>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C0ADF7-1C99-6B4E-9350-29C33B2D3C76}"/>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92F7C0-9BDE-4248-A798-B2924CC2D353}"/>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4E8D42-E4D8-044D-82F6-69D7512BAEDC}"/>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43FB36D4-294B-455D-90CB-363BD5C60A97}"/>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309717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Right">
    <p:spTree>
      <p:nvGrpSpPr>
        <p:cNvPr id="1" name=""/>
        <p:cNvGrpSpPr/>
        <p:nvPr/>
      </p:nvGrpSpPr>
      <p:grpSpPr>
        <a:xfrm>
          <a:off x="0" y="0"/>
          <a:ext cx="0" cy="0"/>
          <a:chOff x="0" y="0"/>
          <a:chExt cx="0" cy="0"/>
        </a:xfrm>
      </p:grpSpPr>
      <p:sp>
        <p:nvSpPr>
          <p:cNvPr id="12" name="Bild">
            <a:extLst>
              <a:ext uri="{FF2B5EF4-FFF2-40B4-BE49-F238E27FC236}">
                <a16:creationId xmlns:a16="http://schemas.microsoft.com/office/drawing/2014/main" id="{DC821E7D-8E5B-0443-A5F3-00785BB23C7B}"/>
              </a:ext>
            </a:extLst>
          </p:cNvPr>
          <p:cNvSpPr>
            <a:spLocks noGrp="1"/>
          </p:cNvSpPr>
          <p:nvPr>
            <p:ph type="pic" idx="13"/>
          </p:nvPr>
        </p:nvSpPr>
        <p:spPr>
          <a:xfrm>
            <a:off x="6096000" y="0"/>
            <a:ext cx="6096000" cy="6858001"/>
          </a:xfrm>
          <a:prstGeom prst="rect">
            <a:avLst/>
          </a:prstGeom>
          <a:pattFill prst="ltDnDiag">
            <a:fgClr>
              <a:schemeClr val="bg2"/>
            </a:fgClr>
            <a:bgClr>
              <a:schemeClr val="bg1"/>
            </a:bgClr>
          </a:pattFill>
        </p:spPr>
        <p:txBody>
          <a:bodyPr lIns="91439" tIns="45719" rIns="91439" bIns="45719" anchor="t">
            <a:noAutofit/>
          </a:bodyPr>
          <a:lstStyle/>
          <a:p>
            <a:r>
              <a:rPr lang="en-US"/>
              <a:t>Click icon to add picture</a:t>
            </a:r>
            <a:endParaRPr/>
          </a:p>
        </p:txBody>
      </p:sp>
      <p:pic>
        <p:nvPicPr>
          <p:cNvPr id="5" name="Picture 4" descr="Shape&#10;&#10;Description automatically generated with medium confidence">
            <a:extLst>
              <a:ext uri="{FF2B5EF4-FFF2-40B4-BE49-F238E27FC236}">
                <a16:creationId xmlns:a16="http://schemas.microsoft.com/office/drawing/2014/main" id="{F7940347-5516-4FAF-B968-A82DC249DA19}"/>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203121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Gradient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ECC3D-4340-4E40-AC6A-F9401763D662}"/>
              </a:ext>
            </a:extLst>
          </p:cNvPr>
          <p:cNvSpPr/>
          <p:nvPr userDrawn="1"/>
        </p:nvSpPr>
        <p:spPr>
          <a:xfrm>
            <a:off x="0" y="0"/>
            <a:ext cx="12192000" cy="210589"/>
          </a:xfrm>
          <a:prstGeom prst="rect">
            <a:avLst/>
          </a:prstGeom>
          <a:solidFill>
            <a:srgbClr val="00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88F766-4C1F-3941-B36C-3F586118A49A}"/>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E21E5BF-9B7B-0A4C-9EC0-4D7B3AAF4F0D}"/>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42ECB8-8A33-F04E-88D1-FAC646208AC9}"/>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76EA20-6A3B-9345-A4A1-2F71ED598508}"/>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E7824F-89BF-F440-A5D1-3640E9D51C4C}"/>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997972-1439-C942-A9CD-125960657BC2}"/>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943050A-2473-F74A-90B1-13C96DB80099}"/>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141ABFE-D653-3540-B09E-B4410096FF90}"/>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41AE3820-E8FB-4C18-989E-080BD0ED51C2}"/>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271794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Silver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9674BF-73F2-DF4E-AA65-AC9C1088C5C6}"/>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el 1">
            <a:extLst>
              <a:ext uri="{FF2B5EF4-FFF2-40B4-BE49-F238E27FC236}">
                <a16:creationId xmlns:a16="http://schemas.microsoft.com/office/drawing/2014/main" id="{8874BFF3-5581-F84F-9614-A6B16F4CA112}"/>
              </a:ext>
            </a:extLst>
          </p:cNvPr>
          <p:cNvSpPr>
            <a:spLocks noGrp="1"/>
          </p:cNvSpPr>
          <p:nvPr>
            <p:ph type="title" hasCustomPrompt="1"/>
          </p:nvPr>
        </p:nvSpPr>
        <p:spPr>
          <a:xfrm>
            <a:off x="917914" y="898313"/>
            <a:ext cx="10938695" cy="1182722"/>
          </a:xfrm>
          <a:prstGeom prst="rect">
            <a:avLst/>
          </a:prstGeom>
        </p:spPr>
        <p:txBody>
          <a:bodyPr/>
          <a:lstStyle>
            <a:lvl1pPr>
              <a:defRPr b="0">
                <a:gradFill>
                  <a:gsLst>
                    <a:gs pos="0">
                      <a:schemeClr val="tx1">
                        <a:lumMod val="85000"/>
                        <a:lumOff val="15000"/>
                      </a:schemeClr>
                    </a:gs>
                    <a:gs pos="100000">
                      <a:schemeClr val="bg2">
                        <a:lumMod val="10000"/>
                      </a:schemeClr>
                    </a:gs>
                  </a:gsLst>
                  <a:lin ang="0" scaled="1"/>
                </a:gradFill>
              </a:defRPr>
            </a:lvl1pPr>
          </a:lstStyle>
          <a:p>
            <a:r>
              <a:rPr lang="en-AU" noProof="0"/>
              <a:t>Title</a:t>
            </a:r>
          </a:p>
        </p:txBody>
      </p:sp>
      <p:sp>
        <p:nvSpPr>
          <p:cNvPr id="2" name="TextBox 1">
            <a:extLst>
              <a:ext uri="{FF2B5EF4-FFF2-40B4-BE49-F238E27FC236}">
                <a16:creationId xmlns:a16="http://schemas.microsoft.com/office/drawing/2014/main" id="{E4FAFF8C-5AC5-084D-B6F0-41FAC3C40D8E}"/>
              </a:ext>
            </a:extLst>
          </p:cNvPr>
          <p:cNvSpPr txBox="1"/>
          <p:nvPr userDrawn="1"/>
        </p:nvSpPr>
        <p:spPr>
          <a:xfrm>
            <a:off x="2667000" y="1482969"/>
            <a:ext cx="0" cy="0"/>
          </a:xfrm>
          <a:prstGeom prst="rect">
            <a:avLst/>
          </a:prstGeom>
        </p:spPr>
        <p:txBody>
          <a:bodyPr wrap="none" lIns="22860" tIns="22860" rIns="22860" bIns="22860" rtlCol="0" anchor="ctr">
            <a:noAutofit/>
          </a:bodyPr>
          <a:lstStyle/>
          <a:p>
            <a:pPr algn="l"/>
            <a:endParaRPr lang="en-US" sz="1300" err="1">
              <a:solidFill>
                <a:schemeClr val="tx1"/>
              </a:solidFill>
              <a:latin typeface="+mn-lt"/>
              <a:ea typeface="Helvetica Neue" charset="0"/>
              <a:cs typeface="Helvetica Neue" charset="0"/>
            </a:endParaRPr>
          </a:p>
        </p:txBody>
      </p:sp>
      <p:sp>
        <p:nvSpPr>
          <p:cNvPr id="3" name="Rectangle 2">
            <a:extLst>
              <a:ext uri="{FF2B5EF4-FFF2-40B4-BE49-F238E27FC236}">
                <a16:creationId xmlns:a16="http://schemas.microsoft.com/office/drawing/2014/main" id="{DF898958-0232-7A4D-AD9B-CE5CB4E5E201}"/>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FC9DD9-2F94-FF41-8FA5-A06010437240}"/>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83475F-212D-D24A-990D-F597330F0FAB}"/>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32F9D5-08EE-ED48-BD8C-524F2B677CAB}"/>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D81987-E77D-284F-A5D3-64875C8F4D66}"/>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A2469F-5CA2-AB4F-B11E-6405C7F3DBBE}"/>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B76579-8212-9742-BCFD-915465FB86D6}"/>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hape&#10;&#10;Description automatically generated with medium confidence">
            <a:extLst>
              <a:ext uri="{FF2B5EF4-FFF2-40B4-BE49-F238E27FC236}">
                <a16:creationId xmlns:a16="http://schemas.microsoft.com/office/drawing/2014/main" id="{6E57FB54-8210-43A9-8331-B5673E568794}"/>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365303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itonTitlePage Picture">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AC009FC7-A04B-1B49-B7CE-ABC58262D45C}"/>
              </a:ext>
            </a:extLst>
          </p:cNvPr>
          <p:cNvSpPr>
            <a:spLocks noGrp="1"/>
          </p:cNvSpPr>
          <p:nvPr>
            <p:ph type="pic" idx="13"/>
          </p:nvPr>
        </p:nvSpPr>
        <p:spPr>
          <a:xfrm>
            <a:off x="6096000" y="0"/>
            <a:ext cx="6096000" cy="6858001"/>
          </a:xfrm>
          <a:prstGeom prst="rect">
            <a:avLst/>
          </a:prstGeom>
          <a:pattFill prst="ltDnDiag">
            <a:fgClr>
              <a:schemeClr val="bg2"/>
            </a:fgClr>
            <a:bgClr>
              <a:schemeClr val="bg1"/>
            </a:bgClr>
          </a:pattFill>
        </p:spPr>
        <p:txBody>
          <a:bodyPr lIns="91439" tIns="45719" rIns="91439" bIns="45719" anchor="t">
            <a:noAutofit/>
          </a:bodyPr>
          <a:lstStyle/>
          <a:p>
            <a:r>
              <a:rPr lang="en-US"/>
              <a:t>Click icon to add picture</a:t>
            </a:r>
            <a:endParaRPr/>
          </a:p>
        </p:txBody>
      </p:sp>
      <p:sp>
        <p:nvSpPr>
          <p:cNvPr id="7" name="ABOUT…">
            <a:extLst>
              <a:ext uri="{FF2B5EF4-FFF2-40B4-BE49-F238E27FC236}">
                <a16:creationId xmlns:a16="http://schemas.microsoft.com/office/drawing/2014/main" id="{27158CA1-850C-C642-A6C7-44B0ED57135B}"/>
              </a:ext>
            </a:extLst>
          </p:cNvPr>
          <p:cNvSpPr txBox="1"/>
          <p:nvPr userDrawn="1"/>
        </p:nvSpPr>
        <p:spPr>
          <a:xfrm>
            <a:off x="956410" y="788247"/>
            <a:ext cx="4160251" cy="1182721"/>
          </a:xfrm>
          <a:prstGeom prst="rect">
            <a:avLst/>
          </a:prstGeom>
          <a:ln w="12700">
            <a:miter lim="400000"/>
          </a:ln>
          <a:extLst>
            <a:ext uri="{C572A759-6A51-4108-AA02-DFA0A04FC94B}">
              <ma14:wrappingTextBoxFlag xmlns:ma14="http://schemas.microsoft.com/office/mac/drawingml/2011/main" xmlns="" val="1"/>
            </a:ext>
          </a:extLst>
        </p:spPr>
        <p:txBody>
          <a:bodyPr lIns="22860" rIns="22860">
            <a:normAutofit/>
          </a:bodyPr>
          <a:lstStyle>
            <a:defPPr>
              <a:defRPr lang="en-US"/>
            </a:defPPr>
            <a:lvl1pPr>
              <a:lnSpc>
                <a:spcPts val="3400"/>
              </a:lnSpc>
              <a:defRPr sz="3600" b="1" i="0" cap="all" spc="-215">
                <a:solidFill>
                  <a:schemeClr val="accent1"/>
                </a:solidFill>
                <a:latin typeface="+mj-lt"/>
                <a:ea typeface="Helvetica Neue" charset="0"/>
                <a:cs typeface="Helvetica Neue" charset="0"/>
              </a:defRPr>
            </a:lvl1pPr>
            <a:lvl2pPr marL="1371531"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2pPr>
            <a:lvl3pPr marL="2285886"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3pPr>
            <a:lvl4pPr marL="3200240"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4pPr>
            <a:lvl5pPr marL="4114594"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5pPr>
            <a:lvl6pPr marL="5028949" indent="-457177" defTabSz="1828709">
              <a:lnSpc>
                <a:spcPct val="90000"/>
              </a:lnSpc>
              <a:spcBef>
                <a:spcPts val="1000"/>
              </a:spcBef>
              <a:buFont typeface="Arial" panose="020B0604020202020204" pitchFamily="34" charset="0"/>
              <a:buChar char="•"/>
              <a:defRPr sz="3600"/>
            </a:lvl6pPr>
            <a:lvl7pPr marL="5943303" indent="-457177" defTabSz="1828709">
              <a:lnSpc>
                <a:spcPct val="90000"/>
              </a:lnSpc>
              <a:spcBef>
                <a:spcPts val="1000"/>
              </a:spcBef>
              <a:buFont typeface="Arial" panose="020B0604020202020204" pitchFamily="34" charset="0"/>
              <a:buChar char="•"/>
              <a:defRPr sz="3600"/>
            </a:lvl7pPr>
            <a:lvl8pPr marL="6857657" indent="-457177" defTabSz="1828709">
              <a:lnSpc>
                <a:spcPct val="90000"/>
              </a:lnSpc>
              <a:spcBef>
                <a:spcPts val="1000"/>
              </a:spcBef>
              <a:buFont typeface="Arial" panose="020B0604020202020204" pitchFamily="34" charset="0"/>
              <a:buChar char="•"/>
              <a:defRPr sz="3600"/>
            </a:lvl8pPr>
            <a:lvl9pPr marL="7772011" indent="-457177" defTabSz="1828709">
              <a:lnSpc>
                <a:spcPct val="90000"/>
              </a:lnSpc>
              <a:spcBef>
                <a:spcPts val="1000"/>
              </a:spcBef>
              <a:buFont typeface="Arial" panose="020B0604020202020204" pitchFamily="34" charset="0"/>
              <a:buChar char="•"/>
              <a:defRPr sz="3600"/>
            </a:lvl9pPr>
          </a:lstStyle>
          <a:p>
            <a:r>
              <a:rPr lang="en-AU" b="0" cap="none">
                <a:gradFill>
                  <a:gsLst>
                    <a:gs pos="0">
                      <a:schemeClr val="bg2">
                        <a:lumMod val="10000"/>
                      </a:schemeClr>
                    </a:gs>
                    <a:gs pos="100000">
                      <a:schemeClr val="bg2">
                        <a:lumMod val="25000"/>
                      </a:schemeClr>
                    </a:gs>
                  </a:gsLst>
                  <a:lin ang="2700000" scaled="1"/>
                </a:gradFill>
              </a:rPr>
              <a:t>Heading</a:t>
            </a:r>
          </a:p>
        </p:txBody>
      </p:sp>
      <p:sp>
        <p:nvSpPr>
          <p:cNvPr id="8" name="Inhaltsplatzhalter 3">
            <a:extLst>
              <a:ext uri="{FF2B5EF4-FFF2-40B4-BE49-F238E27FC236}">
                <a16:creationId xmlns:a16="http://schemas.microsoft.com/office/drawing/2014/main" id="{831612A6-A59F-5041-A0C9-4B2691E249A4}"/>
              </a:ext>
            </a:extLst>
          </p:cNvPr>
          <p:cNvSpPr txBox="1">
            <a:spLocks/>
          </p:cNvSpPr>
          <p:nvPr userDrawn="1"/>
        </p:nvSpPr>
        <p:spPr>
          <a:xfrm>
            <a:off x="1395116" y="2081035"/>
            <a:ext cx="4455115" cy="9528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buNone/>
            </a:pPr>
            <a:r>
              <a:rPr lang="en-AU" sz="2000">
                <a:solidFill>
                  <a:srgbClr val="008A96"/>
                </a:solidFill>
              </a:rPr>
              <a:t>Pull quote</a:t>
            </a:r>
          </a:p>
          <a:p>
            <a:pPr marL="0" indent="0">
              <a:lnSpc>
                <a:spcPts val="2360"/>
              </a:lnSpc>
              <a:buNone/>
            </a:pPr>
            <a:endParaRPr lang="en-AU" sz="2000">
              <a:solidFill>
                <a:schemeClr val="accent3"/>
              </a:solidFill>
            </a:endParaRPr>
          </a:p>
        </p:txBody>
      </p:sp>
      <p:sp>
        <p:nvSpPr>
          <p:cNvPr id="9" name="Tequis magnam everunt re volupti ntiusament at et omnimo totatin venimus anturis explaut alique quatem qui utemquia dolo erum soluptas alite tet id qui utempor esequis evelesc iaecabor re conseque qui officab orruntota cus ium rempedi gendandus veniscidus erum as ut utempor esequis evelesc iaecabor re conseque qui officab orruntota cus ium idebit, toremporias ea conet volo blantia plaborepel is natqui officil magnihi.">
            <a:extLst>
              <a:ext uri="{FF2B5EF4-FFF2-40B4-BE49-F238E27FC236}">
                <a16:creationId xmlns:a16="http://schemas.microsoft.com/office/drawing/2014/main" id="{D4914732-AABE-364B-9EE5-443B40E1A325}"/>
              </a:ext>
            </a:extLst>
          </p:cNvPr>
          <p:cNvSpPr txBox="1"/>
          <p:nvPr userDrawn="1"/>
        </p:nvSpPr>
        <p:spPr>
          <a:xfrm>
            <a:off x="1471017" y="3033875"/>
            <a:ext cx="4034750" cy="2652282"/>
          </a:xfrm>
          <a:prstGeom prst="rect">
            <a:avLst/>
          </a:prstGeom>
          <a:noFill/>
          <a:ln w="12700">
            <a:miter lim="400000"/>
          </a:ln>
          <a:extLst>
            <a:ext uri="{C572A759-6A51-4108-AA02-DFA0A04FC94B}">
              <ma14:wrappingTextBoxFlag xmlns:ma14="http://schemas.microsoft.com/office/mac/drawingml/2011/main" xmlns="" val="1"/>
            </a:ext>
          </a:extLst>
        </p:spPr>
        <p:txBody>
          <a:bodyPr lIns="22860" rIns="22860"/>
          <a:lstStyle>
            <a:lvl1pPr>
              <a:lnSpc>
                <a:spcPct val="120000"/>
              </a:lnSpc>
              <a:defRPr sz="2600" i="0" spc="0">
                <a:solidFill>
                  <a:srgbClr val="6E686F"/>
                </a:solidFill>
                <a:latin typeface="Open Sans"/>
                <a:ea typeface="Open Sans"/>
                <a:cs typeface="Open Sans"/>
                <a:sym typeface="Open Sans"/>
              </a:defRPr>
            </a:lvl1pPr>
          </a:lstStyle>
          <a:p>
            <a:r>
              <a:rPr lang="en-AU" sz="1300">
                <a:solidFill>
                  <a:schemeClr val="bg2">
                    <a:lumMod val="25000"/>
                  </a:schemeClr>
                </a:solidFill>
                <a:latin typeface="+mn-lt"/>
                <a:ea typeface="Helvetica Neue" charset="0"/>
                <a:cs typeface="Helvetica Neue" charset="0"/>
              </a:rPr>
              <a:t>Text</a:t>
            </a:r>
          </a:p>
        </p:txBody>
      </p:sp>
      <p:pic>
        <p:nvPicPr>
          <p:cNvPr id="10" name="Picture 9" descr="Shape&#10;&#10;Description automatically generated with medium confidence">
            <a:extLst>
              <a:ext uri="{FF2B5EF4-FFF2-40B4-BE49-F238E27FC236}">
                <a16:creationId xmlns:a16="http://schemas.microsoft.com/office/drawing/2014/main" id="{A9384539-9C72-4D64-ABCE-47F435AF7430}"/>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76781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7" name="Rechteck">
            <a:extLst>
              <a:ext uri="{FF2B5EF4-FFF2-40B4-BE49-F238E27FC236}">
                <a16:creationId xmlns:a16="http://schemas.microsoft.com/office/drawing/2014/main" id="{6CF49973-0A79-E640-907B-D1D840A4B098}"/>
              </a:ext>
            </a:extLst>
          </p:cNvPr>
          <p:cNvSpPr/>
          <p:nvPr userDrawn="1"/>
        </p:nvSpPr>
        <p:spPr>
          <a:xfrm>
            <a:off x="-3837" y="5825430"/>
            <a:ext cx="12200468" cy="1030090"/>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sz="130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48E73DE4-CDEA-1648-B42B-95ABBC469BE5}"/>
              </a:ext>
            </a:extLst>
          </p:cNvPr>
          <p:cNvSpPr txBox="1"/>
          <p:nvPr userDrawn="1"/>
        </p:nvSpPr>
        <p:spPr>
          <a:xfrm>
            <a:off x="3745523" y="2737338"/>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6" name="Rectangle 5">
            <a:extLst>
              <a:ext uri="{FF2B5EF4-FFF2-40B4-BE49-F238E27FC236}">
                <a16:creationId xmlns:a16="http://schemas.microsoft.com/office/drawing/2014/main" id="{6400EE1C-8A32-D04C-BEE8-26F3CF47137D}"/>
              </a:ext>
            </a:extLst>
          </p:cNvPr>
          <p:cNvSpPr/>
          <p:nvPr userDrawn="1"/>
        </p:nvSpPr>
        <p:spPr>
          <a:xfrm>
            <a:off x="0" y="0"/>
            <a:ext cx="12192000" cy="210589"/>
          </a:xfrm>
          <a:prstGeom prst="rect">
            <a:avLst/>
          </a:prstGeom>
          <a:gradFill flip="none" rotWithShape="1">
            <a:gsLst>
              <a:gs pos="0">
                <a:schemeClr val="accent5"/>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FFBA94-AD2C-6447-88DA-BBCF9CE86842}"/>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04D2A7-45B3-7A45-BB8C-B369651642F9}"/>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845C04-30F2-5047-9E3D-630A3FD055F3}"/>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106D55-D87D-4049-B3A9-884E0FE584DD}"/>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131F-5D54-B146-B6F8-990469614E9C}"/>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C0ADF7-1C99-6B4E-9350-29C33B2D3C76}"/>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92F7C0-9BDE-4248-A798-B2924CC2D353}"/>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4E8D42-E4D8-044D-82F6-69D7512BAEDC}"/>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Shape&#10;&#10;Description automatically generated with medium confidence">
            <a:extLst>
              <a:ext uri="{FF2B5EF4-FFF2-40B4-BE49-F238E27FC236}">
                <a16:creationId xmlns:a16="http://schemas.microsoft.com/office/drawing/2014/main" id="{3935BEA6-6CD2-469A-BA08-3442039E4FB6}"/>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2421475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F5A2E-B019-214E-9B99-03C4D6FC9CD0}"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9209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6F5A2E-B019-214E-9B99-03C4D6FC9CD0}"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870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6F5A2E-B019-214E-9B99-03C4D6FC9CD0}"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89903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6F5A2E-B019-214E-9B99-03C4D6FC9CD0}"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76742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6F5A2E-B019-214E-9B99-03C4D6FC9CD0}"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02730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F5A2E-B019-214E-9B99-03C4D6FC9CD0}"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16023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6F5A2E-B019-214E-9B99-03C4D6FC9CD0}"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4018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6F5A2E-B019-214E-9B99-03C4D6FC9CD0}" type="datetimeFigureOut">
              <a:rPr lang="en-AU" noProof="0" smtClean="0"/>
              <a:t>5/03/2025</a:t>
            </a:fld>
            <a:endParaRPr lang="en-AU" noProof="0"/>
          </a:p>
        </p:txBody>
      </p:sp>
      <p:sp>
        <p:nvSpPr>
          <p:cNvPr id="6" name="Footer Placeholder 5"/>
          <p:cNvSpPr>
            <a:spLocks noGrp="1"/>
          </p:cNvSpPr>
          <p:nvPr>
            <p:ph type="ftr" sz="quarter" idx="11"/>
          </p:nvPr>
        </p:nvSpPr>
        <p:spPr/>
        <p:txBody>
          <a:bodyPr/>
          <a:lstStyle/>
          <a:p>
            <a:endParaRPr lang="en-AU" noProof="0"/>
          </a:p>
        </p:txBody>
      </p:sp>
      <p:sp>
        <p:nvSpPr>
          <p:cNvPr id="7" name="Slide Number Placeholder 6"/>
          <p:cNvSpPr>
            <a:spLocks noGrp="1"/>
          </p:cNvSpPr>
          <p:nvPr>
            <p:ph type="sldNum" sz="quarter" idx="12"/>
          </p:nvPr>
        </p:nvSpPr>
        <p:spPr/>
        <p:txBody>
          <a:bodyPr/>
          <a:lstStyle/>
          <a:p>
            <a:fld id="{D8E7AC7D-DE47-D04B-810A-E333F322F2EB}" type="slidenum">
              <a:rPr lang="en-AU" noProof="0" smtClean="0"/>
              <a:t>‹#›</a:t>
            </a:fld>
            <a:endParaRPr lang="en-AU" noProof="0"/>
          </a:p>
        </p:txBody>
      </p:sp>
    </p:spTree>
    <p:extLst>
      <p:ext uri="{BB962C8B-B14F-4D97-AF65-F5344CB8AC3E}">
        <p14:creationId xmlns:p14="http://schemas.microsoft.com/office/powerpoint/2010/main" val="292876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F5A2E-B019-214E-9B99-03C4D6FC9CD0}" type="datetimeFigureOut">
              <a:rPr lang="en-AU" noProof="0" smtClean="0"/>
              <a:t>5/03/2025</a:t>
            </a:fld>
            <a:endParaRPr lang="en-AU" noProof="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noProof="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7AC7D-DE47-D04B-810A-E333F322F2EB}" type="slidenum">
              <a:rPr lang="en-AU" noProof="0" smtClean="0"/>
              <a:t>‹#›</a:t>
            </a:fld>
            <a:endParaRPr lang="en-AU" noProof="0"/>
          </a:p>
        </p:txBody>
      </p:sp>
    </p:spTree>
    <p:extLst>
      <p:ext uri="{BB962C8B-B14F-4D97-AF65-F5344CB8AC3E}">
        <p14:creationId xmlns:p14="http://schemas.microsoft.com/office/powerpoint/2010/main" val="1595392801"/>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9" r:id="rId14"/>
    <p:sldLayoutId id="2147483677" r:id="rId15"/>
    <p:sldLayoutId id="2147483666" r:id="rId16"/>
    <p:sldLayoutId id="214748401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data-api-portal.health.gov.au/"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s://data-api-portal.health.gov.au/"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hyperlink" Target="https://learn.microsoft.com/en-us/sql/t-sql/language-elements/like-transact-sql?view=sql-server-ver1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data-api-portal.health.gov.au/"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s://login.microsoftonline.com/health.gov.au/oauth2/v2.0/toke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mailto:HPPSupport@gov.au"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HTASupportUnit@health.gov.au" TargetMode="External"/><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hyperlink" Target="mailto:HPPSupport@health.gov.au"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pbs.gov.au/browse/publication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data-api-portal.health.gov.au&#8203;" TargetMode="External"/><Relationship Id="rId4" Type="http://schemas.openxmlformats.org/officeDocument/2006/relationships/hyperlink" Target="https://data-api-portal.health.gov.a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F320B9-A007-4B56-B7E5-10D20A6441CA}"/>
              </a:ext>
            </a:extLst>
          </p:cNvPr>
          <p:cNvPicPr>
            <a:picLocks noChangeAspect="1"/>
          </p:cNvPicPr>
          <p:nvPr/>
        </p:nvPicPr>
        <p:blipFill rotWithShape="1">
          <a:blip r:embed="rId3" cstate="screen">
            <a:alphaModFix amt="66000"/>
            <a:extLst>
              <a:ext uri="{28A0092B-C50C-407E-A947-70E740481C1C}">
                <a14:useLocalDpi xmlns:a14="http://schemas.microsoft.com/office/drawing/2010/main"/>
              </a:ext>
            </a:extLst>
          </a:blip>
          <a:srcRect b="15031"/>
          <a:stretch/>
        </p:blipFill>
        <p:spPr>
          <a:xfrm>
            <a:off x="6360161" y="220802"/>
            <a:ext cx="5824536" cy="5567717"/>
          </a:xfrm>
          <a:prstGeom prst="rect">
            <a:avLst/>
          </a:prstGeom>
        </p:spPr>
      </p:pic>
      <p:sp>
        <p:nvSpPr>
          <p:cNvPr id="10" name="www.helvetic-studio.com"/>
          <p:cNvSpPr txBox="1"/>
          <p:nvPr/>
        </p:nvSpPr>
        <p:spPr>
          <a:xfrm>
            <a:off x="8783053" y="6239087"/>
            <a:ext cx="2707837" cy="319368"/>
          </a:xfrm>
          <a:prstGeom prst="rect">
            <a:avLst/>
          </a:prstGeom>
          <a:ln w="12700">
            <a:miter lim="400000"/>
          </a:ln>
          <a:extLst>
            <a:ext uri="{C572A759-6A51-4108-AA02-DFA0A04FC94B}">
              <ma14:wrappingTextBoxFlag xmlns:ma14="http://schemas.microsoft.com/office/mac/drawingml/2011/main" xmlns="" val="1"/>
            </a:ext>
          </a:extLst>
        </p:spPr>
        <p:txBody>
          <a:bodyPr lIns="22860" rIns="22860">
            <a:normAutofit/>
          </a:bodyPr>
          <a:lstStyle>
            <a:lvl1pPr>
              <a:lnSpc>
                <a:spcPct val="110000"/>
              </a:lnSpc>
              <a:defRPr sz="2000" i="0" spc="0">
                <a:solidFill>
                  <a:srgbClr val="6E686F"/>
                </a:solidFill>
                <a:latin typeface="Open Sans"/>
                <a:ea typeface="Open Sans"/>
                <a:cs typeface="Open Sans"/>
                <a:sym typeface="Open Sans"/>
              </a:defRPr>
            </a:lvl1pPr>
          </a:lstStyle>
          <a:p>
            <a:pPr algn="r"/>
            <a:r>
              <a:rPr lang="en-AU" sz="1400" b="1">
                <a:solidFill>
                  <a:schemeClr val="tx1"/>
                </a:solidFill>
                <a:latin typeface="+mn-lt"/>
                <a:ea typeface="Helvetica" charset="0"/>
                <a:cs typeface="Helvetica" charset="0"/>
              </a:rPr>
              <a:t>www.health.gov.au</a:t>
            </a:r>
          </a:p>
        </p:txBody>
      </p:sp>
      <p:sp>
        <p:nvSpPr>
          <p:cNvPr id="9" name="TextBox 8">
            <a:extLst>
              <a:ext uri="{FF2B5EF4-FFF2-40B4-BE49-F238E27FC236}">
                <a16:creationId xmlns:a16="http://schemas.microsoft.com/office/drawing/2014/main" id="{DF11F376-FFDF-5E40-93A6-4936B00B4E5E}"/>
              </a:ext>
            </a:extLst>
          </p:cNvPr>
          <p:cNvSpPr txBox="1"/>
          <p:nvPr/>
        </p:nvSpPr>
        <p:spPr>
          <a:xfrm>
            <a:off x="2911642" y="1570121"/>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15" name="TextBox 14">
            <a:extLst>
              <a:ext uri="{FF2B5EF4-FFF2-40B4-BE49-F238E27FC236}">
                <a16:creationId xmlns:a16="http://schemas.microsoft.com/office/drawing/2014/main" id="{A26DAC68-7327-6E41-BEC5-66BCF34A6DE6}"/>
              </a:ext>
            </a:extLst>
          </p:cNvPr>
          <p:cNvSpPr txBox="1"/>
          <p:nvPr/>
        </p:nvSpPr>
        <p:spPr>
          <a:xfrm>
            <a:off x="1726532" y="3597442"/>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16" name="TextBox 15">
            <a:extLst>
              <a:ext uri="{FF2B5EF4-FFF2-40B4-BE49-F238E27FC236}">
                <a16:creationId xmlns:a16="http://schemas.microsoft.com/office/drawing/2014/main" id="{FA9DA5DC-3100-FB4C-8A63-00C4CC9E836E}"/>
              </a:ext>
            </a:extLst>
          </p:cNvPr>
          <p:cNvSpPr txBox="1"/>
          <p:nvPr/>
        </p:nvSpPr>
        <p:spPr>
          <a:xfrm>
            <a:off x="11099132" y="4295274"/>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4" name="Rectangle 3">
            <a:extLst>
              <a:ext uri="{FF2B5EF4-FFF2-40B4-BE49-F238E27FC236}">
                <a16:creationId xmlns:a16="http://schemas.microsoft.com/office/drawing/2014/main" id="{5D616AD4-F679-4B4E-93CE-9A0F9798C020}"/>
              </a:ext>
            </a:extLst>
          </p:cNvPr>
          <p:cNvSpPr/>
          <p:nvPr/>
        </p:nvSpPr>
        <p:spPr>
          <a:xfrm>
            <a:off x="0" y="1874101"/>
            <a:ext cx="6586538" cy="391441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92E51E1-FD8B-9A4F-9849-68D3ADC71213}"/>
              </a:ext>
            </a:extLst>
          </p:cNvPr>
          <p:cNvSpPr/>
          <p:nvPr/>
        </p:nvSpPr>
        <p:spPr>
          <a:xfrm>
            <a:off x="-83636" y="139973"/>
            <a:ext cx="12192001"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E319F90-3CB3-464B-AFB8-260E22599247}"/>
              </a:ext>
            </a:extLst>
          </p:cNvPr>
          <p:cNvGrpSpPr/>
          <p:nvPr/>
        </p:nvGrpSpPr>
        <p:grpSpPr>
          <a:xfrm>
            <a:off x="975014" y="1135184"/>
            <a:ext cx="7669732" cy="3975008"/>
            <a:chOff x="976213" y="1099837"/>
            <a:chExt cx="6875108" cy="3975008"/>
          </a:xfrm>
        </p:grpSpPr>
        <p:sp>
          <p:nvSpPr>
            <p:cNvPr id="21" name="KEYNOTE PRESENTATION">
              <a:extLst>
                <a:ext uri="{FF2B5EF4-FFF2-40B4-BE49-F238E27FC236}">
                  <a16:creationId xmlns:a16="http://schemas.microsoft.com/office/drawing/2014/main" id="{07E33BA1-460E-C544-A709-0D3DB6D80A13}"/>
                </a:ext>
              </a:extLst>
            </p:cNvPr>
            <p:cNvSpPr txBox="1"/>
            <p:nvPr userDrawn="1"/>
          </p:nvSpPr>
          <p:spPr>
            <a:xfrm>
              <a:off x="1554476" y="3429000"/>
              <a:ext cx="4705610" cy="930868"/>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19" name="Rechteck">
              <a:extLst>
                <a:ext uri="{FF2B5EF4-FFF2-40B4-BE49-F238E27FC236}">
                  <a16:creationId xmlns:a16="http://schemas.microsoft.com/office/drawing/2014/main" id="{733FED14-765A-234D-AB20-069D2C957652}"/>
                </a:ext>
              </a:extLst>
            </p:cNvPr>
            <p:cNvSpPr/>
            <p:nvPr userDrawn="1"/>
          </p:nvSpPr>
          <p:spPr>
            <a:xfrm>
              <a:off x="976213"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effectLst/>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endParaRPr lang="en-AU" sz="1400" kern="100">
                <a:solidFill>
                  <a:srgbClr val="616161"/>
                </a:solidFill>
                <a:latin typeface="Segoe UI" panose="020B0502040204020203" pitchFamily="34" charset="0"/>
                <a:ea typeface="Segoe UI" panose="020B0502040204020203" pitchFamily="34" charset="0"/>
              </a:endParaRPr>
            </a:p>
            <a:p>
              <a:pPr>
                <a:lnSpc>
                  <a:spcPct val="120000"/>
                </a:lnSpc>
                <a:defRPr sz="2600" i="0" spc="0">
                  <a:solidFill>
                    <a:srgbClr val="6E686F"/>
                  </a:solidFill>
                  <a:latin typeface="Open Sans"/>
                  <a:ea typeface="Open Sans"/>
                  <a:cs typeface="Open Sans"/>
                  <a:sym typeface="Open Sans"/>
                </a:defRPr>
              </a:pPr>
              <a:r>
                <a:rPr lang="en-AU" sz="1400" kern="100">
                  <a:solidFill>
                    <a:srgbClr val="616161"/>
                  </a:solidFill>
                  <a:effectLst/>
                  <a:latin typeface="Segoe UI" panose="020B0502040204020203" pitchFamily="34" charset="0"/>
                  <a:ea typeface="Segoe UI" panose="020B0502040204020203" pitchFamily="34" charset="0"/>
                </a:rPr>
                <a:t>             </a:t>
              </a:r>
              <a:endParaRPr sz="1300">
                <a:latin typeface="Helvetica" charset="0"/>
                <a:ea typeface="Helvetica" charset="0"/>
                <a:cs typeface="Helvetica" charset="0"/>
              </a:endParaRPr>
            </a:p>
          </p:txBody>
        </p:sp>
      </p:grpSp>
      <p:sp>
        <p:nvSpPr>
          <p:cNvPr id="2" name="TextBox 1">
            <a:extLst>
              <a:ext uri="{FF2B5EF4-FFF2-40B4-BE49-F238E27FC236}">
                <a16:creationId xmlns:a16="http://schemas.microsoft.com/office/drawing/2014/main" id="{F66C6F3D-03AF-3D4A-8062-E9B7693102CC}"/>
              </a:ext>
            </a:extLst>
          </p:cNvPr>
          <p:cNvSpPr txBox="1"/>
          <p:nvPr/>
        </p:nvSpPr>
        <p:spPr>
          <a:xfrm>
            <a:off x="712381" y="467833"/>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3" name="TextBox 2">
            <a:extLst>
              <a:ext uri="{FF2B5EF4-FFF2-40B4-BE49-F238E27FC236}">
                <a16:creationId xmlns:a16="http://schemas.microsoft.com/office/drawing/2014/main" id="{3AA12730-1C98-6D47-97CA-18BF0AD94FF7}"/>
              </a:ext>
            </a:extLst>
          </p:cNvPr>
          <p:cNvSpPr txBox="1"/>
          <p:nvPr/>
        </p:nvSpPr>
        <p:spPr>
          <a:xfrm>
            <a:off x="1315777" y="1405884"/>
            <a:ext cx="7010874" cy="2062103"/>
          </a:xfrm>
          <a:prstGeom prst="rect">
            <a:avLst/>
          </a:prstGeom>
          <a:noFill/>
        </p:spPr>
        <p:txBody>
          <a:bodyPr wrap="square" lIns="0" tIns="45720" rIns="91440" bIns="45720" rtlCol="0" anchor="t">
            <a:spAutoFit/>
          </a:bodyPr>
          <a:lstStyle/>
          <a:p>
            <a:r>
              <a:rPr lang="en-AU" sz="4800" b="1">
                <a:solidFill>
                  <a:srgbClr val="243C96"/>
                </a:solidFill>
                <a:latin typeface="Calibri"/>
              </a:rPr>
              <a:t>PBS API Software Vendor Webinar</a:t>
            </a:r>
            <a:endParaRPr lang="en-AU" sz="4800" b="1">
              <a:solidFill>
                <a:srgbClr val="243C96"/>
              </a:solidFill>
              <a:latin typeface="Calibri"/>
              <a:cs typeface="Calibri"/>
            </a:endParaRPr>
          </a:p>
          <a:p>
            <a:r>
              <a:rPr lang="en-AU" sz="3200">
                <a:solidFill>
                  <a:srgbClr val="243C96"/>
                </a:solidFill>
                <a:ea typeface="+mn-lt"/>
                <a:cs typeface="+mn-lt"/>
              </a:rPr>
              <a:t> </a:t>
            </a:r>
            <a:endParaRPr lang="en-AU">
              <a:cs typeface="Arial"/>
            </a:endParaRPr>
          </a:p>
        </p:txBody>
      </p:sp>
      <p:sp>
        <p:nvSpPr>
          <p:cNvPr id="5" name="TextBox 4">
            <a:extLst>
              <a:ext uri="{FF2B5EF4-FFF2-40B4-BE49-F238E27FC236}">
                <a16:creationId xmlns:a16="http://schemas.microsoft.com/office/drawing/2014/main" id="{BE4D18C7-3E94-7E41-9FC6-18384970A5AA}"/>
              </a:ext>
            </a:extLst>
          </p:cNvPr>
          <p:cNvSpPr txBox="1"/>
          <p:nvPr/>
        </p:nvSpPr>
        <p:spPr>
          <a:xfrm>
            <a:off x="986589" y="4483868"/>
            <a:ext cx="7754398" cy="646331"/>
          </a:xfrm>
          <a:prstGeom prst="rect">
            <a:avLst/>
          </a:prstGeom>
          <a:noFill/>
        </p:spPr>
        <p:txBody>
          <a:bodyPr wrap="square" lIns="91440" tIns="45720" rIns="91440" bIns="45720" rtlCol="0" anchor="t">
            <a:spAutoFit/>
          </a:bodyPr>
          <a:lstStyle/>
          <a:p>
            <a:r>
              <a:rPr lang="en-US">
                <a:solidFill>
                  <a:srgbClr val="008A96"/>
                </a:solidFill>
              </a:rPr>
              <a:t>Thank you for joining, this webinar will begin at 11am, 5 March 2025</a:t>
            </a:r>
          </a:p>
          <a:p>
            <a:r>
              <a:rPr lang="en-US">
                <a:solidFill>
                  <a:srgbClr val="008A96"/>
                </a:solidFill>
              </a:rPr>
              <a:t> or once traffic slows coming into the meeting.</a:t>
            </a:r>
            <a:endParaRPr lang="en-US">
              <a:solidFill>
                <a:srgbClr val="008A96"/>
              </a:solidFill>
              <a:cs typeface="Arial"/>
            </a:endParaRPr>
          </a:p>
        </p:txBody>
      </p:sp>
      <p:pic>
        <p:nvPicPr>
          <p:cNvPr id="6" name="Picture 5">
            <a:extLst>
              <a:ext uri="{FF2B5EF4-FFF2-40B4-BE49-F238E27FC236}">
                <a16:creationId xmlns:a16="http://schemas.microsoft.com/office/drawing/2014/main" id="{42F970F5-1A10-EE6F-CB5C-58E7BB7E343E}"/>
              </a:ext>
            </a:extLst>
          </p:cNvPr>
          <p:cNvPicPr>
            <a:picLocks noChangeAspect="1"/>
          </p:cNvPicPr>
          <p:nvPr/>
        </p:nvPicPr>
        <p:blipFill>
          <a:blip r:embed="rId4"/>
          <a:stretch>
            <a:fillRect/>
          </a:stretch>
        </p:blipFill>
        <p:spPr>
          <a:xfrm>
            <a:off x="1463728" y="3656722"/>
            <a:ext cx="6370872" cy="659082"/>
          </a:xfrm>
          <a:prstGeom prst="rect">
            <a:avLst/>
          </a:prstGeom>
        </p:spPr>
      </p:pic>
    </p:spTree>
    <p:extLst>
      <p:ext uri="{BB962C8B-B14F-4D97-AF65-F5344CB8AC3E}">
        <p14:creationId xmlns:p14="http://schemas.microsoft.com/office/powerpoint/2010/main" val="487332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D654B-2560-D8EA-7B7B-6E6E5B4275F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AE47DBF-4A8E-77A1-10A3-FB1F29D1B7A9}"/>
              </a:ext>
            </a:extLst>
          </p:cNvPr>
          <p:cNvSpPr/>
          <p:nvPr/>
        </p:nvSpPr>
        <p:spPr>
          <a:xfrm>
            <a:off x="199612" y="747380"/>
            <a:ext cx="11415973" cy="5596147"/>
          </a:xfrm>
          <a:prstGeom prst="rect">
            <a:avLst/>
          </a:prstGeom>
          <a:ln>
            <a:noFill/>
          </a:ln>
        </p:spPr>
        <p:txBody>
          <a:bodyPr wrap="square" lIns="91440" tIns="45720" rIns="91440" bIns="45720" anchor="t">
            <a:spAutoFit/>
          </a:bodyPr>
          <a:lstStyle/>
          <a:p>
            <a:pPr marL="457200">
              <a:lnSpc>
                <a:spcPct val="107000"/>
              </a:lnSpc>
            </a:pPr>
            <a:r>
              <a:rPr lang="en-AU" sz="2400">
                <a:solidFill>
                  <a:srgbClr val="008A95"/>
                </a:solidFill>
                <a:latin typeface="Calibri"/>
                <a:ea typeface="Calibri"/>
                <a:cs typeface="Arial"/>
              </a:rPr>
              <a:t>    PBS data API Version 3.0.24 release notes (11 December 2024)</a:t>
            </a:r>
            <a:endParaRPr lang="en-US"/>
          </a:p>
          <a:p>
            <a:pPr marL="457200">
              <a:lnSpc>
                <a:spcPct val="107000"/>
              </a:lnSpc>
              <a:tabLst>
                <a:tab pos="457200" algn="l"/>
              </a:tabLst>
            </a:pPr>
            <a:endParaRPr lang="en-AU" sz="1100">
              <a:solidFill>
                <a:srgbClr val="008A95"/>
              </a:solidFill>
              <a:latin typeface="Calibri"/>
              <a:ea typeface="Calibri"/>
              <a:cs typeface="+mn-lt"/>
            </a:endParaRPr>
          </a:p>
          <a:p>
            <a:pPr marL="800100" lvl="1" indent="-342900">
              <a:buFont typeface="Arial" panose="020B0604020202020204" pitchFamily="34" charset="0"/>
              <a:buChar char="•"/>
              <a:tabLst>
                <a:tab pos="457200" algn="l"/>
              </a:tabLst>
            </a:pPr>
            <a:r>
              <a:rPr lang="en-AU" sz="2000" kern="100">
                <a:solidFill>
                  <a:srgbClr val="000000"/>
                </a:solidFill>
                <a:highlight>
                  <a:srgbClr val="FFFFFF"/>
                </a:highlight>
                <a:latin typeface="Calibri"/>
                <a:ea typeface="+mn-lt"/>
                <a:cs typeface="+mn-lt"/>
              </a:rPr>
              <a:t>Filter added to all endpoints to show the latest schedule information in descending order. Filter labelled “</a:t>
            </a:r>
            <a:r>
              <a:rPr lang="en-AU" sz="2000" kern="100" err="1">
                <a:solidFill>
                  <a:srgbClr val="000000"/>
                </a:solidFill>
                <a:highlight>
                  <a:srgbClr val="FFFFFF"/>
                </a:highlight>
                <a:latin typeface="Calibri"/>
                <a:ea typeface="+mn-lt"/>
                <a:cs typeface="+mn-lt"/>
              </a:rPr>
              <a:t>get_latest_schedule_only</a:t>
            </a:r>
            <a:r>
              <a:rPr lang="en-AU" sz="2000" kern="100">
                <a:solidFill>
                  <a:srgbClr val="000000"/>
                </a:solidFill>
                <a:highlight>
                  <a:srgbClr val="FFFFFF"/>
                </a:highlight>
                <a:latin typeface="Calibri"/>
                <a:ea typeface="+mn-lt"/>
                <a:cs typeface="+mn-lt"/>
              </a:rPr>
              <a:t>” with a value of True (or Yes) to return the most recent schedule code.  </a:t>
            </a:r>
            <a:r>
              <a:rPr lang="en-AU" sz="2000" kern="100">
                <a:solidFill>
                  <a:srgbClr val="FF0000"/>
                </a:solidFill>
                <a:highlight>
                  <a:srgbClr val="FFFFFF"/>
                </a:highlight>
                <a:latin typeface="Calibri"/>
                <a:ea typeface="+mn-lt"/>
                <a:cs typeface="+mn-lt"/>
              </a:rPr>
              <a:t> </a:t>
            </a:r>
            <a:endParaRPr lang="en-AU" sz="2000" kern="100">
              <a:solidFill>
                <a:srgbClr val="000000"/>
              </a:solidFill>
              <a:highlight>
                <a:srgbClr val="FFFFFF"/>
              </a:highlight>
              <a:latin typeface="Calibri"/>
              <a:ea typeface="+mn-lt"/>
              <a:cs typeface="+mn-lt"/>
            </a:endParaRPr>
          </a:p>
          <a:p>
            <a:pPr lvl="1">
              <a:buFont typeface="Arial" panose="020B0604020202020204" pitchFamily="34" charset="0"/>
              <a:buChar char="•"/>
              <a:tabLst>
                <a:tab pos="457200" algn="l"/>
              </a:tabLst>
            </a:pPr>
            <a:endParaRPr lang="en-AU" sz="2000" kern="100">
              <a:solidFill>
                <a:srgbClr val="FF0000"/>
              </a:solidFill>
              <a:highlight>
                <a:srgbClr val="FFFFFF"/>
              </a:highlight>
              <a:latin typeface="Calibri"/>
              <a:ea typeface="+mn-lt"/>
              <a:cs typeface="+mn-lt"/>
            </a:endParaRPr>
          </a:p>
          <a:p>
            <a:pPr lvl="1">
              <a:tabLst>
                <a:tab pos="457200" algn="l"/>
              </a:tabLst>
            </a:pPr>
            <a:r>
              <a:rPr lang="en-AU" sz="2400">
                <a:solidFill>
                  <a:srgbClr val="008A95"/>
                </a:solidFill>
                <a:latin typeface="Calibri"/>
                <a:cs typeface="Arial"/>
              </a:rPr>
              <a:t>     PBS data API Version 3.1.12 release notes (21 February 2025)</a:t>
            </a:r>
            <a:endParaRPr lang="en-US" sz="2400">
              <a:solidFill>
                <a:srgbClr val="008A95"/>
              </a:solidFill>
              <a:latin typeface="Calibri"/>
              <a:cs typeface="Arial"/>
            </a:endParaRPr>
          </a:p>
          <a:p>
            <a:pPr lvl="1">
              <a:buFont typeface="Arial" panose="020B0604020202020204" pitchFamily="34" charset="0"/>
              <a:buChar char="•"/>
              <a:tabLst>
                <a:tab pos="457200" algn="l"/>
              </a:tabLst>
            </a:pPr>
            <a:endParaRPr lang="en-AU" sz="1200" kern="100">
              <a:solidFill>
                <a:srgbClr val="FF0000"/>
              </a:solidFill>
              <a:highlight>
                <a:srgbClr val="FFFFFF"/>
              </a:highlight>
              <a:latin typeface="Calibri"/>
              <a:ea typeface="+mn-lt"/>
              <a:cs typeface="+mn-lt"/>
            </a:endParaRPr>
          </a:p>
          <a:p>
            <a:pPr marL="800100" lvl="1" indent="-342900">
              <a:buFont typeface="Arial" panose="020B0604020202020204" pitchFamily="34" charset="0"/>
              <a:buChar char="•"/>
              <a:tabLst>
                <a:tab pos="457200" algn="l"/>
              </a:tabLst>
            </a:pPr>
            <a:r>
              <a:rPr lang="en-AU" sz="2000" b="0" i="0">
                <a:solidFill>
                  <a:srgbClr val="212121"/>
                </a:solidFill>
                <a:effectLst/>
                <a:latin typeface="Calibri"/>
                <a:ea typeface="Calibri"/>
                <a:cs typeface="Calibri"/>
              </a:rPr>
              <a:t>Added a sorting to each endpoint. It first sorts the data by 'SCHEDULE_CODE' in descending order, and then applies a secondary sort based on the specific endpoint.</a:t>
            </a:r>
          </a:p>
          <a:p>
            <a:pPr marL="1257300" lvl="2" indent="-342900">
              <a:buFont typeface="Arial" panose="020B0604020202020204" pitchFamily="34" charset="0"/>
              <a:buChar char="•"/>
              <a:tabLst>
                <a:tab pos="457200" algn="l"/>
              </a:tabLst>
            </a:pPr>
            <a:r>
              <a:rPr lang="en-AU" sz="2000" kern="100">
                <a:solidFill>
                  <a:srgbClr val="212121"/>
                </a:solidFill>
                <a:latin typeface="Calibri"/>
                <a:ea typeface="+mn-lt"/>
                <a:cs typeface="+mn-lt"/>
              </a:rPr>
              <a:t>Bug noted with the Schedules endpoint – From this update it sorts on Schedule code number. A fix is in to sort latest to the top, as per 3.0.24. This is expected to go in with next release.</a:t>
            </a:r>
            <a:r>
              <a:rPr lang="en-AU" sz="2000" kern="100">
                <a:solidFill>
                  <a:srgbClr val="212121"/>
                </a:solidFill>
                <a:latin typeface="-apple-system"/>
                <a:ea typeface="+mn-lt"/>
                <a:cs typeface="+mn-lt"/>
              </a:rPr>
              <a:t> </a:t>
            </a:r>
            <a:endParaRPr lang="en-AU" sz="2000" kern="100">
              <a:solidFill>
                <a:srgbClr val="FF0000"/>
              </a:solidFill>
              <a:latin typeface="Calibri"/>
              <a:ea typeface="+mn-lt"/>
              <a:cs typeface="+mn-lt"/>
            </a:endParaRPr>
          </a:p>
          <a:p>
            <a:pPr lvl="1">
              <a:tabLst>
                <a:tab pos="457200" algn="l"/>
              </a:tabLst>
            </a:pPr>
            <a:endParaRPr lang="en-AU" sz="2000" kern="100">
              <a:solidFill>
                <a:srgbClr val="FF0000"/>
              </a:solidFill>
              <a:highlight>
                <a:srgbClr val="FFFFFF"/>
              </a:highlight>
              <a:latin typeface="Calibri"/>
              <a:ea typeface="+mn-lt"/>
              <a:cs typeface="+mn-lt"/>
            </a:endParaRPr>
          </a:p>
          <a:p>
            <a:pPr marL="742950" indent="-285750">
              <a:lnSpc>
                <a:spcPct val="107000"/>
              </a:lnSpc>
              <a:buFont typeface="Arial" panose="020B0604020202020204" pitchFamily="34" charset="0"/>
              <a:buChar char="•"/>
              <a:tabLst>
                <a:tab pos="457200" algn="l"/>
              </a:tabLst>
            </a:pPr>
            <a:endParaRPr lang="en-AU" sz="2000" kern="100">
              <a:solidFill>
                <a:srgbClr val="000000"/>
              </a:solidFill>
              <a:highlight>
                <a:srgbClr val="FFFFFF"/>
              </a:highlight>
              <a:latin typeface="Calibri"/>
              <a:ea typeface="+mn-lt"/>
              <a:cs typeface="+mn-lt"/>
            </a:endParaRPr>
          </a:p>
          <a:p>
            <a:pPr marL="800100" lvl="1" indent="-342900">
              <a:lnSpc>
                <a:spcPct val="107000"/>
              </a:lnSpc>
              <a:buFont typeface="Arial" panose="020B0604020202020204" pitchFamily="34" charset="0"/>
              <a:buChar char="•"/>
            </a:pPr>
            <a:endParaRPr lang="en-AU" sz="2000" kern="10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2400"/>
              </a:spcAft>
            </a:pPr>
            <a:endParaRPr lang="en-AU" sz="2000">
              <a:solidFill>
                <a:srgbClr val="008A95"/>
              </a:solidFill>
              <a:latin typeface="Calibri"/>
              <a:ea typeface="Calibri"/>
              <a:cs typeface="Calibri"/>
            </a:endParaRPr>
          </a:p>
          <a:p>
            <a:pPr>
              <a:spcAft>
                <a:spcPts val="1600"/>
              </a:spcAft>
            </a:pPr>
            <a:endParaRPr lang="en-AU" sz="2000">
              <a:cs typeface="Arial"/>
            </a:endParaRPr>
          </a:p>
        </p:txBody>
      </p:sp>
    </p:spTree>
    <p:extLst>
      <p:ext uri="{BB962C8B-B14F-4D97-AF65-F5344CB8AC3E}">
        <p14:creationId xmlns:p14="http://schemas.microsoft.com/office/powerpoint/2010/main" val="3480897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6487DE-FE03-9972-A69B-996AED230E15}"/>
              </a:ext>
            </a:extLst>
          </p:cNvPr>
          <p:cNvSpPr txBox="1"/>
          <p:nvPr/>
        </p:nvSpPr>
        <p:spPr>
          <a:xfrm>
            <a:off x="442063" y="291482"/>
            <a:ext cx="67110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008A95"/>
                </a:solidFill>
                <a:latin typeface="Calibri"/>
                <a:cs typeface="Arial"/>
              </a:rPr>
              <a:t>    Example </a:t>
            </a:r>
            <a:r>
              <a:rPr lang="en-GB" sz="2400" err="1">
                <a:solidFill>
                  <a:srgbClr val="008A95"/>
                </a:solidFill>
                <a:latin typeface="Calibri"/>
                <a:cs typeface="Arial"/>
              </a:rPr>
              <a:t>get_latest_schedule_only</a:t>
            </a:r>
            <a:r>
              <a:rPr lang="en-GB" sz="2400">
                <a:solidFill>
                  <a:srgbClr val="008A95"/>
                </a:solidFill>
                <a:latin typeface="Calibri"/>
                <a:cs typeface="Arial"/>
              </a:rPr>
              <a:t> = true</a:t>
            </a:r>
          </a:p>
        </p:txBody>
      </p:sp>
      <p:pic>
        <p:nvPicPr>
          <p:cNvPr id="10" name="Picture 9">
            <a:extLst>
              <a:ext uri="{FF2B5EF4-FFF2-40B4-BE49-F238E27FC236}">
                <a16:creationId xmlns:a16="http://schemas.microsoft.com/office/drawing/2014/main" id="{4FB3F65F-96B1-8D17-39F2-64F06F17298D}"/>
              </a:ext>
            </a:extLst>
          </p:cNvPr>
          <p:cNvPicPr>
            <a:picLocks noChangeAspect="1"/>
          </p:cNvPicPr>
          <p:nvPr/>
        </p:nvPicPr>
        <p:blipFill>
          <a:blip r:embed="rId3"/>
          <a:srcRect t="8026"/>
          <a:stretch/>
        </p:blipFill>
        <p:spPr>
          <a:xfrm>
            <a:off x="1163690" y="753147"/>
            <a:ext cx="9887767" cy="5222766"/>
          </a:xfrm>
          <a:prstGeom prst="rect">
            <a:avLst/>
          </a:prstGeom>
        </p:spPr>
      </p:pic>
    </p:spTree>
    <p:extLst>
      <p:ext uri="{BB962C8B-B14F-4D97-AF65-F5344CB8AC3E}">
        <p14:creationId xmlns:p14="http://schemas.microsoft.com/office/powerpoint/2010/main" val="424516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05E3-731E-E665-F241-48181C2711B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21BCC39-5D5B-CF14-427C-C4319125742D}"/>
              </a:ext>
            </a:extLst>
          </p:cNvPr>
          <p:cNvSpPr/>
          <p:nvPr/>
        </p:nvSpPr>
        <p:spPr>
          <a:xfrm>
            <a:off x="668274" y="669889"/>
            <a:ext cx="10568248" cy="2207527"/>
          </a:xfrm>
          <a:prstGeom prst="rect">
            <a:avLst/>
          </a:prstGeom>
          <a:ln>
            <a:noFill/>
          </a:ln>
        </p:spPr>
        <p:txBody>
          <a:bodyPr wrap="square" lIns="91440" tIns="45720" rIns="91440" bIns="45720" anchor="t">
            <a:spAutoFit/>
          </a:bodyPr>
          <a:lstStyle/>
          <a:p>
            <a:pPr marL="457200">
              <a:lnSpc>
                <a:spcPct val="107000"/>
              </a:lnSpc>
            </a:pPr>
            <a:r>
              <a:rPr lang="en-AU" sz="2400">
                <a:solidFill>
                  <a:srgbClr val="008A95"/>
                </a:solidFill>
                <a:latin typeface="Calibri"/>
                <a:ea typeface="Calibri"/>
                <a:cs typeface="Arial"/>
              </a:rPr>
              <a:t>PBS data API Version 3.0.24 release notes (11 December 2024)</a:t>
            </a:r>
            <a:endParaRPr lang="en-US"/>
          </a:p>
          <a:p>
            <a:pPr marL="800100" lvl="1" indent="-342900">
              <a:lnSpc>
                <a:spcPct val="107000"/>
              </a:lnSpc>
              <a:buFont typeface="Arial,Sans-Serif" panose="020B0604020202020204" pitchFamily="34" charset="0"/>
              <a:buChar char="•"/>
            </a:pPr>
            <a:endParaRPr lang="en-AU" sz="1100" kern="10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a:tabLst>
                <a:tab pos="457200" algn="l"/>
              </a:tabLst>
            </a:pPr>
            <a:r>
              <a:rPr lang="en-AU" sz="2000" b="1" kern="100">
                <a:solidFill>
                  <a:srgbClr val="000000"/>
                </a:solidFill>
                <a:highlight>
                  <a:srgbClr val="FFFFFF"/>
                </a:highlight>
                <a:latin typeface="Calibri"/>
                <a:ea typeface="+mn-lt"/>
                <a:cs typeface="+mn-lt"/>
              </a:rPr>
              <a:t>NEW</a:t>
            </a:r>
            <a:endParaRPr lang="en-AU" sz="2000" b="1" kern="100">
              <a:solidFill>
                <a:srgbClr val="000000"/>
              </a:solidFill>
              <a:highlight>
                <a:srgbClr val="FFFFFF"/>
              </a:highlight>
              <a:latin typeface="Calibri"/>
              <a:ea typeface="+mn-lt"/>
              <a:cs typeface="Calibri" panose="020F0502020204030204" pitchFamily="34" charset="0"/>
            </a:endParaRPr>
          </a:p>
          <a:p>
            <a:pPr marL="342900" indent="-342900">
              <a:buFont typeface="Arial" panose="020B0604020202020204" pitchFamily="34" charset="0"/>
              <a:buChar char="•"/>
              <a:tabLst>
                <a:tab pos="457200" algn="l"/>
              </a:tabLst>
            </a:pPr>
            <a:r>
              <a:rPr lang="en-AU" sz="2000" kern="100">
                <a:solidFill>
                  <a:srgbClr val="000000"/>
                </a:solidFill>
                <a:highlight>
                  <a:srgbClr val="FFFFFF"/>
                </a:highlight>
                <a:latin typeface="Calibri"/>
                <a:ea typeface="+mn-lt"/>
                <a:cs typeface="+mn-lt"/>
              </a:rPr>
              <a:t>API Changelog Tracking Implemented for Major/Minor/Patch releases. This release with Changelog tracking labelled as Version 3.0.24. </a:t>
            </a:r>
            <a:r>
              <a:rPr lang="en-AU" sz="2000" kern="100">
                <a:highlight>
                  <a:srgbClr val="FFFFFF"/>
                </a:highlight>
                <a:latin typeface="Calibri"/>
                <a:ea typeface="+mn-lt"/>
                <a:cs typeface="+mn-lt"/>
              </a:rPr>
              <a:t>Previous release notes prior to changelog tracking have had names updated slightly to make it easier to see the sequence of updates. </a:t>
            </a:r>
          </a:p>
          <a:p>
            <a:pPr lvl="1">
              <a:buFont typeface="Arial" panose="020B0604020202020204" pitchFamily="34" charset="0"/>
              <a:buChar char="•"/>
              <a:tabLst>
                <a:tab pos="457200" algn="l"/>
              </a:tabLst>
            </a:pPr>
            <a:endParaRPr lang="en-AU" sz="2000" kern="100">
              <a:highlight>
                <a:srgbClr val="FFFFFF"/>
              </a:highlight>
              <a:latin typeface="Calibri"/>
              <a:ea typeface="+mn-lt"/>
              <a:cs typeface="+mn-lt"/>
            </a:endParaRPr>
          </a:p>
        </p:txBody>
      </p:sp>
      <p:pic>
        <p:nvPicPr>
          <p:cNvPr id="7" name="Picture 6">
            <a:extLst>
              <a:ext uri="{FF2B5EF4-FFF2-40B4-BE49-F238E27FC236}">
                <a16:creationId xmlns:a16="http://schemas.microsoft.com/office/drawing/2014/main" id="{46F1645F-2F17-C236-12E8-E7BBA93F1637}"/>
              </a:ext>
            </a:extLst>
          </p:cNvPr>
          <p:cNvPicPr>
            <a:picLocks noChangeAspect="1"/>
          </p:cNvPicPr>
          <p:nvPr/>
        </p:nvPicPr>
        <p:blipFill>
          <a:blip r:embed="rId3"/>
          <a:stretch>
            <a:fillRect/>
          </a:stretch>
        </p:blipFill>
        <p:spPr>
          <a:xfrm>
            <a:off x="1112518" y="2562387"/>
            <a:ext cx="9233370" cy="3551296"/>
          </a:xfrm>
          <a:prstGeom prst="rect">
            <a:avLst/>
          </a:prstGeom>
        </p:spPr>
      </p:pic>
    </p:spTree>
    <p:extLst>
      <p:ext uri="{BB962C8B-B14F-4D97-AF65-F5344CB8AC3E}">
        <p14:creationId xmlns:p14="http://schemas.microsoft.com/office/powerpoint/2010/main" val="282130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DCBC0-3473-4600-A5DF-2CE9500ECF5D}"/>
              </a:ext>
            </a:extLst>
          </p:cNvPr>
          <p:cNvSpPr/>
          <p:nvPr/>
        </p:nvSpPr>
        <p:spPr>
          <a:xfrm>
            <a:off x="810988" y="646157"/>
            <a:ext cx="10568248" cy="5967467"/>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      PBS data API Version 3.0.24 release notes (11 December 2024)</a:t>
            </a:r>
            <a:endParaRPr lang="en-US" sz="2400">
              <a:solidFill>
                <a:srgbClr val="008A95"/>
              </a:solidFill>
              <a:latin typeface="Calibri"/>
              <a:ea typeface="Calibri"/>
              <a:cs typeface="Arial"/>
            </a:endParaRPr>
          </a:p>
          <a:p>
            <a:endParaRPr lang="en-AU" sz="2000" b="1" kern="100">
              <a:highlight>
                <a:srgbClr val="FFFFFF"/>
              </a:highlight>
              <a:latin typeface="Calibri"/>
              <a:ea typeface="Calibri"/>
              <a:cs typeface="+mn-lt"/>
            </a:endParaRPr>
          </a:p>
          <a:p>
            <a:r>
              <a:rPr lang="en-AU" sz="2000" b="1" kern="100">
                <a:solidFill>
                  <a:srgbClr val="000000"/>
                </a:solidFill>
                <a:highlight>
                  <a:srgbClr val="FFFFFF"/>
                </a:highlight>
                <a:latin typeface="Calibri"/>
                <a:ea typeface="+mn-lt"/>
                <a:cs typeface="+mn-lt"/>
              </a:rPr>
              <a:t>DATA MODIFICATIONS </a:t>
            </a:r>
            <a:endParaRPr lang="en-US" sz="2000" b="1" kern="100">
              <a:solidFill>
                <a:srgbClr val="000000"/>
              </a:solidFill>
              <a:highlight>
                <a:srgbClr val="FFFFFF"/>
              </a:highlight>
              <a:latin typeface="Calibri"/>
              <a:ea typeface="+mn-lt"/>
              <a:cs typeface="+mn-lt"/>
            </a:endParaRPr>
          </a:p>
          <a:p>
            <a:pPr marL="342900" indent="-342900">
              <a:buFont typeface="Arial"/>
              <a:buChar char="•"/>
              <a:tabLst>
                <a:tab pos="457200" algn="l"/>
              </a:tabLst>
            </a:pPr>
            <a:r>
              <a:rPr lang="en-AU" sz="2000" kern="100">
                <a:solidFill>
                  <a:srgbClr val="000000"/>
                </a:solidFill>
                <a:highlight>
                  <a:srgbClr val="FFFFFF"/>
                </a:highlight>
                <a:latin typeface="Calibri"/>
                <a:ea typeface="Calibri"/>
                <a:cs typeface="Calibri"/>
              </a:rPr>
              <a:t>In </a:t>
            </a:r>
            <a:r>
              <a:rPr lang="en-AU" sz="2000" kern="100" err="1">
                <a:solidFill>
                  <a:srgbClr val="000000"/>
                </a:solidFill>
                <a:highlight>
                  <a:srgbClr val="FFFFFF"/>
                </a:highlight>
                <a:latin typeface="Calibri"/>
                <a:ea typeface="Calibri"/>
                <a:cs typeface="Calibri"/>
              </a:rPr>
              <a:t>api</a:t>
            </a:r>
            <a:r>
              <a:rPr lang="en-AU" sz="2000" kern="100">
                <a:solidFill>
                  <a:srgbClr val="000000"/>
                </a:solidFill>
                <a:highlight>
                  <a:srgbClr val="FFFFFF"/>
                </a:highlight>
                <a:latin typeface="Calibri"/>
                <a:ea typeface="Calibri"/>
                <a:cs typeface="Calibri"/>
              </a:rPr>
              <a:t>/v3/amt-items endpoint, remove all Null values from flags/indicators.  </a:t>
            </a:r>
            <a:r>
              <a:rPr lang="en-AU" sz="2000" kern="100" err="1">
                <a:solidFill>
                  <a:srgbClr val="000000"/>
                </a:solidFill>
                <a:highlight>
                  <a:srgbClr val="FFFFFF"/>
                </a:highlight>
                <a:latin typeface="Calibri"/>
                <a:ea typeface="Calibri"/>
                <a:cs typeface="Calibri"/>
              </a:rPr>
              <a:t>exempt_ind</a:t>
            </a:r>
            <a:r>
              <a:rPr lang="en-AU" sz="2000" kern="100">
                <a:solidFill>
                  <a:srgbClr val="000000"/>
                </a:solidFill>
                <a:highlight>
                  <a:srgbClr val="FFFFFF"/>
                </a:highlight>
                <a:latin typeface="Calibri"/>
                <a:ea typeface="Calibri"/>
                <a:cs typeface="Calibri"/>
              </a:rPr>
              <a:t> </a:t>
            </a:r>
            <a:endParaRPr lang="en-US" sz="2000" b="1" kern="100">
              <a:solidFill>
                <a:srgbClr val="000000"/>
              </a:solidFill>
              <a:highlight>
                <a:srgbClr val="FFFFFF"/>
              </a:highlight>
              <a:latin typeface="Arial"/>
              <a:ea typeface="Calibri"/>
              <a:cs typeface="Arial"/>
            </a:endParaRPr>
          </a:p>
          <a:p>
            <a:pPr marL="342900" indent="-342900">
              <a:buFont typeface="Arial"/>
              <a:buChar char="•"/>
              <a:tabLst>
                <a:tab pos="457200" algn="l"/>
              </a:tabLst>
            </a:pPr>
            <a:r>
              <a:rPr lang="en-AU" sz="2000" kern="100">
                <a:solidFill>
                  <a:srgbClr val="000000"/>
                </a:solidFill>
                <a:highlight>
                  <a:srgbClr val="FFFFFF"/>
                </a:highlight>
                <a:latin typeface="Calibri"/>
                <a:ea typeface="Calibri"/>
                <a:cs typeface="Calibri"/>
              </a:rPr>
              <a:t>In </a:t>
            </a:r>
            <a:r>
              <a:rPr lang="en-AU" sz="2000" kern="100" err="1">
                <a:solidFill>
                  <a:srgbClr val="000000"/>
                </a:solidFill>
                <a:highlight>
                  <a:srgbClr val="FFFFFF"/>
                </a:highlight>
                <a:latin typeface="Calibri"/>
                <a:ea typeface="Calibri"/>
                <a:cs typeface="Calibri"/>
              </a:rPr>
              <a:t>api</a:t>
            </a:r>
            <a:r>
              <a:rPr lang="en-AU" sz="2000" kern="100">
                <a:solidFill>
                  <a:srgbClr val="000000"/>
                </a:solidFill>
                <a:highlight>
                  <a:srgbClr val="FFFFFF"/>
                </a:highlight>
                <a:latin typeface="Calibri"/>
                <a:ea typeface="Calibri"/>
                <a:cs typeface="Calibri"/>
              </a:rPr>
              <a:t>/v3/items endpoint, remove all Null values from flags/indicators.  </a:t>
            </a:r>
            <a:endParaRPr lang="en-AU" sz="2000">
              <a:solidFill>
                <a:srgbClr val="000000"/>
              </a:solidFill>
              <a:latin typeface="Calibri"/>
              <a:ea typeface="Calibri"/>
              <a:cs typeface="Arial"/>
            </a:endParaRPr>
          </a:p>
          <a:p>
            <a:pPr marL="800100" lvl="1" indent="-342900">
              <a:buFont typeface="Arial"/>
              <a:buChar char="•"/>
              <a:tabLst>
                <a:tab pos="457200" algn="l"/>
              </a:tabLst>
            </a:pPr>
            <a:r>
              <a:rPr lang="en-AU" sz="2000" kern="100" err="1">
                <a:solidFill>
                  <a:srgbClr val="000000"/>
                </a:solidFill>
                <a:highlight>
                  <a:srgbClr val="FFFFFF"/>
                </a:highlight>
                <a:latin typeface="Calibri"/>
                <a:ea typeface="Calibri"/>
                <a:cs typeface="Calibri"/>
              </a:rPr>
              <a:t>pack_not_to_be_broken_ind</a:t>
            </a:r>
            <a:r>
              <a:rPr lang="en-AU" sz="2000" kern="100">
                <a:solidFill>
                  <a:srgbClr val="000000"/>
                </a:solidFill>
                <a:highlight>
                  <a:srgbClr val="FFFFFF"/>
                </a:highlight>
                <a:latin typeface="Calibri"/>
                <a:ea typeface="Calibri"/>
                <a:cs typeface="Calibri"/>
              </a:rPr>
              <a:t>, </a:t>
            </a:r>
            <a:r>
              <a:rPr lang="en-AU" sz="2000" kern="100" err="1">
                <a:solidFill>
                  <a:srgbClr val="000000"/>
                </a:solidFill>
                <a:highlight>
                  <a:srgbClr val="FFFFFF"/>
                </a:highlight>
                <a:latin typeface="Calibri"/>
                <a:ea typeface="Calibri"/>
                <a:cs typeface="Calibri"/>
              </a:rPr>
              <a:t>determined_qty</a:t>
            </a:r>
            <a:r>
              <a:rPr lang="en-AU" sz="2000" kern="100">
                <a:solidFill>
                  <a:srgbClr val="000000"/>
                </a:solidFill>
                <a:highlight>
                  <a:srgbClr val="FFFFFF"/>
                </a:highlight>
                <a:latin typeface="Calibri"/>
                <a:ea typeface="Calibri"/>
                <a:cs typeface="Calibri"/>
              </a:rPr>
              <a:t>, </a:t>
            </a:r>
            <a:r>
              <a:rPr lang="en-AU" sz="2000" kern="100" err="1">
                <a:solidFill>
                  <a:srgbClr val="000000"/>
                </a:solidFill>
                <a:highlight>
                  <a:srgbClr val="FFFFFF"/>
                </a:highlight>
                <a:latin typeface="Calibri"/>
                <a:ea typeface="Calibri"/>
                <a:cs typeface="Calibri"/>
              </a:rPr>
              <a:t>safety_net_resup_rule_cnt_ind</a:t>
            </a:r>
            <a:r>
              <a:rPr lang="en-AU" sz="2000" kern="100">
                <a:solidFill>
                  <a:srgbClr val="000000"/>
                </a:solidFill>
                <a:highlight>
                  <a:srgbClr val="FFFFFF"/>
                </a:highlight>
                <a:latin typeface="Calibri"/>
                <a:ea typeface="Calibri"/>
                <a:cs typeface="Calibri"/>
              </a:rPr>
              <a:t>, </a:t>
            </a:r>
            <a:r>
              <a:rPr lang="en-AU" sz="2000" kern="100" err="1">
                <a:solidFill>
                  <a:srgbClr val="000000"/>
                </a:solidFill>
                <a:highlight>
                  <a:srgbClr val="FFFFFF"/>
                </a:highlight>
                <a:latin typeface="Calibri"/>
                <a:ea typeface="Calibri"/>
                <a:cs typeface="Calibri"/>
              </a:rPr>
              <a:t>continued_dispensing_flag</a:t>
            </a:r>
            <a:r>
              <a:rPr lang="en-AU" sz="2000" kern="100">
                <a:solidFill>
                  <a:srgbClr val="000000"/>
                </a:solidFill>
                <a:highlight>
                  <a:srgbClr val="FFFFFF"/>
                </a:highlight>
                <a:latin typeface="Calibri"/>
                <a:ea typeface="Calibri"/>
                <a:cs typeface="Calibri"/>
              </a:rPr>
              <a:t>, </a:t>
            </a:r>
            <a:r>
              <a:rPr lang="en-AU" sz="2000" kern="100" err="1">
                <a:solidFill>
                  <a:srgbClr val="000000"/>
                </a:solidFill>
                <a:highlight>
                  <a:srgbClr val="FFFFFF"/>
                </a:highlight>
                <a:latin typeface="Calibri"/>
                <a:ea typeface="Calibri"/>
                <a:cs typeface="Calibri"/>
              </a:rPr>
              <a:t>continued_dispensing_emergency</a:t>
            </a:r>
            <a:r>
              <a:rPr lang="en-AU" sz="2000" kern="100">
                <a:solidFill>
                  <a:srgbClr val="000000"/>
                </a:solidFill>
                <a:highlight>
                  <a:srgbClr val="FFFFFF"/>
                </a:highlight>
                <a:latin typeface="Calibri"/>
                <a:ea typeface="Calibri"/>
                <a:cs typeface="Calibri"/>
              </a:rPr>
              <a:t>, </a:t>
            </a:r>
            <a:r>
              <a:rPr lang="en-AU" sz="2000" kern="100" err="1">
                <a:solidFill>
                  <a:srgbClr val="000000"/>
                </a:solidFill>
                <a:highlight>
                  <a:srgbClr val="FFFFFF"/>
                </a:highlight>
                <a:latin typeface="Calibri"/>
                <a:ea typeface="Calibri"/>
                <a:cs typeface="Calibri"/>
              </a:rPr>
              <a:t>originator_brand_indicator</a:t>
            </a:r>
            <a:r>
              <a:rPr lang="en-AU" sz="2000" kern="100">
                <a:solidFill>
                  <a:srgbClr val="000000"/>
                </a:solidFill>
                <a:highlight>
                  <a:srgbClr val="FFFFFF"/>
                </a:highlight>
                <a:latin typeface="Calibri"/>
                <a:ea typeface="Calibri"/>
                <a:cs typeface="Calibri"/>
              </a:rPr>
              <a:t>, </a:t>
            </a:r>
            <a:r>
              <a:rPr lang="en-AU" sz="2000" kern="100" err="1">
                <a:solidFill>
                  <a:srgbClr val="000000"/>
                </a:solidFill>
                <a:highlight>
                  <a:srgbClr val="FFFFFF"/>
                </a:highlight>
                <a:latin typeface="Calibri"/>
                <a:ea typeface="Calibri"/>
                <a:cs typeface="Calibri"/>
              </a:rPr>
              <a:t>water_added_ind</a:t>
            </a:r>
            <a:r>
              <a:rPr lang="en-AU" sz="2000" kern="100">
                <a:solidFill>
                  <a:srgbClr val="000000"/>
                </a:solidFill>
                <a:highlight>
                  <a:srgbClr val="FFFFFF"/>
                </a:highlight>
                <a:latin typeface="Calibri"/>
                <a:ea typeface="Calibri"/>
                <a:cs typeface="Calibri"/>
              </a:rPr>
              <a:t>, </a:t>
            </a:r>
            <a:r>
              <a:rPr lang="en-AU" sz="2000" kern="100" err="1">
                <a:solidFill>
                  <a:srgbClr val="000000"/>
                </a:solidFill>
                <a:highlight>
                  <a:srgbClr val="FFFFFF"/>
                </a:highlight>
                <a:latin typeface="Calibri"/>
                <a:ea typeface="Calibri"/>
                <a:cs typeface="Calibri"/>
              </a:rPr>
              <a:t>policy_applied_bio_sim_up_flag</a:t>
            </a:r>
            <a:r>
              <a:rPr lang="en-AU" sz="2000" kern="100">
                <a:solidFill>
                  <a:srgbClr val="000000"/>
                </a:solidFill>
                <a:highlight>
                  <a:srgbClr val="FFFFFF"/>
                </a:highlight>
                <a:latin typeface="Calibri"/>
                <a:ea typeface="Calibri"/>
                <a:cs typeface="Calibri"/>
              </a:rPr>
              <a:t>, policy_applied_imdq60_flag, policy_applied_imdq60_base_flag, </a:t>
            </a:r>
            <a:r>
              <a:rPr lang="en-AU" sz="2000" kern="100" err="1">
                <a:solidFill>
                  <a:srgbClr val="000000"/>
                </a:solidFill>
                <a:highlight>
                  <a:srgbClr val="FFFFFF"/>
                </a:highlight>
                <a:latin typeface="Calibri"/>
                <a:ea typeface="Calibri"/>
                <a:cs typeface="Calibri"/>
              </a:rPr>
              <a:t>policy_applied_indig_phar_flag</a:t>
            </a:r>
            <a:r>
              <a:rPr lang="en-AU" sz="2000" kern="100">
                <a:solidFill>
                  <a:srgbClr val="000000"/>
                </a:solidFill>
                <a:highlight>
                  <a:srgbClr val="FFFFFF"/>
                </a:highlight>
                <a:latin typeface="Calibri"/>
                <a:ea typeface="Calibri"/>
                <a:cs typeface="Calibri"/>
              </a:rPr>
              <a:t>, </a:t>
            </a:r>
            <a:r>
              <a:rPr lang="en-AU" sz="2000" kern="100" err="1">
                <a:solidFill>
                  <a:srgbClr val="000000"/>
                </a:solidFill>
                <a:highlight>
                  <a:srgbClr val="FFFFFF"/>
                </a:highlight>
                <a:latin typeface="Calibri"/>
                <a:ea typeface="Calibri"/>
                <a:cs typeface="Calibri"/>
              </a:rPr>
              <a:t>legal_unar_ind</a:t>
            </a:r>
            <a:r>
              <a:rPr lang="en-AU" sz="2000" kern="100">
                <a:solidFill>
                  <a:srgbClr val="000000"/>
                </a:solidFill>
                <a:highlight>
                  <a:srgbClr val="FFFFFF"/>
                </a:highlight>
                <a:latin typeface="Calibri"/>
                <a:ea typeface="Calibri"/>
                <a:cs typeface="Calibri"/>
              </a:rPr>
              <a:t>, </a:t>
            </a:r>
            <a:r>
              <a:rPr lang="en-AU" sz="2000" kern="100" err="1">
                <a:solidFill>
                  <a:srgbClr val="000000"/>
                </a:solidFill>
                <a:highlight>
                  <a:srgbClr val="FFFFFF"/>
                </a:highlight>
                <a:latin typeface="Calibri"/>
                <a:ea typeface="Calibri"/>
                <a:cs typeface="Calibri"/>
              </a:rPr>
              <a:t>legal_car_ind</a:t>
            </a:r>
            <a:r>
              <a:rPr lang="en-AU" sz="2000" kern="100">
                <a:solidFill>
                  <a:srgbClr val="000000"/>
                </a:solidFill>
                <a:highlight>
                  <a:srgbClr val="FFFFFF"/>
                </a:highlight>
                <a:latin typeface="Calibri"/>
                <a:ea typeface="Calibri"/>
                <a:cs typeface="Calibri"/>
              </a:rPr>
              <a:t> </a:t>
            </a:r>
            <a:endParaRPr lang="en-AU" sz="2000" kern="100">
              <a:highlight>
                <a:srgbClr val="FFFFFF"/>
              </a:highlight>
              <a:latin typeface="Calibri"/>
              <a:ea typeface="Calibri"/>
              <a:cs typeface="Calibri"/>
            </a:endParaRPr>
          </a:p>
          <a:p>
            <a:pPr marL="342900" indent="-342900">
              <a:buFont typeface="Arial"/>
              <a:buChar char="•"/>
              <a:tabLst>
                <a:tab pos="457200" algn="l"/>
              </a:tabLst>
            </a:pPr>
            <a:r>
              <a:rPr lang="en-AU" sz="2000" kern="100">
                <a:solidFill>
                  <a:srgbClr val="000000"/>
                </a:solidFill>
                <a:highlight>
                  <a:srgbClr val="FFFFFF"/>
                </a:highlight>
                <a:latin typeface="Calibri"/>
                <a:ea typeface="Calibri"/>
                <a:cs typeface="Calibri"/>
              </a:rPr>
              <a:t>In </a:t>
            </a:r>
            <a:r>
              <a:rPr lang="en-AU" sz="2000" kern="100" err="1">
                <a:solidFill>
                  <a:srgbClr val="000000"/>
                </a:solidFill>
                <a:highlight>
                  <a:srgbClr val="FFFFFF"/>
                </a:highlight>
                <a:latin typeface="Calibri"/>
                <a:ea typeface="Calibri"/>
                <a:cs typeface="Calibri"/>
              </a:rPr>
              <a:t>api</a:t>
            </a:r>
            <a:r>
              <a:rPr lang="en-AU" sz="2000" kern="100">
                <a:solidFill>
                  <a:srgbClr val="000000"/>
                </a:solidFill>
                <a:highlight>
                  <a:srgbClr val="FFFFFF"/>
                </a:highlight>
                <a:latin typeface="Calibri"/>
                <a:ea typeface="Calibri"/>
                <a:cs typeface="Calibri"/>
              </a:rPr>
              <a:t>/v3/items endpoint, the values in </a:t>
            </a:r>
            <a:r>
              <a:rPr lang="en-AU" sz="2000" kern="100" err="1">
                <a:solidFill>
                  <a:srgbClr val="000000"/>
                </a:solidFill>
                <a:highlight>
                  <a:srgbClr val="FFFFFF"/>
                </a:highlight>
                <a:latin typeface="Calibri"/>
                <a:ea typeface="Calibri"/>
                <a:cs typeface="Calibri"/>
              </a:rPr>
              <a:t>weighted_avg_disclosed_price</a:t>
            </a:r>
            <a:r>
              <a:rPr lang="en-AU" sz="2000" kern="100">
                <a:solidFill>
                  <a:srgbClr val="000000"/>
                </a:solidFill>
                <a:highlight>
                  <a:srgbClr val="FFFFFF"/>
                </a:highlight>
                <a:latin typeface="Calibri"/>
                <a:ea typeface="Calibri"/>
                <a:cs typeface="Calibri"/>
              </a:rPr>
              <a:t> column has been changed to NULL.</a:t>
            </a:r>
          </a:p>
          <a:p>
            <a:pPr marL="342900" indent="-342900">
              <a:buFont typeface="Arial"/>
              <a:buChar char="•"/>
            </a:pPr>
            <a:r>
              <a:rPr lang="en-AU" sz="2000" kern="100">
                <a:solidFill>
                  <a:srgbClr val="000000"/>
                </a:solidFill>
                <a:highlight>
                  <a:srgbClr val="FFFFFF"/>
                </a:highlight>
                <a:latin typeface="Calibri"/>
                <a:ea typeface="Calibri"/>
                <a:cs typeface="Calibri"/>
              </a:rPr>
              <a:t>Any reference to RES_CODE 9999_9999_R and PRESCRIBING_TXT_ID 119998*, 119997 has been removed from all tables.</a:t>
            </a:r>
          </a:p>
          <a:p>
            <a:pPr marL="800100" lvl="1" indent="-342900">
              <a:lnSpc>
                <a:spcPct val="107000"/>
              </a:lnSpc>
              <a:buFont typeface="Arial" panose="020B0604020202020204" pitchFamily="34" charset="0"/>
              <a:buChar char="•"/>
            </a:pPr>
            <a:endParaRPr lang="en-AU" kern="100">
              <a:highlight>
                <a:srgbClr val="FFFFFF"/>
              </a:highlight>
              <a:latin typeface="Arial"/>
              <a:ea typeface="Calibri"/>
              <a:cs typeface="Arial"/>
            </a:endParaRPr>
          </a:p>
          <a:p>
            <a:pPr marL="800100" lvl="1" indent="-342900">
              <a:lnSpc>
                <a:spcPct val="107000"/>
              </a:lnSpc>
              <a:buFont typeface="Arial" panose="020B0604020202020204" pitchFamily="34" charset="0"/>
              <a:buChar char="•"/>
            </a:pPr>
            <a:endParaRPr lang="en-AU" sz="1600" kern="10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2400"/>
              </a:spcAft>
            </a:pPr>
            <a:endParaRPr lang="en-AU" sz="2000">
              <a:solidFill>
                <a:srgbClr val="008A95"/>
              </a:solidFill>
              <a:latin typeface="Calibri" panose="020F0502020204030204" pitchFamily="34" charset="0"/>
              <a:ea typeface="Calibri" panose="020F0502020204030204" pitchFamily="34" charset="0"/>
              <a:cs typeface="Calibri" panose="020F0502020204030204" pitchFamily="34" charset="0"/>
            </a:endParaRPr>
          </a:p>
          <a:p>
            <a:pPr>
              <a:spcAft>
                <a:spcPts val="1600"/>
              </a:spcAft>
            </a:pPr>
            <a:endParaRPr lang="en-AU" sz="2000">
              <a:solidFill>
                <a:srgbClr val="000000"/>
              </a:solidFill>
              <a:latin typeface="Arial"/>
              <a:ea typeface="Calibri" panose="020F0502020204030204" pitchFamily="34" charset="0"/>
              <a:cs typeface="Arial"/>
            </a:endParaRPr>
          </a:p>
        </p:txBody>
      </p:sp>
    </p:spTree>
    <p:extLst>
      <p:ext uri="{BB962C8B-B14F-4D97-AF65-F5344CB8AC3E}">
        <p14:creationId xmlns:p14="http://schemas.microsoft.com/office/powerpoint/2010/main" val="1673332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code&#10;&#10;AI-generated content may be incorrect.">
            <a:extLst>
              <a:ext uri="{FF2B5EF4-FFF2-40B4-BE49-F238E27FC236}">
                <a16:creationId xmlns:a16="http://schemas.microsoft.com/office/drawing/2014/main" id="{A12C9CEF-D21D-058A-E538-095B2649FDF3}"/>
              </a:ext>
            </a:extLst>
          </p:cNvPr>
          <p:cNvPicPr>
            <a:picLocks noChangeAspect="1"/>
          </p:cNvPicPr>
          <p:nvPr/>
        </p:nvPicPr>
        <p:blipFill>
          <a:blip r:embed="rId3"/>
          <a:srcRect t="38760"/>
          <a:stretch/>
        </p:blipFill>
        <p:spPr>
          <a:xfrm>
            <a:off x="4375354" y="3209923"/>
            <a:ext cx="2897313" cy="3215239"/>
          </a:xfrm>
          <a:prstGeom prst="rect">
            <a:avLst/>
          </a:prstGeom>
          <a:ln>
            <a:solidFill>
              <a:schemeClr val="accent1">
                <a:alpha val="86000"/>
              </a:schemeClr>
            </a:solidFill>
          </a:ln>
        </p:spPr>
      </p:pic>
      <p:sp>
        <p:nvSpPr>
          <p:cNvPr id="4" name="TextBox 3">
            <a:extLst>
              <a:ext uri="{FF2B5EF4-FFF2-40B4-BE49-F238E27FC236}">
                <a16:creationId xmlns:a16="http://schemas.microsoft.com/office/drawing/2014/main" id="{21ACD972-720E-5672-9B8F-22855990CA68}"/>
              </a:ext>
            </a:extLst>
          </p:cNvPr>
          <p:cNvSpPr txBox="1"/>
          <p:nvPr/>
        </p:nvSpPr>
        <p:spPr>
          <a:xfrm>
            <a:off x="642984" y="624039"/>
            <a:ext cx="5479702" cy="461665"/>
          </a:xfrm>
          <a:prstGeom prst="rect">
            <a:avLst/>
          </a:prstGeom>
          <a:noFill/>
        </p:spPr>
        <p:txBody>
          <a:bodyPr wrap="square" lIns="91440" tIns="45720" rIns="91440" bIns="45720" rtlCol="0" anchor="t">
            <a:spAutoFit/>
          </a:bodyPr>
          <a:lstStyle/>
          <a:p>
            <a:r>
              <a:rPr lang="en-AU" sz="2400">
                <a:solidFill>
                  <a:srgbClr val="008A95"/>
                </a:solidFill>
                <a:latin typeface="Calibri"/>
                <a:ea typeface="Calibri"/>
                <a:cs typeface="Arial"/>
              </a:rPr>
              <a:t>Examples – Null replaced by Y/N</a:t>
            </a:r>
          </a:p>
        </p:txBody>
      </p:sp>
      <p:pic>
        <p:nvPicPr>
          <p:cNvPr id="3" name="Picture 2" descr="A screenshot of a computer&#10;&#10;AI-generated content may be incorrect.">
            <a:extLst>
              <a:ext uri="{FF2B5EF4-FFF2-40B4-BE49-F238E27FC236}">
                <a16:creationId xmlns:a16="http://schemas.microsoft.com/office/drawing/2014/main" id="{37EFFE0B-FDD4-A324-7D0A-9AF7D0AA9D77}"/>
              </a:ext>
            </a:extLst>
          </p:cNvPr>
          <p:cNvPicPr>
            <a:picLocks noChangeAspect="1"/>
          </p:cNvPicPr>
          <p:nvPr/>
        </p:nvPicPr>
        <p:blipFill>
          <a:blip r:embed="rId4"/>
          <a:srcRect l="20565" t="50226" r="2580"/>
          <a:stretch/>
        </p:blipFill>
        <p:spPr>
          <a:xfrm>
            <a:off x="1197709" y="1199685"/>
            <a:ext cx="9114503" cy="1914682"/>
          </a:xfrm>
          <a:prstGeom prst="rect">
            <a:avLst/>
          </a:prstGeom>
          <a:ln>
            <a:solidFill>
              <a:schemeClr val="accent1">
                <a:alpha val="86000"/>
              </a:schemeClr>
            </a:solidFill>
          </a:ln>
        </p:spPr>
      </p:pic>
    </p:spTree>
    <p:extLst>
      <p:ext uri="{BB962C8B-B14F-4D97-AF65-F5344CB8AC3E}">
        <p14:creationId xmlns:p14="http://schemas.microsoft.com/office/powerpoint/2010/main" val="7591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9464C-1753-5E4D-C07B-ACAA61E475B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D3D8635-0DB2-3221-8E34-A0DED5CD0CA6}"/>
              </a:ext>
            </a:extLst>
          </p:cNvPr>
          <p:cNvSpPr/>
          <p:nvPr/>
        </p:nvSpPr>
        <p:spPr>
          <a:xfrm>
            <a:off x="810988" y="646157"/>
            <a:ext cx="10568248" cy="3932167"/>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PBS data API Version 3.0.24 release notes (11 December 2024)</a:t>
            </a:r>
            <a:endParaRPr lang="en-US" sz="2400">
              <a:solidFill>
                <a:srgbClr val="008A95"/>
              </a:solidFill>
              <a:latin typeface="Calibri"/>
              <a:ea typeface="Calibri"/>
              <a:cs typeface="Arial"/>
            </a:endParaRPr>
          </a:p>
          <a:p>
            <a:endParaRPr lang="en-AU" sz="2000" b="1" kern="100">
              <a:highlight>
                <a:srgbClr val="FFFFFF"/>
              </a:highlight>
              <a:latin typeface="Calibri"/>
              <a:ea typeface="Calibri"/>
              <a:cs typeface="+mn-lt"/>
            </a:endParaRPr>
          </a:p>
          <a:p>
            <a:r>
              <a:rPr lang="en-AU" sz="2000" b="1" kern="100">
                <a:solidFill>
                  <a:srgbClr val="000000"/>
                </a:solidFill>
                <a:highlight>
                  <a:srgbClr val="FFFFFF"/>
                </a:highlight>
                <a:latin typeface="Calibri"/>
                <a:ea typeface="Calibri"/>
                <a:cs typeface="Calibri"/>
              </a:rPr>
              <a:t>DATA MODIFICATIONS </a:t>
            </a:r>
            <a:endParaRPr lang="en-US"/>
          </a:p>
          <a:p>
            <a:pPr marL="342900" indent="-342900">
              <a:lnSpc>
                <a:spcPct val="107000"/>
              </a:lnSpc>
              <a:buFont typeface="Arial,Sans-Serif" panose="020B0604020202020204" pitchFamily="34" charset="0"/>
              <a:buChar char="•"/>
            </a:pPr>
            <a:r>
              <a:rPr lang="en-AU" sz="2000" kern="100">
                <a:solidFill>
                  <a:srgbClr val="000000"/>
                </a:solidFill>
                <a:highlight>
                  <a:srgbClr val="FFFFFF"/>
                </a:highlight>
                <a:latin typeface="Calibri"/>
                <a:ea typeface="Calibri"/>
                <a:cs typeface="Calibri"/>
              </a:rPr>
              <a:t>If a given item has a '</a:t>
            </a:r>
            <a:r>
              <a:rPr lang="en-AU" sz="2000" kern="100" err="1">
                <a:solidFill>
                  <a:srgbClr val="000000"/>
                </a:solidFill>
                <a:highlight>
                  <a:srgbClr val="FFFFFF"/>
                </a:highlight>
                <a:latin typeface="Calibri"/>
                <a:ea typeface="Calibri"/>
                <a:cs typeface="Calibri"/>
              </a:rPr>
              <a:t>therapeutic_exemption_indicator</a:t>
            </a:r>
            <a:r>
              <a:rPr lang="en-AU" sz="2000" kern="100">
                <a:solidFill>
                  <a:srgbClr val="000000"/>
                </a:solidFill>
                <a:highlight>
                  <a:srgbClr val="FFFFFF"/>
                </a:highlight>
                <a:latin typeface="Calibri"/>
                <a:ea typeface="Calibri"/>
                <a:cs typeface="Calibri"/>
              </a:rPr>
              <a:t>' value of 'Y'/true in the </a:t>
            </a:r>
            <a:r>
              <a:rPr lang="en-AU" sz="2000" kern="100" err="1">
                <a:solidFill>
                  <a:srgbClr val="000000"/>
                </a:solidFill>
                <a:highlight>
                  <a:srgbClr val="FFFFFF"/>
                </a:highlight>
                <a:latin typeface="Calibri"/>
                <a:ea typeface="Calibri"/>
                <a:cs typeface="Calibri"/>
              </a:rPr>
              <a:t>api</a:t>
            </a:r>
            <a:r>
              <a:rPr lang="en-AU" sz="2000" kern="100">
                <a:solidFill>
                  <a:srgbClr val="000000"/>
                </a:solidFill>
                <a:highlight>
                  <a:srgbClr val="FFFFFF"/>
                </a:highlight>
                <a:latin typeface="Calibri"/>
                <a:ea typeface="Calibri"/>
                <a:cs typeface="Calibri"/>
              </a:rPr>
              <a:t>/v3/items endpoint, then within the 'Item-Dispensing-Rule-Relationships' endpoint, the  </a:t>
            </a:r>
            <a:r>
              <a:rPr lang="en-AU" sz="2000" kern="100" err="1">
                <a:solidFill>
                  <a:srgbClr val="000000"/>
                </a:solidFill>
                <a:highlight>
                  <a:srgbClr val="FFFFFF"/>
                </a:highlight>
                <a:latin typeface="Calibri"/>
                <a:ea typeface="Calibri"/>
                <a:cs typeface="Calibri"/>
              </a:rPr>
              <a:t>special_patient_contribution</a:t>
            </a:r>
            <a:r>
              <a:rPr lang="en-AU" sz="2000" kern="100">
                <a:solidFill>
                  <a:srgbClr val="000000"/>
                </a:solidFill>
                <a:highlight>
                  <a:srgbClr val="FFFFFF"/>
                </a:highlight>
                <a:latin typeface="Calibri"/>
                <a:ea typeface="Calibri"/>
                <a:cs typeface="Calibri"/>
              </a:rPr>
              <a:t>, </a:t>
            </a:r>
            <a:r>
              <a:rPr lang="en-AU" sz="2000" kern="100" err="1">
                <a:solidFill>
                  <a:srgbClr val="000000"/>
                </a:solidFill>
                <a:highlight>
                  <a:srgbClr val="FFFFFF"/>
                </a:highlight>
                <a:latin typeface="Calibri"/>
                <a:ea typeface="Calibri"/>
                <a:cs typeface="Calibri"/>
              </a:rPr>
              <a:t>brand_premium</a:t>
            </a:r>
            <a:r>
              <a:rPr lang="en-AU" sz="2000" kern="100">
                <a:solidFill>
                  <a:srgbClr val="000000"/>
                </a:solidFill>
                <a:highlight>
                  <a:srgbClr val="FFFFFF"/>
                </a:highlight>
                <a:latin typeface="Calibri"/>
                <a:ea typeface="Calibri"/>
                <a:cs typeface="Calibri"/>
              </a:rPr>
              <a:t> and </a:t>
            </a:r>
            <a:r>
              <a:rPr lang="en-AU" sz="2000" kern="100" err="1">
                <a:solidFill>
                  <a:srgbClr val="000000"/>
                </a:solidFill>
                <a:highlight>
                  <a:srgbClr val="FFFFFF"/>
                </a:highlight>
                <a:latin typeface="Calibri"/>
                <a:ea typeface="Calibri"/>
                <a:cs typeface="Calibri"/>
              </a:rPr>
              <a:t>therapeutic_group_premium</a:t>
            </a:r>
            <a:r>
              <a:rPr lang="en-AU" sz="2000" kern="100">
                <a:solidFill>
                  <a:srgbClr val="000000"/>
                </a:solidFill>
                <a:highlight>
                  <a:srgbClr val="FFFFFF"/>
                </a:highlight>
                <a:latin typeface="Calibri"/>
                <a:ea typeface="Calibri"/>
                <a:cs typeface="Calibri"/>
              </a:rPr>
              <a:t> columns is set to '0.00’. </a:t>
            </a:r>
          </a:p>
          <a:p>
            <a:pPr>
              <a:lnSpc>
                <a:spcPct val="107000"/>
              </a:lnSpc>
            </a:pPr>
            <a:endParaRPr lang="en-AU" sz="2000" kern="100">
              <a:solidFill>
                <a:srgbClr val="000000"/>
              </a:solidFill>
              <a:highlight>
                <a:srgbClr val="FFFFFF"/>
              </a:highlight>
              <a:latin typeface="Calibri"/>
              <a:ea typeface="Calibri"/>
              <a:cs typeface="Calibri"/>
            </a:endParaRPr>
          </a:p>
          <a:p>
            <a:pPr marL="800100" lvl="1" indent="-342900">
              <a:lnSpc>
                <a:spcPct val="107000"/>
              </a:lnSpc>
              <a:buFont typeface="Arial" panose="020B0604020202020204" pitchFamily="34" charset="0"/>
              <a:buChar char="•"/>
            </a:pPr>
            <a:endParaRPr lang="en-AU" sz="1600" kern="10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2400"/>
              </a:spcAft>
            </a:pPr>
            <a:endParaRPr lang="en-AU" sz="2000">
              <a:solidFill>
                <a:srgbClr val="008A95"/>
              </a:solidFill>
              <a:latin typeface="Calibri" panose="020F0502020204030204" pitchFamily="34" charset="0"/>
              <a:ea typeface="Calibri" panose="020F0502020204030204" pitchFamily="34" charset="0"/>
              <a:cs typeface="Calibri" panose="020F0502020204030204" pitchFamily="34" charset="0"/>
            </a:endParaRPr>
          </a:p>
          <a:p>
            <a:pPr>
              <a:spcAft>
                <a:spcPts val="1600"/>
              </a:spcAft>
            </a:pPr>
            <a:endParaRPr lang="en-AU" sz="2000">
              <a:solidFill>
                <a:srgbClr val="000000"/>
              </a:solidFill>
              <a:latin typeface="Calibri"/>
              <a:ea typeface="Calibri" panose="020F0502020204030204" pitchFamily="34" charset="0"/>
              <a:cs typeface="Arial"/>
            </a:endParaRPr>
          </a:p>
        </p:txBody>
      </p:sp>
      <p:pic>
        <p:nvPicPr>
          <p:cNvPr id="2" name="Picture 1" descr="A white paper with black text&#10;&#10;AI-generated content may be incorrect.">
            <a:extLst>
              <a:ext uri="{FF2B5EF4-FFF2-40B4-BE49-F238E27FC236}">
                <a16:creationId xmlns:a16="http://schemas.microsoft.com/office/drawing/2014/main" id="{BD4BB725-9F93-CB9B-785D-A1D45355179D}"/>
              </a:ext>
            </a:extLst>
          </p:cNvPr>
          <p:cNvPicPr>
            <a:picLocks noChangeAspect="1"/>
          </p:cNvPicPr>
          <p:nvPr/>
        </p:nvPicPr>
        <p:blipFill>
          <a:blip r:embed="rId3"/>
          <a:stretch>
            <a:fillRect/>
          </a:stretch>
        </p:blipFill>
        <p:spPr>
          <a:xfrm>
            <a:off x="6717847" y="2879272"/>
            <a:ext cx="5287735" cy="1023257"/>
          </a:xfrm>
          <a:prstGeom prst="rect">
            <a:avLst/>
          </a:prstGeom>
        </p:spPr>
      </p:pic>
      <p:sp>
        <p:nvSpPr>
          <p:cNvPr id="4" name="TextBox 3">
            <a:extLst>
              <a:ext uri="{FF2B5EF4-FFF2-40B4-BE49-F238E27FC236}">
                <a16:creationId xmlns:a16="http://schemas.microsoft.com/office/drawing/2014/main" id="{5EF6C518-2892-C016-606D-7F220AAA8138}"/>
              </a:ext>
            </a:extLst>
          </p:cNvPr>
          <p:cNvSpPr txBox="1"/>
          <p:nvPr/>
        </p:nvSpPr>
        <p:spPr>
          <a:xfrm>
            <a:off x="-185057" y="3200401"/>
            <a:ext cx="5083629" cy="380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Sans-Serif"/>
              <a:buChar char="•"/>
            </a:pPr>
            <a:r>
              <a:rPr lang="en-AU">
                <a:highlight>
                  <a:srgbClr val="FFFFFF"/>
                </a:highlight>
                <a:latin typeface="Calibri"/>
                <a:cs typeface="Arial"/>
              </a:rPr>
              <a:t>/Item endpoint (filtered to relevant fields) </a:t>
            </a:r>
            <a:r>
              <a:rPr lang="en-AU">
                <a:latin typeface="Calibri"/>
                <a:cs typeface="Arial"/>
              </a:rPr>
              <a:t>​</a:t>
            </a:r>
          </a:p>
        </p:txBody>
      </p:sp>
      <p:sp>
        <p:nvSpPr>
          <p:cNvPr id="5" name="TextBox 7">
            <a:extLst>
              <a:ext uri="{FF2B5EF4-FFF2-40B4-BE49-F238E27FC236}">
                <a16:creationId xmlns:a16="http://schemas.microsoft.com/office/drawing/2014/main" id="{7990E869-CB88-57FE-4A4A-63F440489DD0}"/>
              </a:ext>
            </a:extLst>
          </p:cNvPr>
          <p:cNvSpPr txBox="1"/>
          <p:nvPr/>
        </p:nvSpPr>
        <p:spPr>
          <a:xfrm>
            <a:off x="324382" y="4030509"/>
            <a:ext cx="6287377" cy="369332"/>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AU" b="0" i="0">
                <a:effectLst/>
                <a:latin typeface="Calibri"/>
                <a:ea typeface="Calibri"/>
                <a:cs typeface="Calibri"/>
              </a:rPr>
              <a:t>/item-dispensing-rule-relationships </a:t>
            </a:r>
            <a:r>
              <a:rPr lang="en-AU" kern="100">
                <a:highlight>
                  <a:srgbClr val="FFFFFF"/>
                </a:highlight>
                <a:latin typeface="Calibri"/>
                <a:ea typeface="+mn-lt"/>
                <a:cs typeface="+mn-lt"/>
              </a:rPr>
              <a:t>(filtered to relevant fields)</a:t>
            </a:r>
            <a:endParaRPr lang="en-AU">
              <a:latin typeface="Calibri"/>
              <a:ea typeface="Calibri"/>
              <a:cs typeface="Calibri"/>
            </a:endParaRPr>
          </a:p>
        </p:txBody>
      </p:sp>
      <p:pic>
        <p:nvPicPr>
          <p:cNvPr id="6" name="Picture 5" descr="A screenshot of a number of numbers&#10;&#10;AI-generated content may be incorrect.">
            <a:extLst>
              <a:ext uri="{FF2B5EF4-FFF2-40B4-BE49-F238E27FC236}">
                <a16:creationId xmlns:a16="http://schemas.microsoft.com/office/drawing/2014/main" id="{73AF795B-68FF-DEC6-7CFE-42626777CD35}"/>
              </a:ext>
            </a:extLst>
          </p:cNvPr>
          <p:cNvPicPr>
            <a:picLocks noChangeAspect="1"/>
          </p:cNvPicPr>
          <p:nvPr/>
        </p:nvPicPr>
        <p:blipFill>
          <a:blip r:embed="rId4"/>
          <a:stretch>
            <a:fillRect/>
          </a:stretch>
        </p:blipFill>
        <p:spPr>
          <a:xfrm>
            <a:off x="3297690" y="4399870"/>
            <a:ext cx="8709933" cy="2085976"/>
          </a:xfrm>
          <a:prstGeom prst="rect">
            <a:avLst/>
          </a:prstGeom>
        </p:spPr>
      </p:pic>
    </p:spTree>
    <p:extLst>
      <p:ext uri="{BB962C8B-B14F-4D97-AF65-F5344CB8AC3E}">
        <p14:creationId xmlns:p14="http://schemas.microsoft.com/office/powerpoint/2010/main" val="894072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program&#10;&#10;AI-generated content may be incorrect.">
            <a:extLst>
              <a:ext uri="{FF2B5EF4-FFF2-40B4-BE49-F238E27FC236}">
                <a16:creationId xmlns:a16="http://schemas.microsoft.com/office/drawing/2014/main" id="{0C47D5F2-C78F-F5F2-D1B0-13853A5C0185}"/>
              </a:ext>
            </a:extLst>
          </p:cNvPr>
          <p:cNvPicPr>
            <a:picLocks noChangeAspect="1"/>
          </p:cNvPicPr>
          <p:nvPr/>
        </p:nvPicPr>
        <p:blipFill>
          <a:blip r:embed="rId3"/>
          <a:stretch>
            <a:fillRect/>
          </a:stretch>
        </p:blipFill>
        <p:spPr>
          <a:xfrm>
            <a:off x="5880673" y="1224336"/>
            <a:ext cx="2391305" cy="5025776"/>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8DA85DF3-1A7C-671E-5450-CC76DA89D935}"/>
              </a:ext>
            </a:extLst>
          </p:cNvPr>
          <p:cNvPicPr>
            <a:picLocks noChangeAspect="1"/>
          </p:cNvPicPr>
          <p:nvPr/>
        </p:nvPicPr>
        <p:blipFill>
          <a:blip r:embed="rId4"/>
          <a:stretch>
            <a:fillRect/>
          </a:stretch>
        </p:blipFill>
        <p:spPr>
          <a:xfrm>
            <a:off x="390525" y="1428910"/>
            <a:ext cx="5314950" cy="2219325"/>
          </a:xfrm>
          <a:prstGeom prst="rect">
            <a:avLst/>
          </a:prstGeom>
        </p:spPr>
      </p:pic>
      <p:sp>
        <p:nvSpPr>
          <p:cNvPr id="5" name="TextBox 4">
            <a:extLst>
              <a:ext uri="{FF2B5EF4-FFF2-40B4-BE49-F238E27FC236}">
                <a16:creationId xmlns:a16="http://schemas.microsoft.com/office/drawing/2014/main" id="{C1D206E4-0FD5-27A7-D9DB-FFA761B438D2}"/>
              </a:ext>
            </a:extLst>
          </p:cNvPr>
          <p:cNvSpPr txBox="1"/>
          <p:nvPr/>
        </p:nvSpPr>
        <p:spPr>
          <a:xfrm>
            <a:off x="501657" y="717129"/>
            <a:ext cx="21166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Query Item:</a:t>
            </a:r>
            <a:endParaRPr lang="en-GB"/>
          </a:p>
        </p:txBody>
      </p:sp>
      <p:pic>
        <p:nvPicPr>
          <p:cNvPr id="6" name="Picture 5" descr="A screenshot of a computer code&#10;&#10;AI-generated content may be incorrect.">
            <a:extLst>
              <a:ext uri="{FF2B5EF4-FFF2-40B4-BE49-F238E27FC236}">
                <a16:creationId xmlns:a16="http://schemas.microsoft.com/office/drawing/2014/main" id="{6689A510-F712-4B2D-D4B6-49F346A64BD6}"/>
              </a:ext>
            </a:extLst>
          </p:cNvPr>
          <p:cNvPicPr>
            <a:picLocks noChangeAspect="1"/>
          </p:cNvPicPr>
          <p:nvPr/>
        </p:nvPicPr>
        <p:blipFill>
          <a:blip r:embed="rId5"/>
          <a:stretch>
            <a:fillRect/>
          </a:stretch>
        </p:blipFill>
        <p:spPr>
          <a:xfrm>
            <a:off x="8369959" y="2190001"/>
            <a:ext cx="3774148" cy="2486561"/>
          </a:xfrm>
          <a:prstGeom prst="rect">
            <a:avLst/>
          </a:prstGeom>
        </p:spPr>
      </p:pic>
      <p:sp>
        <p:nvSpPr>
          <p:cNvPr id="7" name="TextBox 6">
            <a:extLst>
              <a:ext uri="{FF2B5EF4-FFF2-40B4-BE49-F238E27FC236}">
                <a16:creationId xmlns:a16="http://schemas.microsoft.com/office/drawing/2014/main" id="{1A290BC1-B58B-4B57-E629-6A45AC550921}"/>
              </a:ext>
            </a:extLst>
          </p:cNvPr>
          <p:cNvSpPr txBox="1"/>
          <p:nvPr/>
        </p:nvSpPr>
        <p:spPr>
          <a:xfrm>
            <a:off x="8311334" y="769706"/>
            <a:ext cx="30447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Query Item Dispensing Rule Relationship against li_item_id</a:t>
            </a:r>
            <a:endParaRPr lang="en-GB"/>
          </a:p>
        </p:txBody>
      </p:sp>
      <p:sp>
        <p:nvSpPr>
          <p:cNvPr id="4" name="TextBox 3">
            <a:extLst>
              <a:ext uri="{FF2B5EF4-FFF2-40B4-BE49-F238E27FC236}">
                <a16:creationId xmlns:a16="http://schemas.microsoft.com/office/drawing/2014/main" id="{E550B34E-8AEA-1748-8812-B9A7C8B75D80}"/>
              </a:ext>
            </a:extLst>
          </p:cNvPr>
          <p:cNvSpPr txBox="1"/>
          <p:nvPr/>
        </p:nvSpPr>
        <p:spPr>
          <a:xfrm>
            <a:off x="5888379" y="592991"/>
            <a:ext cx="19660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Items end point</a:t>
            </a:r>
            <a:endParaRPr lang="en-GB"/>
          </a:p>
        </p:txBody>
      </p:sp>
      <p:sp>
        <p:nvSpPr>
          <p:cNvPr id="8" name="TextBox 7">
            <a:extLst>
              <a:ext uri="{FF2B5EF4-FFF2-40B4-BE49-F238E27FC236}">
                <a16:creationId xmlns:a16="http://schemas.microsoft.com/office/drawing/2014/main" id="{249DE546-3148-B7FE-28B3-5ACC4577E075}"/>
              </a:ext>
            </a:extLst>
          </p:cNvPr>
          <p:cNvSpPr txBox="1"/>
          <p:nvPr/>
        </p:nvSpPr>
        <p:spPr>
          <a:xfrm>
            <a:off x="501657" y="335839"/>
            <a:ext cx="6000750" cy="461665"/>
          </a:xfrm>
          <a:prstGeom prst="rect">
            <a:avLst/>
          </a:prstGeom>
          <a:noFill/>
        </p:spPr>
        <p:txBody>
          <a:bodyPr wrap="square" lIns="91440" tIns="45720" rIns="91440" bIns="45720" rtlCol="0" anchor="t">
            <a:spAutoFit/>
          </a:bodyPr>
          <a:lstStyle/>
          <a:p>
            <a:r>
              <a:rPr lang="en-AU" sz="2400">
                <a:solidFill>
                  <a:srgbClr val="008A95"/>
                </a:solidFill>
                <a:latin typeface="Calibri"/>
                <a:ea typeface="Calibri"/>
                <a:cs typeface="Arial"/>
              </a:rPr>
              <a:t>Example: Therapeutic Exemption indicator</a:t>
            </a:r>
          </a:p>
        </p:txBody>
      </p:sp>
    </p:spTree>
    <p:extLst>
      <p:ext uri="{BB962C8B-B14F-4D97-AF65-F5344CB8AC3E}">
        <p14:creationId xmlns:p14="http://schemas.microsoft.com/office/powerpoint/2010/main" val="108741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7549-C8BD-708D-A45A-9A934E5B5C8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8EEAD08-07D3-1565-9ABA-BD734B9BD2C9}"/>
              </a:ext>
            </a:extLst>
          </p:cNvPr>
          <p:cNvSpPr/>
          <p:nvPr/>
        </p:nvSpPr>
        <p:spPr>
          <a:xfrm>
            <a:off x="434231" y="478129"/>
            <a:ext cx="10402704" cy="8761566"/>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PBS data API Version 3.1.12 release notes (21 February 2025)</a:t>
            </a:r>
            <a:endParaRPr lang="en-US">
              <a:latin typeface="Calibri"/>
              <a:ea typeface="Calibri"/>
              <a:cs typeface="Calibri"/>
            </a:endParaRPr>
          </a:p>
          <a:p>
            <a:endParaRPr lang="en-AU" sz="1600" b="1">
              <a:highlight>
                <a:srgbClr val="FFFFFF"/>
              </a:highlight>
              <a:latin typeface="Calibri"/>
              <a:ea typeface="+mn-lt"/>
              <a:cs typeface="+mn-lt"/>
            </a:endParaRPr>
          </a:p>
          <a:p>
            <a:r>
              <a:rPr lang="en-AU" sz="2000" b="1">
                <a:highlight>
                  <a:srgbClr val="FFFFFF"/>
                </a:highlight>
                <a:latin typeface="Calibri"/>
                <a:ea typeface="+mn-lt"/>
                <a:cs typeface="+mn-lt"/>
              </a:rPr>
              <a:t>NEW  </a:t>
            </a:r>
            <a:endParaRPr lang="en-AU" sz="2000" b="1">
              <a:solidFill>
                <a:srgbClr val="FF0000"/>
              </a:solidFill>
              <a:highlight>
                <a:srgbClr val="FFFFFF"/>
              </a:highlight>
              <a:latin typeface="Calibri"/>
              <a:ea typeface="Calibri"/>
              <a:cs typeface="Arial"/>
            </a:endParaRPr>
          </a:p>
          <a:p>
            <a:pPr marL="285750" indent="-285750">
              <a:buFont typeface="Arial"/>
              <a:buChar char="•"/>
            </a:pPr>
            <a:r>
              <a:rPr lang="en-AU" sz="2000" err="1">
                <a:highlight>
                  <a:srgbClr val="FFFFFF"/>
                </a:highlight>
                <a:latin typeface="Calibri"/>
                <a:ea typeface="+mn-lt"/>
                <a:cs typeface="+mn-lt"/>
              </a:rPr>
              <a:t>api</a:t>
            </a:r>
            <a:r>
              <a:rPr lang="en-AU" sz="2000">
                <a:highlight>
                  <a:srgbClr val="FFFFFF"/>
                </a:highlight>
                <a:latin typeface="Calibri"/>
                <a:ea typeface="+mn-lt"/>
                <a:cs typeface="+mn-lt"/>
              </a:rPr>
              <a:t>/v3/item-overview endpoint. </a:t>
            </a:r>
            <a:endParaRPr lang="en-AU" sz="2000">
              <a:solidFill>
                <a:srgbClr val="FF0000"/>
              </a:solidFill>
              <a:highlight>
                <a:srgbClr val="FFFFFF"/>
              </a:highlight>
              <a:latin typeface="Calibri"/>
              <a:ea typeface="+mn-lt"/>
              <a:cs typeface="+mn-lt"/>
            </a:endParaRPr>
          </a:p>
          <a:p>
            <a:pPr marL="742950" lvl="1" indent="-285750">
              <a:buFont typeface="Arial"/>
              <a:buChar char="•"/>
            </a:pPr>
            <a:r>
              <a:rPr lang="en-AU" sz="2000">
                <a:highlight>
                  <a:srgbClr val="FFFFFF"/>
                </a:highlight>
                <a:latin typeface="Calibri"/>
                <a:ea typeface="Calibri"/>
                <a:cs typeface="Arial"/>
              </a:rPr>
              <a:t>This endpoint contains full detail joined content between other related tables in a complex </a:t>
            </a:r>
            <a:r>
              <a:rPr lang="en-AU" sz="2000" err="1">
                <a:highlight>
                  <a:srgbClr val="FFFFFF"/>
                </a:highlight>
                <a:latin typeface="Calibri"/>
                <a:ea typeface="Calibri"/>
                <a:cs typeface="Arial"/>
              </a:rPr>
              <a:t>json</a:t>
            </a:r>
            <a:r>
              <a:rPr lang="en-AU" sz="2000">
                <a:highlight>
                  <a:srgbClr val="FFFFFF"/>
                </a:highlight>
                <a:latin typeface="Calibri"/>
                <a:ea typeface="Calibri"/>
                <a:cs typeface="Arial"/>
              </a:rPr>
              <a:t> structure. See </a:t>
            </a:r>
            <a:r>
              <a:rPr lang="en-AU" sz="2000">
                <a:highlight>
                  <a:srgbClr val="FFFFFF"/>
                </a:highlight>
                <a:latin typeface="Calibri"/>
                <a:ea typeface="Calibri"/>
                <a:cs typeface="Arial"/>
                <a:hlinkClick r:id="rId3">
                  <a:extLst>
                    <a:ext uri="{A12FA001-AC4F-418D-AE19-62706E023703}">
                      <ahyp:hlinkClr xmlns:ahyp="http://schemas.microsoft.com/office/drawing/2018/hyperlinkcolor" val="tx"/>
                    </a:ext>
                  </a:extLst>
                </a:hlinkClick>
              </a:rPr>
              <a:t>https://data-api-portal.health.gov.au/</a:t>
            </a:r>
            <a:r>
              <a:rPr lang="en-AU" sz="2000">
                <a:highlight>
                  <a:srgbClr val="FFFFFF"/>
                </a:highlight>
                <a:latin typeface="Calibri"/>
                <a:ea typeface="Calibri"/>
                <a:cs typeface="Arial"/>
              </a:rPr>
              <a:t> for more details.</a:t>
            </a:r>
            <a:endParaRPr lang="en-AU" sz="2000">
              <a:latin typeface="Calibri"/>
              <a:ea typeface="Calibri"/>
              <a:cs typeface="Arial"/>
            </a:endParaRPr>
          </a:p>
          <a:p>
            <a:pPr marL="742950" lvl="1" indent="-285750">
              <a:buFont typeface="Arial"/>
              <a:buChar char="•"/>
            </a:pPr>
            <a:r>
              <a:rPr lang="en-AU" sz="2000">
                <a:highlight>
                  <a:srgbClr val="FFFFFF"/>
                </a:highlight>
                <a:latin typeface="Calibri"/>
                <a:ea typeface="Calibri"/>
                <a:cs typeface="Calibri"/>
              </a:rPr>
              <a:t>Benefits</a:t>
            </a:r>
          </a:p>
          <a:p>
            <a:pPr marL="1657350" lvl="3" indent="-285750">
              <a:buFont typeface="Arial"/>
              <a:buChar char="•"/>
            </a:pPr>
            <a:r>
              <a:rPr lang="en-AU" sz="2000">
                <a:highlight>
                  <a:srgbClr val="FFFFFF"/>
                </a:highlight>
                <a:latin typeface="Calibri"/>
                <a:ea typeface="Calibri"/>
                <a:cs typeface="Calibri"/>
              </a:rPr>
              <a:t>Improved rendering and presentation of restrictions including ordering of components withing an item code.</a:t>
            </a:r>
          </a:p>
          <a:p>
            <a:pPr marL="1657350" lvl="3" indent="-285750">
              <a:buFont typeface="Arial"/>
              <a:buChar char="•"/>
            </a:pPr>
            <a:r>
              <a:rPr lang="en-AU" sz="2000">
                <a:highlight>
                  <a:srgbClr val="FFFFFF"/>
                </a:highlight>
                <a:latin typeface="Calibri"/>
                <a:ea typeface="Calibri"/>
                <a:cs typeface="Calibri"/>
              </a:rPr>
              <a:t>“One stop shop” for information related to an item, rather than multiple calls to different endpoints. </a:t>
            </a:r>
          </a:p>
          <a:p>
            <a:pPr marL="742950" lvl="1" indent="-285750">
              <a:buFont typeface="Arial"/>
              <a:buChar char="•"/>
            </a:pPr>
            <a:r>
              <a:rPr lang="en-AU" sz="2000">
                <a:solidFill>
                  <a:schemeClr val="accent2"/>
                </a:solidFill>
                <a:highlight>
                  <a:srgbClr val="FFFFFF"/>
                </a:highlight>
                <a:latin typeface="Calibri"/>
                <a:ea typeface="Calibri"/>
                <a:cs typeface="Calibri"/>
              </a:rPr>
              <a:t>Note: </a:t>
            </a:r>
          </a:p>
          <a:p>
            <a:pPr marL="1657350" lvl="3" indent="-285750">
              <a:buFont typeface="Arial"/>
              <a:buChar char="•"/>
            </a:pPr>
            <a:r>
              <a:rPr lang="en-AU" sz="2000">
                <a:solidFill>
                  <a:schemeClr val="accent2"/>
                </a:solidFill>
                <a:highlight>
                  <a:srgbClr val="FFFFFF"/>
                </a:highlight>
                <a:latin typeface="Calibri"/>
                <a:ea typeface="Calibri"/>
                <a:cs typeface="Calibri"/>
              </a:rPr>
              <a:t>Max response 1000 due to size.</a:t>
            </a:r>
          </a:p>
          <a:p>
            <a:pPr marL="1657350" lvl="3" indent="-285750">
              <a:buFont typeface="Arial"/>
              <a:buChar char="•"/>
            </a:pPr>
            <a:r>
              <a:rPr lang="en-AU" sz="2000">
                <a:solidFill>
                  <a:schemeClr val="accent2"/>
                </a:solidFill>
                <a:highlight>
                  <a:srgbClr val="FFFFFF"/>
                </a:highlight>
                <a:latin typeface="Calibri"/>
                <a:ea typeface="Calibri"/>
                <a:cs typeface="Calibri"/>
              </a:rPr>
              <a:t>Schedule code is a mandatory parameter.</a:t>
            </a:r>
            <a:endParaRPr lang="en-AU" sz="2000">
              <a:solidFill>
                <a:schemeClr val="accent2"/>
              </a:solidFill>
              <a:highlight>
                <a:srgbClr val="FFFFFF"/>
              </a:highlight>
              <a:latin typeface="Calibri"/>
              <a:ea typeface="Calibri"/>
              <a:cs typeface="Arial"/>
            </a:endParaRPr>
          </a:p>
          <a:p>
            <a:pPr lvl="2">
              <a:buFont typeface="Arial" panose="020B0604020202020204" pitchFamily="34" charset="0"/>
              <a:buChar char="•"/>
            </a:pPr>
            <a:endParaRPr lang="en-AU" sz="2000">
              <a:solidFill>
                <a:srgbClr val="FF0000"/>
              </a:solidFill>
              <a:highlight>
                <a:srgbClr val="FFFFFF"/>
              </a:highlight>
              <a:latin typeface="Calibri"/>
              <a:ea typeface="Calibri"/>
              <a:cs typeface="Calibri"/>
            </a:endParaRPr>
          </a:p>
          <a:p>
            <a:pPr marL="1257300" lvl="2" indent="-342900">
              <a:buFontTx/>
              <a:buChar char="-"/>
            </a:pPr>
            <a:endParaRPr lang="en-AU" sz="2000">
              <a:solidFill>
                <a:srgbClr val="FF0000"/>
              </a:solidFill>
              <a:highlight>
                <a:srgbClr val="FFFFFF"/>
              </a:highlight>
              <a:latin typeface="Calibri"/>
              <a:ea typeface="Calibri"/>
              <a:cs typeface="Arial"/>
            </a:endParaRPr>
          </a:p>
          <a:p>
            <a:pPr>
              <a:buFont typeface="Arial" panose="020B0604020202020204" pitchFamily="34" charset="0"/>
              <a:buChar char="•"/>
            </a:pPr>
            <a:endParaRPr lang="en-AU" sz="1600">
              <a:highlight>
                <a:srgbClr val="FFFFFF"/>
              </a:highlight>
              <a:ea typeface="+mn-lt"/>
              <a:cs typeface="+mn-lt"/>
            </a:endParaRPr>
          </a:p>
          <a:p>
            <a:pPr>
              <a:buFont typeface="Arial" panose="020B0604020202020204" pitchFamily="34" charset="0"/>
              <a:buChar char="•"/>
            </a:pPr>
            <a:endParaRPr lang="en-AU" sz="1600">
              <a:highlight>
                <a:srgbClr val="FFFFFF"/>
              </a:highlight>
              <a:cs typeface="Arial"/>
            </a:endParaRPr>
          </a:p>
          <a:p>
            <a:pPr marL="285750" indent="-285750">
              <a:buFont typeface="Arial" panose="020B0604020202020204" pitchFamily="34" charset="0"/>
              <a:buChar char="•"/>
            </a:pPr>
            <a:endParaRPr lang="en-AU" sz="1600">
              <a:highlight>
                <a:srgbClr val="FFFFFF"/>
              </a:highlight>
              <a:latin typeface="Calibri"/>
              <a:ea typeface="Calibri"/>
              <a:cs typeface="Calibri"/>
            </a:endParaRPr>
          </a:p>
          <a:p>
            <a:pPr>
              <a:lnSpc>
                <a:spcPct val="107000"/>
              </a:lnSpc>
              <a:spcAft>
                <a:spcPts val="2400"/>
              </a:spcAft>
            </a:pPr>
            <a:endParaRPr lang="en-AU" sz="1600" kern="100">
              <a:latin typeface="Calibri" panose="020F0502020204030204" pitchFamily="34" charset="0"/>
              <a:cs typeface="Calibri" panose="020F0502020204030204" pitchFamily="34" charset="0"/>
            </a:endParaRPr>
          </a:p>
          <a:p>
            <a:pPr marL="742950" lvl="1" indent="-285750">
              <a:lnSpc>
                <a:spcPct val="107000"/>
              </a:lnSpc>
              <a:spcAft>
                <a:spcPts val="2400"/>
              </a:spcAft>
              <a:buFont typeface="Arial" panose="020B0604020202020204" pitchFamily="34" charset="0"/>
              <a:buChar char="•"/>
            </a:pPr>
            <a:endParaRPr lang="en-AU" sz="1800">
              <a:effectLst/>
              <a:latin typeface="Aptos" panose="020B0004020202020204" pitchFamily="34" charset="0"/>
              <a:ea typeface="Aptos" panose="020B0004020202020204" pitchFamily="34" charset="0"/>
              <a:cs typeface="Aptos" panose="020B0004020202020204" pitchFamily="34" charset="0"/>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17605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8A17601C-BAA5-2907-C25D-670C71EB2D5C}"/>
              </a:ext>
            </a:extLst>
          </p:cNvPr>
          <p:cNvPicPr>
            <a:picLocks noChangeAspect="1"/>
          </p:cNvPicPr>
          <p:nvPr/>
        </p:nvPicPr>
        <p:blipFill>
          <a:blip r:embed="rId3"/>
          <a:stretch>
            <a:fillRect/>
          </a:stretch>
        </p:blipFill>
        <p:spPr>
          <a:xfrm>
            <a:off x="354836" y="983369"/>
            <a:ext cx="1190625" cy="2238375"/>
          </a:xfrm>
          <a:prstGeom prst="rect">
            <a:avLst/>
          </a:prstGeom>
        </p:spPr>
      </p:pic>
      <p:pic>
        <p:nvPicPr>
          <p:cNvPr id="3" name="Picture 2" descr="A screenshot of a computer program&#10;&#10;AI-generated content may be incorrect.">
            <a:extLst>
              <a:ext uri="{FF2B5EF4-FFF2-40B4-BE49-F238E27FC236}">
                <a16:creationId xmlns:a16="http://schemas.microsoft.com/office/drawing/2014/main" id="{7E9FBF36-D547-AEC1-D151-6FF458FD82D9}"/>
              </a:ext>
            </a:extLst>
          </p:cNvPr>
          <p:cNvPicPr>
            <a:picLocks noChangeAspect="1"/>
          </p:cNvPicPr>
          <p:nvPr/>
        </p:nvPicPr>
        <p:blipFill>
          <a:blip r:embed="rId4"/>
          <a:stretch>
            <a:fillRect/>
          </a:stretch>
        </p:blipFill>
        <p:spPr>
          <a:xfrm>
            <a:off x="1571625" y="1597672"/>
            <a:ext cx="2952750" cy="4829175"/>
          </a:xfrm>
          <a:prstGeom prst="rect">
            <a:avLst/>
          </a:prstGeom>
        </p:spPr>
      </p:pic>
      <p:sp>
        <p:nvSpPr>
          <p:cNvPr id="5" name="TextBox 4">
            <a:extLst>
              <a:ext uri="{FF2B5EF4-FFF2-40B4-BE49-F238E27FC236}">
                <a16:creationId xmlns:a16="http://schemas.microsoft.com/office/drawing/2014/main" id="{83A50516-E9D4-A8E0-AADF-F024E068AE15}"/>
              </a:ext>
            </a:extLst>
          </p:cNvPr>
          <p:cNvSpPr txBox="1"/>
          <p:nvPr/>
        </p:nvSpPr>
        <p:spPr>
          <a:xfrm>
            <a:off x="1688629" y="329259"/>
            <a:ext cx="73377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mn-lt"/>
                <a:cs typeface="+mn-lt"/>
              </a:rPr>
              <a:t>The Item-Overview is a (New endpoint) an aggregated JSON response that includes comprehensive details about items, programs, restrictions, prescriptions, dispensing rules, manufacturers, and more. This structured format ensures that all relevant information is easily accessible and understandable.</a:t>
            </a:r>
            <a:endParaRPr lang="en-US" sz="1400"/>
          </a:p>
        </p:txBody>
      </p:sp>
      <p:pic>
        <p:nvPicPr>
          <p:cNvPr id="6" name="Picture 5" descr="A screenshot of a computer program&#10;&#10;AI-generated content may be incorrect.">
            <a:extLst>
              <a:ext uri="{FF2B5EF4-FFF2-40B4-BE49-F238E27FC236}">
                <a16:creationId xmlns:a16="http://schemas.microsoft.com/office/drawing/2014/main" id="{668909FB-F56B-B473-D1E7-712394F2E3EA}"/>
              </a:ext>
            </a:extLst>
          </p:cNvPr>
          <p:cNvPicPr>
            <a:picLocks noChangeAspect="1"/>
          </p:cNvPicPr>
          <p:nvPr/>
        </p:nvPicPr>
        <p:blipFill>
          <a:blip r:embed="rId5"/>
          <a:stretch>
            <a:fillRect/>
          </a:stretch>
        </p:blipFill>
        <p:spPr>
          <a:xfrm>
            <a:off x="4529314" y="1928695"/>
            <a:ext cx="2343150" cy="4543425"/>
          </a:xfrm>
          <a:prstGeom prst="rect">
            <a:avLst/>
          </a:prstGeom>
        </p:spPr>
      </p:pic>
    </p:spTree>
    <p:extLst>
      <p:ext uri="{BB962C8B-B14F-4D97-AF65-F5344CB8AC3E}">
        <p14:creationId xmlns:p14="http://schemas.microsoft.com/office/powerpoint/2010/main" val="360673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ADB827-0861-80A2-B580-9C281DE0055B}"/>
              </a:ext>
            </a:extLst>
          </p:cNvPr>
          <p:cNvSpPr txBox="1"/>
          <p:nvPr/>
        </p:nvSpPr>
        <p:spPr>
          <a:xfrm>
            <a:off x="398572" y="348090"/>
            <a:ext cx="11654338" cy="830997"/>
          </a:xfrm>
          <a:prstGeom prst="rect">
            <a:avLst/>
          </a:prstGeom>
          <a:noFill/>
        </p:spPr>
        <p:txBody>
          <a:bodyPr wrap="square" lIns="91440" tIns="45720" rIns="91440" bIns="45720" anchor="t">
            <a:spAutoFit/>
          </a:bodyPr>
          <a:lstStyle/>
          <a:p>
            <a:r>
              <a:rPr lang="en-AU" sz="2400">
                <a:solidFill>
                  <a:srgbClr val="008A95"/>
                </a:solidFill>
                <a:latin typeface="Calibri"/>
                <a:ea typeface="Calibri"/>
                <a:cs typeface="Arial"/>
              </a:rPr>
              <a:t>Example – Item-overview endpoint. </a:t>
            </a:r>
            <a:endParaRPr lang="en-AU">
              <a:solidFill>
                <a:srgbClr val="00B0F0"/>
              </a:solidFill>
              <a:latin typeface="Arial"/>
              <a:ea typeface="Calibri"/>
              <a:cs typeface="Arial"/>
            </a:endParaRPr>
          </a:p>
          <a:p>
            <a:r>
              <a:rPr lang="en-AU" sz="2000">
                <a:latin typeface="Calibri"/>
                <a:ea typeface="Calibri"/>
                <a:cs typeface="Arial"/>
              </a:rPr>
              <a:t>See also link on Meeting page for full example </a:t>
            </a:r>
            <a:r>
              <a:rPr lang="en-AU" sz="2400">
                <a:solidFill>
                  <a:srgbClr val="008A95"/>
                </a:solidFill>
                <a:latin typeface="Calibri"/>
                <a:ea typeface="Calibri"/>
                <a:cs typeface="Arial"/>
              </a:rPr>
              <a:t> -</a:t>
            </a:r>
            <a:r>
              <a:rPr lang="en-AU">
                <a:solidFill>
                  <a:srgbClr val="FF0000"/>
                </a:solidFill>
                <a:highlight>
                  <a:srgbClr val="FFFFFF"/>
                </a:highlight>
                <a:latin typeface="Calibri"/>
                <a:ea typeface="+mn-lt"/>
                <a:cs typeface="+mn-lt"/>
              </a:rPr>
              <a:t> </a:t>
            </a:r>
            <a:r>
              <a:rPr lang="en-AU">
                <a:solidFill>
                  <a:srgbClr val="00B0F0"/>
                </a:solidFill>
                <a:highlight>
                  <a:srgbClr val="FFFFFF"/>
                </a:highlight>
                <a:latin typeface="Calibri"/>
                <a:ea typeface="+mn-lt"/>
                <a:cs typeface="+mn-lt"/>
              </a:rPr>
              <a:t>https://data.pbs.gov.au/meetings/index.html</a:t>
            </a:r>
            <a:endParaRPr lang="en-AU">
              <a:solidFill>
                <a:srgbClr val="00B0F0"/>
              </a:solidFill>
              <a:cs typeface="Arial"/>
            </a:endParaRPr>
          </a:p>
        </p:txBody>
      </p:sp>
      <p:pic>
        <p:nvPicPr>
          <p:cNvPr id="9" name="Picture 8">
            <a:extLst>
              <a:ext uri="{FF2B5EF4-FFF2-40B4-BE49-F238E27FC236}">
                <a16:creationId xmlns:a16="http://schemas.microsoft.com/office/drawing/2014/main" id="{E9E1F117-7E76-F245-203D-FC3A262BD1BA}"/>
              </a:ext>
            </a:extLst>
          </p:cNvPr>
          <p:cNvPicPr>
            <a:picLocks noChangeAspect="1"/>
          </p:cNvPicPr>
          <p:nvPr/>
        </p:nvPicPr>
        <p:blipFill>
          <a:blip r:embed="rId3"/>
          <a:stretch>
            <a:fillRect/>
          </a:stretch>
        </p:blipFill>
        <p:spPr>
          <a:xfrm>
            <a:off x="571421" y="1153874"/>
            <a:ext cx="9005547" cy="1774016"/>
          </a:xfrm>
          <a:prstGeom prst="rect">
            <a:avLst/>
          </a:prstGeom>
          <a:ln>
            <a:solidFill>
              <a:schemeClr val="accent1">
                <a:alpha val="82000"/>
              </a:schemeClr>
            </a:solidFill>
          </a:ln>
          <a:effectLst/>
        </p:spPr>
      </p:pic>
      <p:pic>
        <p:nvPicPr>
          <p:cNvPr id="11" name="Picture 10">
            <a:extLst>
              <a:ext uri="{FF2B5EF4-FFF2-40B4-BE49-F238E27FC236}">
                <a16:creationId xmlns:a16="http://schemas.microsoft.com/office/drawing/2014/main" id="{1F24B012-2F80-C67C-25B6-0F724C7CC956}"/>
              </a:ext>
            </a:extLst>
          </p:cNvPr>
          <p:cNvPicPr>
            <a:picLocks noChangeAspect="1"/>
          </p:cNvPicPr>
          <p:nvPr/>
        </p:nvPicPr>
        <p:blipFill>
          <a:blip r:embed="rId4"/>
          <a:stretch>
            <a:fillRect/>
          </a:stretch>
        </p:blipFill>
        <p:spPr>
          <a:xfrm>
            <a:off x="398572" y="3087344"/>
            <a:ext cx="6201999" cy="2967660"/>
          </a:xfrm>
          <a:prstGeom prst="rect">
            <a:avLst/>
          </a:prstGeom>
          <a:ln>
            <a:solidFill>
              <a:schemeClr val="accent1"/>
            </a:solidFill>
          </a:ln>
        </p:spPr>
      </p:pic>
      <p:pic>
        <p:nvPicPr>
          <p:cNvPr id="13" name="Picture 12">
            <a:extLst>
              <a:ext uri="{FF2B5EF4-FFF2-40B4-BE49-F238E27FC236}">
                <a16:creationId xmlns:a16="http://schemas.microsoft.com/office/drawing/2014/main" id="{921CA4BB-3A22-B467-EAA0-B05D2B46E75C}"/>
              </a:ext>
            </a:extLst>
          </p:cNvPr>
          <p:cNvPicPr>
            <a:picLocks noChangeAspect="1"/>
          </p:cNvPicPr>
          <p:nvPr/>
        </p:nvPicPr>
        <p:blipFill>
          <a:blip r:embed="rId5"/>
          <a:stretch>
            <a:fillRect/>
          </a:stretch>
        </p:blipFill>
        <p:spPr>
          <a:xfrm>
            <a:off x="6636949" y="3087344"/>
            <a:ext cx="5415961" cy="3281565"/>
          </a:xfrm>
          <a:prstGeom prst="rect">
            <a:avLst/>
          </a:prstGeom>
          <a:ln>
            <a:solidFill>
              <a:schemeClr val="accent1">
                <a:alpha val="85000"/>
              </a:schemeClr>
            </a:solidFill>
          </a:ln>
        </p:spPr>
      </p:pic>
    </p:spTree>
    <p:extLst>
      <p:ext uri="{BB962C8B-B14F-4D97-AF65-F5344CB8AC3E}">
        <p14:creationId xmlns:p14="http://schemas.microsoft.com/office/powerpoint/2010/main" val="9219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C593E9-EC4B-BB4A-8DC9-7119B7CE7CCB}"/>
              </a:ext>
            </a:extLst>
          </p:cNvPr>
          <p:cNvSpPr txBox="1"/>
          <p:nvPr/>
        </p:nvSpPr>
        <p:spPr>
          <a:xfrm>
            <a:off x="849088" y="1603983"/>
            <a:ext cx="10525156" cy="1569660"/>
          </a:xfrm>
          <a:prstGeom prst="rect">
            <a:avLst/>
          </a:prstGeom>
          <a:noFill/>
        </p:spPr>
        <p:txBody>
          <a:bodyPr wrap="square">
            <a:spAutoFit/>
          </a:bodyPr>
          <a:lstStyle/>
          <a:p>
            <a:r>
              <a:rPr lang="en-AU" sz="2400">
                <a:latin typeface="Calibri" panose="020F0502020204030204" pitchFamily="34" charset="0"/>
                <a:cs typeface="Calibri" panose="020F0502020204030204" pitchFamily="34" charset="0"/>
              </a:rPr>
              <a:t>We acknowledge the Traditional Custodians of country throughout Australia and their connections to land, sea and community. We pay our respect to their Elders past and present and extend that respect to all Aboriginal and Torres Strait Islander peoples today.</a:t>
            </a:r>
          </a:p>
        </p:txBody>
      </p:sp>
      <p:sp>
        <p:nvSpPr>
          <p:cNvPr id="4" name="Title 1">
            <a:extLst>
              <a:ext uri="{FF2B5EF4-FFF2-40B4-BE49-F238E27FC236}">
                <a16:creationId xmlns:a16="http://schemas.microsoft.com/office/drawing/2014/main" id="{62E3C55D-867A-FE4A-A6D2-C5EEAFB46692}"/>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Acknowledgement of Country</a:t>
            </a:r>
          </a:p>
        </p:txBody>
      </p:sp>
    </p:spTree>
    <p:extLst>
      <p:ext uri="{BB962C8B-B14F-4D97-AF65-F5344CB8AC3E}">
        <p14:creationId xmlns:p14="http://schemas.microsoft.com/office/powerpoint/2010/main" val="4099686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97D9B6-6A81-1A1C-3F86-4D064AFF412F}"/>
              </a:ext>
            </a:extLst>
          </p:cNvPr>
          <p:cNvSpPr/>
          <p:nvPr/>
        </p:nvSpPr>
        <p:spPr>
          <a:xfrm>
            <a:off x="433586" y="725456"/>
            <a:ext cx="10402704" cy="4021807"/>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    PBS data API Version 3.1.12 release notes (21 February 2025)</a:t>
            </a:r>
          </a:p>
          <a:p>
            <a:endParaRPr lang="en-AU" sz="1600" b="1">
              <a:highlight>
                <a:srgbClr val="FFFFFF"/>
              </a:highlight>
              <a:latin typeface="Calibri"/>
              <a:ea typeface="+mn-lt"/>
              <a:cs typeface="+mn-lt"/>
            </a:endParaRPr>
          </a:p>
          <a:p>
            <a:r>
              <a:rPr lang="en-AU" sz="2000" b="1">
                <a:highlight>
                  <a:srgbClr val="FFFFFF"/>
                </a:highlight>
                <a:latin typeface="Calibri"/>
                <a:ea typeface="+mn-lt"/>
                <a:cs typeface="+mn-lt"/>
              </a:rPr>
              <a:t>NEW  </a:t>
            </a:r>
            <a:endParaRPr lang="en-AU" sz="2000" b="1">
              <a:solidFill>
                <a:srgbClr val="FF0000"/>
              </a:solidFill>
              <a:highlight>
                <a:srgbClr val="FFFFFF"/>
              </a:highlight>
              <a:latin typeface="Calibri"/>
              <a:ea typeface="Calibri"/>
              <a:cs typeface="Arial"/>
            </a:endParaRPr>
          </a:p>
          <a:p>
            <a:pPr marL="285750" indent="-285750">
              <a:buFont typeface="Arial,Sans-Serif"/>
              <a:buChar char="•"/>
            </a:pPr>
            <a:r>
              <a:rPr lang="en-AU" sz="2000">
                <a:highlight>
                  <a:srgbClr val="FFFFFF"/>
                </a:highlight>
                <a:latin typeface="Calibri"/>
                <a:ea typeface="+mn-lt"/>
                <a:cs typeface="+mn-lt"/>
              </a:rPr>
              <a:t>Added Copyright details within the '_meta' response body content for all endpoints. </a:t>
            </a:r>
          </a:p>
          <a:p>
            <a:pPr>
              <a:lnSpc>
                <a:spcPct val="107000"/>
              </a:lnSpc>
              <a:spcAft>
                <a:spcPts val="2400"/>
              </a:spcAft>
            </a:pPr>
            <a:endParaRPr lang="en-AU" sz="1600" kern="100">
              <a:latin typeface="Calibri" panose="020F0502020204030204" pitchFamily="34" charset="0"/>
              <a:cs typeface="Calibri" panose="020F0502020204030204" pitchFamily="34" charset="0"/>
            </a:endParaRPr>
          </a:p>
          <a:p>
            <a:pPr marL="742950" lvl="1" indent="-285750">
              <a:lnSpc>
                <a:spcPct val="107000"/>
              </a:lnSpc>
              <a:spcAft>
                <a:spcPts val="2400"/>
              </a:spcAft>
              <a:buFont typeface="Arial" panose="020B0604020202020204" pitchFamily="34" charset="0"/>
              <a:buChar char="•"/>
            </a:pPr>
            <a:endParaRPr lang="en-AU" sz="1800">
              <a:effectLst/>
              <a:latin typeface="Aptos" panose="020B0004020202020204" pitchFamily="34" charset="0"/>
              <a:ea typeface="Aptos" panose="020B0004020202020204" pitchFamily="34" charset="0"/>
              <a:cs typeface="Aptos" panose="020B0004020202020204" pitchFamily="34" charset="0"/>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pic>
        <p:nvPicPr>
          <p:cNvPr id="2" name="Picture 1" descr="A screen shot of a computer code&#10;&#10;AI-generated content may be incorrect.">
            <a:extLst>
              <a:ext uri="{FF2B5EF4-FFF2-40B4-BE49-F238E27FC236}">
                <a16:creationId xmlns:a16="http://schemas.microsoft.com/office/drawing/2014/main" id="{771B9405-8707-EA17-A2C1-DD9EB4BFC832}"/>
              </a:ext>
            </a:extLst>
          </p:cNvPr>
          <p:cNvPicPr>
            <a:picLocks noChangeAspect="1"/>
          </p:cNvPicPr>
          <p:nvPr/>
        </p:nvPicPr>
        <p:blipFill>
          <a:blip r:embed="rId3"/>
          <a:stretch>
            <a:fillRect/>
          </a:stretch>
        </p:blipFill>
        <p:spPr>
          <a:xfrm>
            <a:off x="808074" y="2360657"/>
            <a:ext cx="11084655" cy="3098065"/>
          </a:xfrm>
          <a:prstGeom prst="rect">
            <a:avLst/>
          </a:prstGeom>
        </p:spPr>
      </p:pic>
    </p:spTree>
    <p:extLst>
      <p:ext uri="{BB962C8B-B14F-4D97-AF65-F5344CB8AC3E}">
        <p14:creationId xmlns:p14="http://schemas.microsoft.com/office/powerpoint/2010/main" val="25152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472CC-6621-5935-B66B-93FA0ED535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DC0F103-AE23-CE1C-CAB6-4B694AF2DC46}"/>
              </a:ext>
            </a:extLst>
          </p:cNvPr>
          <p:cNvSpPr txBox="1"/>
          <p:nvPr/>
        </p:nvSpPr>
        <p:spPr>
          <a:xfrm>
            <a:off x="481660" y="608170"/>
            <a:ext cx="9403643"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400">
                <a:solidFill>
                  <a:srgbClr val="008A95"/>
                </a:solidFill>
                <a:latin typeface="Calibri"/>
                <a:ea typeface="Calibri"/>
                <a:cs typeface="Arial"/>
              </a:rPr>
              <a:t>    PBS data API Version 3.1.12 release notes (21 February 2025)</a:t>
            </a:r>
          </a:p>
          <a:p>
            <a:endParaRPr lang="en-AU" sz="1200" b="1">
              <a:highlight>
                <a:srgbClr val="FFFFFF"/>
              </a:highlight>
              <a:latin typeface="Calibri"/>
              <a:ea typeface="+mn-lt"/>
              <a:cs typeface="+mn-lt"/>
            </a:endParaRPr>
          </a:p>
          <a:p>
            <a:r>
              <a:rPr lang="en-AU" sz="2000" b="1">
                <a:highlight>
                  <a:srgbClr val="FFFFFF"/>
                </a:highlight>
                <a:latin typeface="Calibri"/>
                <a:ea typeface="+mn-lt"/>
                <a:cs typeface="+mn-lt"/>
              </a:rPr>
              <a:t>NEW  </a:t>
            </a:r>
            <a:endParaRPr lang="en-AU" sz="2000" b="1">
              <a:solidFill>
                <a:srgbClr val="FF0000"/>
              </a:solidFill>
              <a:highlight>
                <a:srgbClr val="FFFFFF"/>
              </a:highlight>
              <a:latin typeface="Calibri"/>
              <a:ea typeface="Calibri"/>
              <a:cs typeface="Arial"/>
            </a:endParaRPr>
          </a:p>
          <a:p>
            <a:pPr marL="285750" indent="-285750">
              <a:buFont typeface="Arial" panose="020B0604020202020204" pitchFamily="34" charset="0"/>
              <a:buChar char="•"/>
            </a:pPr>
            <a:r>
              <a:rPr lang="en-US" sz="2000">
                <a:solidFill>
                  <a:srgbClr val="242424"/>
                </a:solidFill>
                <a:latin typeface="Calibri"/>
                <a:ea typeface="Calibri"/>
                <a:cs typeface="Segoe UI"/>
              </a:rPr>
              <a:t>All API endpoints now allows users to specify the fields they wish to return in the response payload by specifying the fields in the query parameters.</a:t>
            </a:r>
          </a:p>
          <a:p>
            <a:endParaRPr lang="en-US">
              <a:solidFill>
                <a:srgbClr val="242424"/>
              </a:solidFill>
              <a:latin typeface="Segoe UI"/>
              <a:cs typeface="Segoe UI"/>
            </a:endParaRPr>
          </a:p>
          <a:p>
            <a:endParaRPr lang="en-US" sz="1600">
              <a:solidFill>
                <a:srgbClr val="242424"/>
              </a:solidFill>
              <a:latin typeface="Segoe UI"/>
              <a:cs typeface="Segoe UI"/>
            </a:endParaRPr>
          </a:p>
        </p:txBody>
      </p:sp>
      <p:sp>
        <p:nvSpPr>
          <p:cNvPr id="5" name="TextBox 4">
            <a:extLst>
              <a:ext uri="{FF2B5EF4-FFF2-40B4-BE49-F238E27FC236}">
                <a16:creationId xmlns:a16="http://schemas.microsoft.com/office/drawing/2014/main" id="{6E4D945C-567A-D299-D355-468D644BDA9A}"/>
              </a:ext>
            </a:extLst>
          </p:cNvPr>
          <p:cNvSpPr txBox="1"/>
          <p:nvPr/>
        </p:nvSpPr>
        <p:spPr>
          <a:xfrm>
            <a:off x="798454" y="3250401"/>
            <a:ext cx="1059838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42424"/>
                </a:solidFill>
                <a:latin typeface="Segoe UI"/>
                <a:cs typeface="Segoe UI"/>
              </a:rPr>
              <a:t>Sample Enhanced Request:</a:t>
            </a:r>
            <a:endParaRPr lang="en-US" b="1"/>
          </a:p>
          <a:p>
            <a:pPr>
              <a:buFont typeface=""/>
              <a:buChar char="•"/>
            </a:pPr>
            <a:r>
              <a:rPr lang="en-US" sz="1600">
                <a:solidFill>
                  <a:srgbClr val="242424"/>
                </a:solidFill>
                <a:latin typeface="Segoe UI"/>
                <a:cs typeface="Segoe UI"/>
              </a:rPr>
              <a:t>{{</a:t>
            </a:r>
            <a:r>
              <a:rPr lang="en-US" sz="1600" err="1">
                <a:solidFill>
                  <a:srgbClr val="242424"/>
                </a:solidFill>
                <a:latin typeface="Segoe UI"/>
                <a:cs typeface="Segoe UI"/>
              </a:rPr>
              <a:t>baseUrl</a:t>
            </a:r>
            <a:r>
              <a:rPr lang="en-US" sz="1600">
                <a:solidFill>
                  <a:srgbClr val="242424"/>
                </a:solidFill>
                <a:latin typeface="Segoe UI"/>
                <a:cs typeface="Segoe UI"/>
              </a:rPr>
              <a:t>}}/</a:t>
            </a:r>
            <a:r>
              <a:rPr lang="en-US" sz="1600" err="1">
                <a:solidFill>
                  <a:srgbClr val="242424"/>
                </a:solidFill>
                <a:latin typeface="Segoe UI"/>
                <a:cs typeface="Segoe UI"/>
              </a:rPr>
              <a:t>api</a:t>
            </a:r>
            <a:r>
              <a:rPr lang="en-US" sz="1600">
                <a:solidFill>
                  <a:srgbClr val="242424"/>
                </a:solidFill>
                <a:latin typeface="Segoe UI"/>
                <a:cs typeface="Segoe UI"/>
              </a:rPr>
              <a:t>/v3/</a:t>
            </a:r>
            <a:r>
              <a:rPr lang="en-US" sz="1600" err="1">
                <a:solidFill>
                  <a:srgbClr val="242424"/>
                </a:solidFill>
                <a:latin typeface="Segoe UI"/>
                <a:cs typeface="Segoe UI"/>
              </a:rPr>
              <a:t>atc-codes?</a:t>
            </a:r>
            <a:r>
              <a:rPr lang="en-US" sz="1600" b="1" err="1">
                <a:solidFill>
                  <a:srgbClr val="242424"/>
                </a:solidFill>
                <a:latin typeface="Segoe UI"/>
                <a:cs typeface="Segoe UI"/>
              </a:rPr>
              <a:t>fields</a:t>
            </a:r>
            <a:r>
              <a:rPr lang="en-US" sz="1600">
                <a:solidFill>
                  <a:srgbClr val="242424"/>
                </a:solidFill>
                <a:latin typeface="Segoe UI"/>
                <a:cs typeface="Segoe UI"/>
              </a:rPr>
              <a:t>=</a:t>
            </a:r>
            <a:r>
              <a:rPr lang="en-US" sz="1600" err="1">
                <a:solidFill>
                  <a:srgbClr val="242424"/>
                </a:solidFill>
                <a:latin typeface="Segoe UI"/>
                <a:cs typeface="Segoe UI"/>
              </a:rPr>
              <a:t>atc_code,atc_level</a:t>
            </a:r>
            <a:r>
              <a:rPr lang="en-US" sz="1600">
                <a:solidFill>
                  <a:srgbClr val="242424"/>
                </a:solidFill>
                <a:latin typeface="Segoe UI"/>
                <a:cs typeface="Segoe UI"/>
              </a:rPr>
              <a:t> (</a:t>
            </a:r>
            <a:r>
              <a:rPr lang="en-US" sz="1400" i="1">
                <a:solidFill>
                  <a:srgbClr val="242424"/>
                </a:solidFill>
                <a:latin typeface="Times New Roman"/>
                <a:cs typeface="Segoe UI"/>
              </a:rPr>
              <a:t>This query parameter specifies which fields should be included in the response. In this case, only the </a:t>
            </a:r>
            <a:r>
              <a:rPr lang="en-US" sz="1400" i="1" err="1">
                <a:solidFill>
                  <a:srgbClr val="242424"/>
                </a:solidFill>
                <a:highlight>
                  <a:srgbClr val="00FF00"/>
                </a:highlight>
                <a:latin typeface="Times New Roman"/>
                <a:cs typeface="Segoe UI"/>
              </a:rPr>
              <a:t>atc_code</a:t>
            </a:r>
            <a:r>
              <a:rPr lang="en-US" sz="1400" i="1">
                <a:solidFill>
                  <a:srgbClr val="242424"/>
                </a:solidFill>
                <a:highlight>
                  <a:srgbClr val="00FF00"/>
                </a:highlight>
                <a:latin typeface="Times New Roman"/>
                <a:cs typeface="Segoe UI"/>
              </a:rPr>
              <a:t> </a:t>
            </a:r>
            <a:r>
              <a:rPr lang="en-US" sz="1400" i="1">
                <a:solidFill>
                  <a:srgbClr val="242424"/>
                </a:solidFill>
                <a:latin typeface="Times New Roman"/>
                <a:cs typeface="Segoe UI"/>
              </a:rPr>
              <a:t>and </a:t>
            </a:r>
            <a:r>
              <a:rPr lang="en-US" sz="1400" i="1" err="1">
                <a:solidFill>
                  <a:srgbClr val="242424"/>
                </a:solidFill>
                <a:highlight>
                  <a:srgbClr val="00FFFF"/>
                </a:highlight>
                <a:latin typeface="Times New Roman"/>
                <a:cs typeface="Segoe UI"/>
              </a:rPr>
              <a:t>atc_level</a:t>
            </a:r>
            <a:r>
              <a:rPr lang="en-US" sz="1400" i="1">
                <a:solidFill>
                  <a:srgbClr val="242424"/>
                </a:solidFill>
                <a:highlight>
                  <a:srgbClr val="00FFFF"/>
                </a:highlight>
                <a:latin typeface="Times New Roman"/>
                <a:cs typeface="Segoe UI"/>
              </a:rPr>
              <a:t> </a:t>
            </a:r>
            <a:r>
              <a:rPr lang="en-US" sz="1400" i="1">
                <a:solidFill>
                  <a:srgbClr val="242424"/>
                </a:solidFill>
                <a:latin typeface="Times New Roman"/>
                <a:cs typeface="Segoe UI"/>
              </a:rPr>
              <a:t>fields will be returned.</a:t>
            </a:r>
            <a:r>
              <a:rPr lang="en-US" sz="1600">
                <a:solidFill>
                  <a:srgbClr val="242424"/>
                </a:solidFill>
                <a:latin typeface="Segoe UI"/>
                <a:cs typeface="Segoe UI"/>
              </a:rPr>
              <a:t>)</a:t>
            </a:r>
          </a:p>
        </p:txBody>
      </p:sp>
      <p:graphicFrame>
        <p:nvGraphicFramePr>
          <p:cNvPr id="9" name="Table 8">
            <a:extLst>
              <a:ext uri="{FF2B5EF4-FFF2-40B4-BE49-F238E27FC236}">
                <a16:creationId xmlns:a16="http://schemas.microsoft.com/office/drawing/2014/main" id="{838C6799-A7D3-0108-EFBC-1EEC3352DCE8}"/>
              </a:ext>
            </a:extLst>
          </p:cNvPr>
          <p:cNvGraphicFramePr>
            <a:graphicFrameLocks noGrp="1"/>
          </p:cNvGraphicFramePr>
          <p:nvPr>
            <p:extLst>
              <p:ext uri="{D42A27DB-BD31-4B8C-83A1-F6EECF244321}">
                <p14:modId xmlns:p14="http://schemas.microsoft.com/office/powerpoint/2010/main" val="2442088111"/>
              </p:ext>
            </p:extLst>
          </p:nvPr>
        </p:nvGraphicFramePr>
        <p:xfrm>
          <a:off x="1272235" y="2205403"/>
          <a:ext cx="8952400" cy="797560"/>
        </p:xfrm>
        <a:graphic>
          <a:graphicData uri="http://schemas.openxmlformats.org/drawingml/2006/table">
            <a:tbl>
              <a:tblPr firstRow="1" bandRow="1">
                <a:tableStyleId>{5C22544A-7EE6-4342-B048-85BDC9FD1C3A}</a:tableStyleId>
              </a:tblPr>
              <a:tblGrid>
                <a:gridCol w="4476200">
                  <a:extLst>
                    <a:ext uri="{9D8B030D-6E8A-4147-A177-3AD203B41FA5}">
                      <a16:colId xmlns:a16="http://schemas.microsoft.com/office/drawing/2014/main" val="793695750"/>
                    </a:ext>
                  </a:extLst>
                </a:gridCol>
                <a:gridCol w="4476200">
                  <a:extLst>
                    <a:ext uri="{9D8B030D-6E8A-4147-A177-3AD203B41FA5}">
                      <a16:colId xmlns:a16="http://schemas.microsoft.com/office/drawing/2014/main" val="3436039539"/>
                    </a:ext>
                  </a:extLst>
                </a:gridCol>
              </a:tblGrid>
              <a:tr h="370840">
                <a:tc>
                  <a:txBody>
                    <a:bodyPr/>
                    <a:lstStyle/>
                    <a:p>
                      <a:r>
                        <a:rPr lang="en-GB"/>
                        <a:t>Query Parameters</a:t>
                      </a:r>
                    </a:p>
                  </a:txBody>
                  <a:tcPr/>
                </a:tc>
                <a:tc>
                  <a:txBody>
                    <a:bodyPr/>
                    <a:lstStyle/>
                    <a:p>
                      <a:r>
                        <a:rPr lang="en-GB"/>
                        <a:t>Description</a:t>
                      </a:r>
                    </a:p>
                  </a:txBody>
                  <a:tcPr/>
                </a:tc>
                <a:extLst>
                  <a:ext uri="{0D108BD9-81ED-4DB2-BD59-A6C34878D82A}">
                    <a16:rowId xmlns:a16="http://schemas.microsoft.com/office/drawing/2014/main" val="2216970146"/>
                  </a:ext>
                </a:extLst>
              </a:tr>
              <a:tr h="370840">
                <a:tc>
                  <a:txBody>
                    <a:bodyPr/>
                    <a:lstStyle/>
                    <a:p>
                      <a:r>
                        <a:rPr lang="en-GB" sz="1600" kern="1200">
                          <a:solidFill>
                            <a:srgbClr val="242424"/>
                          </a:solidFill>
                          <a:latin typeface="Segoe UI"/>
                          <a:ea typeface="+mn-ea"/>
                          <a:cs typeface="Segoe UI"/>
                        </a:rPr>
                        <a:t>fields</a:t>
                      </a:r>
                    </a:p>
                  </a:txBody>
                  <a:tcPr/>
                </a:tc>
                <a:tc>
                  <a:txBody>
                    <a:bodyPr/>
                    <a:lstStyle/>
                    <a:p>
                      <a:pPr lvl="0">
                        <a:buNone/>
                      </a:pPr>
                      <a:r>
                        <a:rPr lang="en-GB" sz="1100" b="0" i="0" u="none" strike="noStrike" kern="1200" noProof="0" dirty="0">
                          <a:solidFill>
                            <a:srgbClr val="242424"/>
                          </a:solidFill>
                          <a:latin typeface="Segoe UI"/>
                          <a:ea typeface="+mn-ea"/>
                          <a:cs typeface="+mn-cs"/>
                        </a:rPr>
                        <a:t>This parameter specifies specify the fields to return in the response payload by specifying the fields in the query parameters.</a:t>
                      </a:r>
                      <a:endParaRPr lang="en-US" sz="1100" b="0" i="0" u="none" strike="noStrike" kern="1200" dirty="0">
                        <a:solidFill>
                          <a:srgbClr val="242424"/>
                        </a:solidFill>
                        <a:latin typeface="Segoe UI"/>
                        <a:ea typeface="+mn-ea"/>
                        <a:cs typeface="+mn-cs"/>
                      </a:endParaRPr>
                    </a:p>
                  </a:txBody>
                  <a:tcPr/>
                </a:tc>
                <a:extLst>
                  <a:ext uri="{0D108BD9-81ED-4DB2-BD59-A6C34878D82A}">
                    <a16:rowId xmlns:a16="http://schemas.microsoft.com/office/drawing/2014/main" val="1112345280"/>
                  </a:ext>
                </a:extLst>
              </a:tr>
            </a:tbl>
          </a:graphicData>
        </a:graphic>
      </p:graphicFrame>
      <p:sp>
        <p:nvSpPr>
          <p:cNvPr id="11" name="TextBox 10">
            <a:extLst>
              <a:ext uri="{FF2B5EF4-FFF2-40B4-BE49-F238E27FC236}">
                <a16:creationId xmlns:a16="http://schemas.microsoft.com/office/drawing/2014/main" id="{2A47FE51-9C7F-8650-F1FE-44C003430EB3}"/>
              </a:ext>
            </a:extLst>
          </p:cNvPr>
          <p:cNvSpPr txBox="1"/>
          <p:nvPr/>
        </p:nvSpPr>
        <p:spPr>
          <a:xfrm>
            <a:off x="846079" y="4112919"/>
            <a:ext cx="98081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42424"/>
                </a:solidFill>
                <a:latin typeface="Segoe UI"/>
                <a:cs typeface="Segoe UI"/>
              </a:rPr>
              <a:t>Sample Response: </a:t>
            </a:r>
          </a:p>
          <a:p>
            <a:r>
              <a:rPr lang="en-US" sz="900"/>
              <a:t>                      [ </a:t>
            </a:r>
            <a:endParaRPr lang="en-US" sz="900">
              <a:cs typeface="Arial"/>
            </a:endParaRPr>
          </a:p>
          <a:p>
            <a:r>
              <a:rPr lang="en-US" sz="900"/>
              <a:t>                                  { </a:t>
            </a:r>
            <a:endParaRPr lang="en-US" sz="900">
              <a:cs typeface="Arial"/>
            </a:endParaRPr>
          </a:p>
          <a:p>
            <a:r>
              <a:rPr lang="en-US" sz="900"/>
              <a:t>                                     "</a:t>
            </a:r>
            <a:r>
              <a:rPr lang="en-US" sz="900" err="1">
                <a:highlight>
                  <a:srgbClr val="00FF00"/>
                </a:highlight>
              </a:rPr>
              <a:t>atc_code</a:t>
            </a:r>
            <a:r>
              <a:rPr lang="en-US" sz="900"/>
              <a:t>": "A01",</a:t>
            </a:r>
            <a:endParaRPr lang="en-US" sz="900">
              <a:cs typeface="Arial"/>
            </a:endParaRPr>
          </a:p>
          <a:p>
            <a:r>
              <a:rPr lang="en-US" sz="900"/>
              <a:t>                                     </a:t>
            </a:r>
            <a:r>
              <a:rPr lang="en-US" sz="900">
                <a:highlight>
                  <a:srgbClr val="00FFFF"/>
                </a:highlight>
              </a:rPr>
              <a:t>"</a:t>
            </a:r>
            <a:r>
              <a:rPr lang="en-US" sz="900" err="1">
                <a:highlight>
                  <a:srgbClr val="00FFFF"/>
                </a:highlight>
              </a:rPr>
              <a:t>atc_level</a:t>
            </a:r>
            <a:r>
              <a:rPr lang="en-US" sz="900"/>
              <a:t>": 1 </a:t>
            </a:r>
            <a:endParaRPr lang="en-US" sz="900">
              <a:cs typeface="Arial"/>
            </a:endParaRPr>
          </a:p>
          <a:p>
            <a:r>
              <a:rPr lang="en-US" sz="900"/>
              <a:t>                                  }, </a:t>
            </a:r>
          </a:p>
          <a:p>
            <a:r>
              <a:rPr lang="en-US" sz="900">
                <a:cs typeface="Arial"/>
              </a:rPr>
              <a:t>                                  {</a:t>
            </a:r>
          </a:p>
          <a:p>
            <a:r>
              <a:rPr lang="en-US" sz="900">
                <a:cs typeface="Arial"/>
              </a:rPr>
              <a:t>                                     "</a:t>
            </a:r>
            <a:r>
              <a:rPr lang="en-US" sz="900" err="1">
                <a:cs typeface="Arial"/>
              </a:rPr>
              <a:t>atc_code</a:t>
            </a:r>
            <a:r>
              <a:rPr lang="en-US" sz="900">
                <a:cs typeface="Arial"/>
              </a:rPr>
              <a:t>": "A",</a:t>
            </a:r>
          </a:p>
          <a:p>
            <a:r>
              <a:rPr lang="en-US" sz="900">
                <a:cs typeface="Arial"/>
              </a:rPr>
              <a:t>                                     "</a:t>
            </a:r>
            <a:r>
              <a:rPr lang="en-US" sz="900" err="1">
                <a:cs typeface="Arial"/>
              </a:rPr>
              <a:t>atc_level</a:t>
            </a:r>
            <a:r>
              <a:rPr lang="en-US" sz="900">
                <a:cs typeface="Arial"/>
              </a:rPr>
              <a:t>": 1 </a:t>
            </a:r>
          </a:p>
          <a:p>
            <a:r>
              <a:rPr lang="en-US" sz="900">
                <a:cs typeface="Arial"/>
              </a:rPr>
              <a:t>                                  }</a:t>
            </a:r>
          </a:p>
          <a:p>
            <a:r>
              <a:rPr lang="en-US" sz="900"/>
              <a:t>                              ]</a:t>
            </a:r>
            <a:endParaRPr lang="en-US" sz="900">
              <a:cs typeface="Arial"/>
            </a:endParaRPr>
          </a:p>
        </p:txBody>
      </p:sp>
    </p:spTree>
    <p:extLst>
      <p:ext uri="{BB962C8B-B14F-4D97-AF65-F5344CB8AC3E}">
        <p14:creationId xmlns:p14="http://schemas.microsoft.com/office/powerpoint/2010/main" val="2384799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02F32-0AC4-CA4F-7CC8-B2DBB275309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415E8EE-499A-979E-C8B5-37919B50CB35}"/>
              </a:ext>
            </a:extLst>
          </p:cNvPr>
          <p:cNvSpPr/>
          <p:nvPr/>
        </p:nvSpPr>
        <p:spPr>
          <a:xfrm>
            <a:off x="475069" y="402434"/>
            <a:ext cx="10402704" cy="6053132"/>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    PBS data API Version 3.1.12 release notes (21 February 2025)</a:t>
            </a:r>
            <a:endParaRPr lang="en-US">
              <a:latin typeface="Calibri"/>
              <a:ea typeface="Calibri"/>
              <a:cs typeface="Calibri"/>
            </a:endParaRPr>
          </a:p>
          <a:p>
            <a:endParaRPr lang="en-AU">
              <a:latin typeface="Calibri"/>
              <a:ea typeface="Calibri"/>
              <a:cs typeface="Calibri"/>
            </a:endParaRPr>
          </a:p>
          <a:p>
            <a:r>
              <a:rPr lang="en-AU" sz="2000" b="1">
                <a:latin typeface="Calibri"/>
                <a:ea typeface="Calibri"/>
                <a:cs typeface="Calibri"/>
              </a:rPr>
              <a:t>NEW</a:t>
            </a:r>
            <a:endParaRPr lang="en-US" sz="2000" b="1">
              <a:latin typeface="Calibri"/>
              <a:ea typeface="Calibri"/>
              <a:cs typeface="Calibri"/>
            </a:endParaRPr>
          </a:p>
          <a:p>
            <a:pPr marL="285750" indent="-285750">
              <a:buFont typeface="Arial,Sans-Serif"/>
              <a:buChar char="•"/>
            </a:pPr>
            <a:r>
              <a:rPr lang="en-AU" sz="2000">
                <a:highlight>
                  <a:srgbClr val="FFFFFF"/>
                </a:highlight>
                <a:latin typeface="Calibri"/>
                <a:ea typeface="Calibri"/>
                <a:cs typeface="Calibri"/>
              </a:rPr>
              <a:t>Api/v3/summary-of-changes endpoint. </a:t>
            </a:r>
            <a:endParaRPr lang="en-AU" sz="2000">
              <a:solidFill>
                <a:srgbClr val="FF0000"/>
              </a:solidFill>
              <a:latin typeface="Calibri"/>
              <a:ea typeface="Calibri"/>
              <a:cs typeface="Calibri"/>
            </a:endParaRPr>
          </a:p>
          <a:p>
            <a:pPr marL="800100" lvl="1" indent="-342900">
              <a:buFont typeface="Arial"/>
              <a:buChar char="•"/>
            </a:pPr>
            <a:r>
              <a:rPr lang="en-AU" sz="2000">
                <a:latin typeface="Calibri"/>
                <a:ea typeface="Calibri"/>
                <a:cs typeface="Calibri"/>
              </a:rPr>
              <a:t>Added Source/Target revision number. </a:t>
            </a:r>
            <a:endParaRPr lang="en-AU" sz="2000">
              <a:solidFill>
                <a:srgbClr val="FF0000"/>
              </a:solidFill>
              <a:latin typeface="Calibri"/>
              <a:ea typeface="Calibri"/>
              <a:cs typeface="Calibri"/>
            </a:endParaRPr>
          </a:p>
          <a:p>
            <a:pPr marL="742950" lvl="1" indent="-285750">
              <a:buFont typeface="Arial"/>
              <a:buChar char="•"/>
            </a:pPr>
            <a:endParaRPr lang="en-AU" sz="2000">
              <a:latin typeface="Calibri"/>
              <a:ea typeface="Calibri"/>
              <a:cs typeface="Calibri"/>
            </a:endParaRPr>
          </a:p>
          <a:p>
            <a:pPr marL="1200150" lvl="2" indent="-285750">
              <a:buFont typeface="Arial"/>
              <a:buChar char="•"/>
            </a:pPr>
            <a:endParaRPr lang="en-AU" sz="2000">
              <a:solidFill>
                <a:srgbClr val="FF0000"/>
              </a:solidFill>
              <a:latin typeface="Calibri"/>
              <a:ea typeface="Calibri"/>
              <a:cs typeface="Calibri"/>
            </a:endParaRPr>
          </a:p>
          <a:p>
            <a:pPr marL="1200150" lvl="2" indent="-285750">
              <a:buFont typeface="Arial"/>
              <a:buChar char="•"/>
            </a:pPr>
            <a:endParaRPr lang="en-AU">
              <a:solidFill>
                <a:srgbClr val="000000"/>
              </a:solidFill>
              <a:highlight>
                <a:srgbClr val="FFFFFF"/>
              </a:highlight>
              <a:cs typeface="Arial"/>
            </a:endParaRPr>
          </a:p>
          <a:p>
            <a:pPr marL="742950" lvl="1" indent="-285750">
              <a:buFont typeface="Arial"/>
              <a:buChar char="•"/>
            </a:pPr>
            <a:endParaRPr lang="en-AU">
              <a:solidFill>
                <a:srgbClr val="FF0000"/>
              </a:solidFill>
              <a:cs typeface="Arial"/>
            </a:endParaRPr>
          </a:p>
          <a:p>
            <a:endParaRPr lang="en-AU">
              <a:effectLst/>
              <a:latin typeface="Arial"/>
              <a:ea typeface="Calibri" panose="020F0502020204030204" pitchFamily="34" charset="0"/>
              <a:cs typeface="Arial"/>
            </a:endParaRPr>
          </a:p>
          <a:p>
            <a:endParaRPr lang="en-AU" sz="1600" b="1">
              <a:solidFill>
                <a:srgbClr val="000000"/>
              </a:solidFill>
              <a:highlight>
                <a:srgbClr val="FFFFFF"/>
              </a:highlight>
              <a:latin typeface="Arial"/>
              <a:ea typeface="Calibri" panose="020F0502020204030204" pitchFamily="34" charset="0"/>
              <a:cs typeface="Arial"/>
            </a:endParaRPr>
          </a:p>
          <a:p>
            <a:pPr>
              <a:lnSpc>
                <a:spcPct val="107000"/>
              </a:lnSpc>
              <a:spcAft>
                <a:spcPts val="2400"/>
              </a:spcAft>
            </a:pPr>
            <a:endParaRPr lang="en-AU" sz="16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2400"/>
              </a:spcAft>
              <a:buFont typeface="Arial" panose="020B0604020202020204" pitchFamily="34" charset="0"/>
              <a:buChar char="•"/>
            </a:pPr>
            <a:endParaRPr lang="en-AU">
              <a:solidFill>
                <a:srgbClr val="000000"/>
              </a:solidFill>
              <a:latin typeface="Aptos" panose="020B0004020202020204" pitchFamily="34" charset="0"/>
              <a:ea typeface="Calibri"/>
              <a:cs typeface="Calibri"/>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pic>
        <p:nvPicPr>
          <p:cNvPr id="2" name="Picture 1" descr="A screenshot of a computer code&#10;&#10;AI-generated content may be incorrect.">
            <a:extLst>
              <a:ext uri="{FF2B5EF4-FFF2-40B4-BE49-F238E27FC236}">
                <a16:creationId xmlns:a16="http://schemas.microsoft.com/office/drawing/2014/main" id="{8960B63F-972D-9CCD-B955-5306975B76D9}"/>
              </a:ext>
            </a:extLst>
          </p:cNvPr>
          <p:cNvPicPr>
            <a:picLocks noChangeAspect="1"/>
          </p:cNvPicPr>
          <p:nvPr/>
        </p:nvPicPr>
        <p:blipFill>
          <a:blip r:embed="rId3"/>
          <a:srcRect l="617" t="15496" r="48709" b="7608"/>
          <a:stretch/>
        </p:blipFill>
        <p:spPr>
          <a:xfrm>
            <a:off x="1834422" y="2107096"/>
            <a:ext cx="7813161" cy="3882553"/>
          </a:xfrm>
          <a:prstGeom prst="rect">
            <a:avLst/>
          </a:prstGeom>
        </p:spPr>
      </p:pic>
    </p:spTree>
    <p:extLst>
      <p:ext uri="{BB962C8B-B14F-4D97-AF65-F5344CB8AC3E}">
        <p14:creationId xmlns:p14="http://schemas.microsoft.com/office/powerpoint/2010/main" val="288584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69ED-0CB2-466C-AEDF-D88D228753A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1209775-9AA7-E17D-8D61-E0CC597A0789}"/>
              </a:ext>
            </a:extLst>
          </p:cNvPr>
          <p:cNvSpPr/>
          <p:nvPr/>
        </p:nvSpPr>
        <p:spPr>
          <a:xfrm>
            <a:off x="566718" y="371656"/>
            <a:ext cx="10402704" cy="5837688"/>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  PBS data API Version 3.1.12 release notes (21 February 2025)</a:t>
            </a:r>
            <a:endParaRPr lang="en-US">
              <a:latin typeface="Calibri"/>
              <a:ea typeface="Calibri"/>
              <a:cs typeface="Calibri"/>
            </a:endParaRPr>
          </a:p>
          <a:p>
            <a:r>
              <a:rPr lang="en-AU" sz="2000" b="1">
                <a:latin typeface="Calibri"/>
                <a:ea typeface="Calibri"/>
                <a:cs typeface="Calibri"/>
              </a:rPr>
              <a:t>NEW</a:t>
            </a:r>
            <a:endParaRPr lang="en-US" sz="2000" b="1">
              <a:latin typeface="Calibri"/>
              <a:ea typeface="Calibri"/>
              <a:cs typeface="Calibri"/>
            </a:endParaRPr>
          </a:p>
          <a:p>
            <a:pPr marL="800100" lvl="1" indent="-342900">
              <a:buFont typeface="Arial"/>
              <a:buChar char="•"/>
            </a:pPr>
            <a:r>
              <a:rPr lang="en-AU" sz="2000">
                <a:highlight>
                  <a:srgbClr val="FFFFFF"/>
                </a:highlight>
                <a:latin typeface="Calibri"/>
                <a:ea typeface="Calibri"/>
                <a:cs typeface="Calibri"/>
              </a:rPr>
              <a:t>Api</a:t>
            </a:r>
            <a:r>
              <a:rPr lang="en-AU" sz="2000">
                <a:highlight>
                  <a:srgbClr val="FFFFFF"/>
                </a:highlight>
                <a:latin typeface="Calibri"/>
                <a:ea typeface="Calibri"/>
                <a:cs typeface="Arial"/>
              </a:rPr>
              <a:t>/v3/i</a:t>
            </a:r>
            <a:r>
              <a:rPr lang="en-AU" sz="2000">
                <a:latin typeface="Calibri"/>
                <a:ea typeface="Calibri"/>
                <a:cs typeface="Arial"/>
              </a:rPr>
              <a:t>tem-restriction-relationships endpoint - </a:t>
            </a:r>
            <a:r>
              <a:rPr lang="en-AU" sz="2000">
                <a:latin typeface="Calibri"/>
                <a:ea typeface="Calibri"/>
                <a:cs typeface="Calibri"/>
              </a:rPr>
              <a:t>Added '</a:t>
            </a:r>
            <a:r>
              <a:rPr lang="en-AU" sz="2000" err="1">
                <a:latin typeface="Calibri"/>
                <a:ea typeface="Calibri"/>
                <a:cs typeface="Calibri"/>
              </a:rPr>
              <a:t>res_position</a:t>
            </a:r>
            <a:r>
              <a:rPr lang="en-AU" sz="2000">
                <a:latin typeface="Calibri"/>
                <a:ea typeface="Calibri"/>
                <a:cs typeface="Calibri"/>
              </a:rPr>
              <a:t>' parameter (new column).  Field used to identify the positional ordering of a restriction associated to a given item.</a:t>
            </a:r>
          </a:p>
          <a:p>
            <a:pPr marL="800100" lvl="1" indent="-342900">
              <a:buFont typeface="Arial"/>
              <a:buChar char="•"/>
            </a:pPr>
            <a:r>
              <a:rPr lang="en-AU" sz="2000">
                <a:highlight>
                  <a:srgbClr val="FFFFFF"/>
                </a:highlight>
                <a:latin typeface="Calibri"/>
                <a:ea typeface="Calibri"/>
                <a:cs typeface="Calibri"/>
              </a:rPr>
              <a:t>Api</a:t>
            </a:r>
            <a:r>
              <a:rPr lang="en-AU" sz="2000">
                <a:highlight>
                  <a:srgbClr val="FFFFFF"/>
                </a:highlight>
                <a:latin typeface="Calibri"/>
                <a:ea typeface="Calibri"/>
                <a:cs typeface="Arial"/>
              </a:rPr>
              <a:t>/v3/i</a:t>
            </a:r>
            <a:r>
              <a:rPr lang="en-AU" sz="2000">
                <a:latin typeface="Calibri"/>
                <a:ea typeface="Calibri"/>
                <a:cs typeface="Calibri"/>
              </a:rPr>
              <a:t>tem-prescribing-texts endpoint -Added '</a:t>
            </a:r>
            <a:r>
              <a:rPr lang="en-AU" sz="2000" err="1">
                <a:latin typeface="Calibri"/>
                <a:ea typeface="Calibri"/>
                <a:cs typeface="Calibri"/>
              </a:rPr>
              <a:t>pt_position</a:t>
            </a:r>
            <a:r>
              <a:rPr lang="en-AU" sz="2000">
                <a:latin typeface="Calibri"/>
                <a:ea typeface="Calibri"/>
                <a:cs typeface="Calibri"/>
              </a:rPr>
              <a:t>' parameter (new column). Field used to identify the positional ordering of prescribing texts associated to a given item.</a:t>
            </a:r>
          </a:p>
          <a:p>
            <a:pPr marL="1200150" lvl="2" indent="-285750">
              <a:buFont typeface="Arial"/>
              <a:buChar char="•"/>
            </a:pPr>
            <a:endParaRPr lang="en-AU" sz="2000">
              <a:latin typeface="Calibri"/>
              <a:ea typeface="Calibri"/>
              <a:cs typeface="Arial"/>
            </a:endParaRPr>
          </a:p>
          <a:p>
            <a:endParaRPr lang="en-AU">
              <a:solidFill>
                <a:srgbClr val="000000"/>
              </a:solidFill>
              <a:latin typeface="Arial"/>
              <a:ea typeface="Calibri" panose="020F0502020204030204" pitchFamily="34" charset="0"/>
              <a:cs typeface="Arial"/>
            </a:endParaRPr>
          </a:p>
          <a:p>
            <a:endParaRPr lang="en-AU" sz="1600" b="1">
              <a:solidFill>
                <a:srgbClr val="000000"/>
              </a:solidFill>
              <a:highlight>
                <a:srgbClr val="FFFFFF"/>
              </a:highlight>
              <a:latin typeface="Arial"/>
              <a:ea typeface="Calibri" panose="020F0502020204030204" pitchFamily="34" charset="0"/>
              <a:cs typeface="Arial"/>
            </a:endParaRPr>
          </a:p>
          <a:p>
            <a:pPr>
              <a:lnSpc>
                <a:spcPct val="107000"/>
              </a:lnSpc>
              <a:spcAft>
                <a:spcPts val="2400"/>
              </a:spcAft>
            </a:pPr>
            <a:endParaRPr lang="en-AU" sz="16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2400"/>
              </a:spcAft>
              <a:buFont typeface="Arial" panose="020B0604020202020204" pitchFamily="34" charset="0"/>
              <a:buChar char="•"/>
            </a:pPr>
            <a:endParaRPr lang="en-AU">
              <a:solidFill>
                <a:srgbClr val="000000"/>
              </a:solidFill>
              <a:latin typeface="Aptos" panose="020B0004020202020204" pitchFamily="34" charset="0"/>
              <a:ea typeface="Calibri"/>
              <a:cs typeface="Calibri"/>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pic>
        <p:nvPicPr>
          <p:cNvPr id="2" name="Picture 1" descr="A screenshot of a computer code&#10;&#10;AI-generated content may be incorrect.">
            <a:extLst>
              <a:ext uri="{FF2B5EF4-FFF2-40B4-BE49-F238E27FC236}">
                <a16:creationId xmlns:a16="http://schemas.microsoft.com/office/drawing/2014/main" id="{162E8235-F924-2C93-F989-E3CB8C5AAD69}"/>
              </a:ext>
            </a:extLst>
          </p:cNvPr>
          <p:cNvPicPr>
            <a:picLocks noChangeAspect="1"/>
          </p:cNvPicPr>
          <p:nvPr/>
        </p:nvPicPr>
        <p:blipFill>
          <a:blip r:embed="rId3"/>
          <a:stretch>
            <a:fillRect/>
          </a:stretch>
        </p:blipFill>
        <p:spPr>
          <a:xfrm>
            <a:off x="6388489" y="2632814"/>
            <a:ext cx="3193774" cy="4059496"/>
          </a:xfrm>
          <a:prstGeom prst="rect">
            <a:avLst/>
          </a:prstGeom>
        </p:spPr>
      </p:pic>
      <p:pic>
        <p:nvPicPr>
          <p:cNvPr id="3" name="Picture 2" descr="A screen shot of a computer code&#10;&#10;AI-generated content may be incorrect.">
            <a:extLst>
              <a:ext uri="{FF2B5EF4-FFF2-40B4-BE49-F238E27FC236}">
                <a16:creationId xmlns:a16="http://schemas.microsoft.com/office/drawing/2014/main" id="{3967CCA6-6A94-5024-3CFC-4194FDC2C7E6}"/>
              </a:ext>
            </a:extLst>
          </p:cNvPr>
          <p:cNvPicPr>
            <a:picLocks noChangeAspect="1"/>
          </p:cNvPicPr>
          <p:nvPr/>
        </p:nvPicPr>
        <p:blipFill>
          <a:blip r:embed="rId4"/>
          <a:stretch>
            <a:fillRect/>
          </a:stretch>
        </p:blipFill>
        <p:spPr>
          <a:xfrm>
            <a:off x="1098719" y="3094236"/>
            <a:ext cx="3902611" cy="2950894"/>
          </a:xfrm>
          <a:prstGeom prst="rect">
            <a:avLst/>
          </a:prstGeom>
        </p:spPr>
      </p:pic>
    </p:spTree>
    <p:extLst>
      <p:ext uri="{BB962C8B-B14F-4D97-AF65-F5344CB8AC3E}">
        <p14:creationId xmlns:p14="http://schemas.microsoft.com/office/powerpoint/2010/main" val="97322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5DB7-D9ED-2251-371F-25B0C6DE46A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C8EE7F4-4541-063D-8383-B96B1DDA0C80}"/>
              </a:ext>
            </a:extLst>
          </p:cNvPr>
          <p:cNvSpPr/>
          <p:nvPr/>
        </p:nvSpPr>
        <p:spPr>
          <a:xfrm>
            <a:off x="536908" y="596304"/>
            <a:ext cx="11655092" cy="6453241"/>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    PBS data API Version 3.1.12 release notes (21 February 2025)</a:t>
            </a:r>
            <a:endParaRPr lang="en-US">
              <a:latin typeface="Calibri"/>
              <a:ea typeface="Calibri"/>
              <a:cs typeface="Calibri"/>
            </a:endParaRPr>
          </a:p>
          <a:p>
            <a:endParaRPr lang="en-AU" sz="1600" b="1">
              <a:highlight>
                <a:srgbClr val="FFFFFF"/>
              </a:highlight>
              <a:latin typeface="Calibri"/>
              <a:ea typeface="+mn-lt"/>
              <a:cs typeface="+mn-lt"/>
            </a:endParaRPr>
          </a:p>
          <a:p>
            <a:r>
              <a:rPr lang="en-AU" sz="2000" b="1">
                <a:highlight>
                  <a:srgbClr val="FFFFFF"/>
                </a:highlight>
                <a:latin typeface="Calibri"/>
                <a:ea typeface="+mn-lt"/>
                <a:cs typeface="+mn-lt"/>
              </a:rPr>
              <a:t>ENHANCEMENT  </a:t>
            </a:r>
            <a:endParaRPr lang="en-AU" sz="2000">
              <a:latin typeface="Calibri"/>
              <a:ea typeface="+mn-lt"/>
              <a:cs typeface="+mn-lt"/>
            </a:endParaRPr>
          </a:p>
          <a:p>
            <a:pPr marL="342900" indent="-342900">
              <a:buFont typeface="Arial"/>
              <a:buChar char="•"/>
            </a:pPr>
            <a:r>
              <a:rPr lang="en-AU" sz="2000">
                <a:highlight>
                  <a:srgbClr val="FFFFFF"/>
                </a:highlight>
                <a:latin typeface="Calibri"/>
                <a:ea typeface="+mn-lt"/>
                <a:cs typeface="+mn-lt"/>
              </a:rPr>
              <a:t>Parameter filtering for each field on all endpoints. Users can filter using any/multiple field(s) across all endpoints. See </a:t>
            </a:r>
            <a:r>
              <a:rPr lang="en-AU" sz="2000">
                <a:highlight>
                  <a:srgbClr val="FFFFFF"/>
                </a:highlight>
                <a:latin typeface="Calibri"/>
                <a:ea typeface="+mn-lt"/>
                <a:cs typeface="+mn-lt"/>
                <a:hlinkClick r:id="rId3">
                  <a:extLst>
                    <a:ext uri="{A12FA001-AC4F-418D-AE19-62706E023703}">
                      <ahyp:hlinkClr xmlns:ahyp="http://schemas.microsoft.com/office/drawing/2018/hyperlinkcolor" val="tx"/>
                    </a:ext>
                  </a:extLst>
                </a:hlinkClick>
              </a:rPr>
              <a:t>https://data-api-portal.health.gov.au/</a:t>
            </a:r>
            <a:r>
              <a:rPr lang="en-AU" sz="2000">
                <a:highlight>
                  <a:srgbClr val="FFFFFF"/>
                </a:highlight>
                <a:latin typeface="Calibri"/>
                <a:ea typeface="+mn-lt"/>
                <a:cs typeface="+mn-lt"/>
              </a:rPr>
              <a:t> for more details. </a:t>
            </a:r>
            <a:r>
              <a:rPr lang="en-AU" sz="2000" kern="100">
                <a:solidFill>
                  <a:srgbClr val="FF0000"/>
                </a:solidFill>
                <a:highlight>
                  <a:srgbClr val="FFFFFF"/>
                </a:highlight>
                <a:latin typeface="Calibri"/>
                <a:ea typeface="+mn-lt"/>
                <a:cs typeface="+mn-lt"/>
              </a:rPr>
              <a:t> </a:t>
            </a:r>
            <a:endParaRPr lang="en-AU" sz="2000">
              <a:latin typeface="Calibri"/>
              <a:ea typeface="+mn-lt"/>
              <a:cs typeface="+mn-lt"/>
            </a:endParaRPr>
          </a:p>
          <a:p>
            <a:pPr marL="742950" indent="-285750">
              <a:buFont typeface="Arial"/>
              <a:buChar char="•"/>
            </a:pPr>
            <a:r>
              <a:rPr lang="en-AU" sz="2000">
                <a:highlight>
                  <a:srgbClr val="FFFFFF"/>
                </a:highlight>
                <a:latin typeface="Calibri"/>
                <a:ea typeface="Calibri"/>
                <a:cs typeface="Calibri"/>
              </a:rPr>
              <a:t>Parameter will affect response body content to return the specified data fields provided.</a:t>
            </a:r>
          </a:p>
          <a:p>
            <a:pPr marL="742950" indent="-285750">
              <a:buFont typeface="Arial"/>
              <a:buChar char="•"/>
            </a:pPr>
            <a:r>
              <a:rPr lang="en-AU" sz="2000">
                <a:highlight>
                  <a:srgbClr val="FFFFFF"/>
                </a:highlight>
                <a:latin typeface="Calibri"/>
                <a:ea typeface="Calibri"/>
                <a:cs typeface="Calibri"/>
              </a:rPr>
              <a:t>Wildcard responses ad more advanced responses available – For full list Refer to </a:t>
            </a:r>
            <a:r>
              <a:rPr lang="en-AU" sz="2000">
                <a:solidFill>
                  <a:srgbClr val="FF0000"/>
                </a:solidFill>
                <a:highlight>
                  <a:srgbClr val="FFFFFF"/>
                </a:highlight>
                <a:latin typeface="Calibri"/>
                <a:ea typeface="Calibri"/>
                <a:cs typeface="Arial"/>
                <a:hlinkClick r:id="rId4"/>
              </a:rPr>
              <a:t>https://learn.microsoft.com/en-us/sql/t-sql/language-elements/like-transact-sql?view=sql-server-ver16</a:t>
            </a:r>
            <a:r>
              <a:rPr lang="en-AU" sz="2000">
                <a:solidFill>
                  <a:srgbClr val="000000"/>
                </a:solidFill>
                <a:highlight>
                  <a:srgbClr val="FFFFFF"/>
                </a:highlight>
                <a:latin typeface="Calibri"/>
                <a:ea typeface="Calibri"/>
                <a:cs typeface="Arial"/>
              </a:rPr>
              <a:t> </a:t>
            </a:r>
            <a:endParaRPr lang="en-AU" sz="2000">
              <a:highlight>
                <a:srgbClr val="FFFFFF"/>
              </a:highlight>
              <a:latin typeface="Calibri"/>
              <a:ea typeface="Calibri"/>
              <a:cs typeface="Calibri"/>
            </a:endParaRPr>
          </a:p>
          <a:p>
            <a:pPr marL="742950" indent="-285750">
              <a:buFont typeface="Arial"/>
              <a:buChar char="•"/>
            </a:pPr>
            <a:endParaRPr lang="en-AU" sz="2000">
              <a:highlight>
                <a:srgbClr val="FFFFFF"/>
              </a:highlight>
              <a:latin typeface="Calibri"/>
              <a:ea typeface="Calibri"/>
              <a:cs typeface="Arial"/>
            </a:endParaRPr>
          </a:p>
          <a:p>
            <a:pPr marL="285750" indent="-285750">
              <a:buFont typeface="Arial" panose="020B0604020202020204" pitchFamily="34" charset="0"/>
              <a:buChar char="•"/>
            </a:pPr>
            <a:endParaRPr lang="en-AU" sz="2000">
              <a:solidFill>
                <a:srgbClr val="FF0000"/>
              </a:solidFill>
              <a:highlight>
                <a:srgbClr val="FFFFFF"/>
              </a:highlight>
              <a:latin typeface="Calibri"/>
              <a:ea typeface="Calibri"/>
              <a:cs typeface="Arial"/>
            </a:endParaRPr>
          </a:p>
          <a:p>
            <a:pPr marL="285750" indent="-285750">
              <a:buFont typeface="Arial" panose="020B0604020202020204" pitchFamily="34" charset="0"/>
              <a:buChar char="•"/>
            </a:pPr>
            <a:endParaRPr lang="en-AU">
              <a:solidFill>
                <a:srgbClr val="000000"/>
              </a:solidFill>
              <a:highlight>
                <a:srgbClr val="FFFFFF"/>
              </a:highlight>
              <a:latin typeface="Arial"/>
              <a:ea typeface="Calibri" panose="020F0502020204030204" pitchFamily="34" charset="0"/>
              <a:cs typeface="Arial"/>
            </a:endParaRPr>
          </a:p>
          <a:p>
            <a:pPr>
              <a:lnSpc>
                <a:spcPct val="107000"/>
              </a:lnSpc>
              <a:spcAft>
                <a:spcPts val="2400"/>
              </a:spcAft>
            </a:pPr>
            <a:endParaRPr lang="en-AU" sz="16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2400"/>
              </a:spcAft>
              <a:buFont typeface="Arial" panose="020B0604020202020204" pitchFamily="34" charset="0"/>
              <a:buChar char="•"/>
            </a:pPr>
            <a:endParaRPr lang="en-AU">
              <a:solidFill>
                <a:srgbClr val="000000"/>
              </a:solidFill>
              <a:latin typeface="Aptos" panose="020B0004020202020204" pitchFamily="34" charset="0"/>
              <a:ea typeface="Calibri"/>
              <a:cs typeface="Calibri"/>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
        <p:nvSpPr>
          <p:cNvPr id="8" name="TextBox 7">
            <a:extLst>
              <a:ext uri="{FF2B5EF4-FFF2-40B4-BE49-F238E27FC236}">
                <a16:creationId xmlns:a16="http://schemas.microsoft.com/office/drawing/2014/main" id="{35867A09-0192-EF66-85C4-4094AC8D7AFE}"/>
              </a:ext>
            </a:extLst>
          </p:cNvPr>
          <p:cNvSpPr txBox="1"/>
          <p:nvPr/>
        </p:nvSpPr>
        <p:spPr>
          <a:xfrm>
            <a:off x="1274663" y="4232038"/>
            <a:ext cx="3050790" cy="923330"/>
          </a:xfrm>
          <a:prstGeom prst="rect">
            <a:avLst/>
          </a:prstGeom>
          <a:noFill/>
        </p:spPr>
        <p:txBody>
          <a:bodyPr wrap="square" lIns="91440" tIns="45720" rIns="91440" bIns="45720" anchor="t">
            <a:spAutoFit/>
          </a:bodyPr>
          <a:lstStyle/>
          <a:p>
            <a:r>
              <a:rPr lang="en-AU" sz="1800" b="1">
                <a:highlight>
                  <a:srgbClr val="FFFFFF"/>
                </a:highlight>
                <a:latin typeface="Calibri"/>
                <a:ea typeface="+mn-lt"/>
                <a:cs typeface="+mn-lt"/>
              </a:rPr>
              <a:t>Example </a:t>
            </a:r>
            <a:endParaRPr lang="en-AU" b="1">
              <a:latin typeface="Arial"/>
              <a:ea typeface="+mn-lt"/>
              <a:cs typeface="+mn-lt"/>
            </a:endParaRPr>
          </a:p>
          <a:p>
            <a:r>
              <a:rPr lang="en-AU" b="1">
                <a:highlight>
                  <a:srgbClr val="FFFFFF"/>
                </a:highlight>
                <a:latin typeface="Calibri"/>
                <a:ea typeface="+mn-lt"/>
                <a:cs typeface="+mn-lt"/>
              </a:rPr>
              <a:t> </a:t>
            </a:r>
            <a:r>
              <a:rPr lang="en-AU" sz="1800" b="1">
                <a:highlight>
                  <a:srgbClr val="FFFFFF"/>
                </a:highlight>
                <a:latin typeface="Calibri"/>
                <a:ea typeface="+mn-lt"/>
                <a:cs typeface="+mn-lt"/>
              </a:rPr>
              <a:t>– All drug names starting with “M”</a:t>
            </a:r>
            <a:endParaRPr lang="en-AU" b="1">
              <a:cs typeface="Arial"/>
            </a:endParaRPr>
          </a:p>
        </p:txBody>
      </p:sp>
      <p:pic>
        <p:nvPicPr>
          <p:cNvPr id="7" name="Picture 6">
            <a:extLst>
              <a:ext uri="{FF2B5EF4-FFF2-40B4-BE49-F238E27FC236}">
                <a16:creationId xmlns:a16="http://schemas.microsoft.com/office/drawing/2014/main" id="{9BBC679D-83BE-1E7A-E1D6-E9B0B424673C}"/>
              </a:ext>
            </a:extLst>
          </p:cNvPr>
          <p:cNvPicPr>
            <a:picLocks noChangeAspect="1"/>
          </p:cNvPicPr>
          <p:nvPr/>
        </p:nvPicPr>
        <p:blipFill>
          <a:blip r:embed="rId5"/>
          <a:srcRect t="11478"/>
          <a:stretch/>
        </p:blipFill>
        <p:spPr>
          <a:xfrm>
            <a:off x="4085321" y="3186000"/>
            <a:ext cx="6015610" cy="3641023"/>
          </a:xfrm>
          <a:prstGeom prst="rect">
            <a:avLst/>
          </a:prstGeom>
        </p:spPr>
      </p:pic>
    </p:spTree>
    <p:extLst>
      <p:ext uri="{BB962C8B-B14F-4D97-AF65-F5344CB8AC3E}">
        <p14:creationId xmlns:p14="http://schemas.microsoft.com/office/powerpoint/2010/main" val="1746375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37F981-7C6D-D7AF-02F4-9C735EA91C64}"/>
              </a:ext>
            </a:extLst>
          </p:cNvPr>
          <p:cNvSpPr txBox="1"/>
          <p:nvPr/>
        </p:nvSpPr>
        <p:spPr>
          <a:xfrm>
            <a:off x="444336" y="503847"/>
            <a:ext cx="10598384"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8A95"/>
                </a:solidFill>
                <a:latin typeface="Calibri"/>
                <a:ea typeface="Calibri"/>
                <a:cs typeface="Arial"/>
              </a:rPr>
              <a:t>Example – Filtering with Multiple values, and multiple fields</a:t>
            </a:r>
          </a:p>
          <a:p>
            <a:endParaRPr lang="en-US" b="1"/>
          </a:p>
          <a:p>
            <a:pPr>
              <a:buFont typeface=""/>
              <a:buChar char="•"/>
            </a:pPr>
            <a:r>
              <a:rPr lang="en-US" sz="1600">
                <a:solidFill>
                  <a:srgbClr val="242424"/>
                </a:solidFill>
                <a:latin typeface="Segoe UI"/>
                <a:cs typeface="Segoe UI"/>
              </a:rPr>
              <a:t>{{</a:t>
            </a:r>
            <a:r>
              <a:rPr lang="en-US" sz="1600" err="1">
                <a:solidFill>
                  <a:srgbClr val="242424"/>
                </a:solidFill>
                <a:latin typeface="Segoe UI"/>
                <a:cs typeface="Segoe UI"/>
              </a:rPr>
              <a:t>baseUrl</a:t>
            </a:r>
            <a:r>
              <a:rPr lang="en-US" sz="1600">
                <a:solidFill>
                  <a:srgbClr val="242424"/>
                </a:solidFill>
                <a:latin typeface="Segoe UI"/>
                <a:cs typeface="Segoe UI"/>
              </a:rPr>
              <a:t>}}/</a:t>
            </a:r>
            <a:r>
              <a:rPr lang="en-US" sz="1600" err="1">
                <a:solidFill>
                  <a:srgbClr val="242424"/>
                </a:solidFill>
                <a:latin typeface="Segoe UI"/>
                <a:cs typeface="Segoe UI"/>
              </a:rPr>
              <a:t>api</a:t>
            </a:r>
            <a:r>
              <a:rPr lang="en-US" sz="1600">
                <a:solidFill>
                  <a:srgbClr val="242424"/>
                </a:solidFill>
                <a:latin typeface="Segoe UI"/>
                <a:cs typeface="Segoe UI"/>
              </a:rPr>
              <a:t>/v3/</a:t>
            </a:r>
            <a:r>
              <a:rPr lang="en-US" sz="1600" err="1">
                <a:solidFill>
                  <a:srgbClr val="242424"/>
                </a:solidFill>
                <a:latin typeface="Segoe UI"/>
                <a:cs typeface="Segoe UI"/>
              </a:rPr>
              <a:t>atc-codes?</a:t>
            </a:r>
            <a:r>
              <a:rPr lang="en-US" sz="1600" b="1" err="1">
                <a:solidFill>
                  <a:srgbClr val="242424"/>
                </a:solidFill>
                <a:latin typeface="Segoe UI"/>
                <a:cs typeface="Segoe UI"/>
              </a:rPr>
              <a:t>atc_code</a:t>
            </a:r>
            <a:r>
              <a:rPr lang="en-US" sz="1600">
                <a:solidFill>
                  <a:srgbClr val="242424"/>
                </a:solidFill>
                <a:latin typeface="Segoe UI"/>
                <a:cs typeface="Segoe UI"/>
              </a:rPr>
              <a:t>=B,C (</a:t>
            </a:r>
            <a:r>
              <a:rPr lang="en-US" sz="1600" i="1">
                <a:solidFill>
                  <a:srgbClr val="242424"/>
                </a:solidFill>
                <a:latin typeface="Segoe UI"/>
                <a:cs typeface="Segoe UI"/>
              </a:rPr>
              <a:t>users can filter by providing a comma-separated list</a:t>
            </a:r>
            <a:r>
              <a:rPr lang="en-US" sz="1600">
                <a:solidFill>
                  <a:srgbClr val="242424"/>
                </a:solidFill>
                <a:latin typeface="Segoe UI"/>
                <a:cs typeface="Segoe UI"/>
              </a:rPr>
              <a:t>)</a:t>
            </a:r>
          </a:p>
          <a:p>
            <a:pPr>
              <a:buFont typeface=""/>
              <a:buChar char="•"/>
            </a:pPr>
            <a:r>
              <a:rPr lang="en-US" sz="1600">
                <a:solidFill>
                  <a:srgbClr val="242424"/>
                </a:solidFill>
                <a:latin typeface="Segoe UI"/>
                <a:cs typeface="Segoe UI"/>
              </a:rPr>
              <a:t>{{</a:t>
            </a:r>
            <a:r>
              <a:rPr lang="en-US" sz="1600" err="1">
                <a:solidFill>
                  <a:srgbClr val="242424"/>
                </a:solidFill>
                <a:latin typeface="Segoe UI"/>
                <a:cs typeface="Segoe UI"/>
              </a:rPr>
              <a:t>baseUrl</a:t>
            </a:r>
            <a:r>
              <a:rPr lang="en-US" sz="1600">
                <a:solidFill>
                  <a:srgbClr val="242424"/>
                </a:solidFill>
                <a:latin typeface="Segoe UI"/>
                <a:cs typeface="Segoe UI"/>
              </a:rPr>
              <a:t>}}/</a:t>
            </a:r>
            <a:r>
              <a:rPr lang="en-US" sz="1600" err="1">
                <a:solidFill>
                  <a:srgbClr val="242424"/>
                </a:solidFill>
                <a:latin typeface="Segoe UI"/>
                <a:cs typeface="Segoe UI"/>
              </a:rPr>
              <a:t>api</a:t>
            </a:r>
            <a:r>
              <a:rPr lang="en-US" sz="1600">
                <a:solidFill>
                  <a:srgbClr val="242424"/>
                </a:solidFill>
                <a:latin typeface="Segoe UI"/>
                <a:cs typeface="Segoe UI"/>
              </a:rPr>
              <a:t>/v3/</a:t>
            </a:r>
            <a:r>
              <a:rPr lang="en-US" sz="1600" err="1">
                <a:solidFill>
                  <a:srgbClr val="242424"/>
                </a:solidFill>
                <a:latin typeface="Segoe UI"/>
                <a:cs typeface="Segoe UI"/>
              </a:rPr>
              <a:t>atc-codes?</a:t>
            </a:r>
            <a:r>
              <a:rPr lang="en-US" sz="1600" b="1" err="1">
                <a:solidFill>
                  <a:srgbClr val="242424"/>
                </a:solidFill>
                <a:latin typeface="Segoe UI"/>
                <a:cs typeface="Segoe UI"/>
              </a:rPr>
              <a:t>atc_code</a:t>
            </a:r>
            <a:r>
              <a:rPr lang="en-US" sz="1600">
                <a:solidFill>
                  <a:srgbClr val="242424"/>
                </a:solidFill>
                <a:latin typeface="Segoe UI"/>
                <a:cs typeface="Segoe UI"/>
              </a:rPr>
              <a:t>=</a:t>
            </a:r>
            <a:r>
              <a:rPr lang="en-US" sz="1600" err="1">
                <a:solidFill>
                  <a:srgbClr val="242424"/>
                </a:solidFill>
                <a:latin typeface="Segoe UI"/>
                <a:cs typeface="Segoe UI"/>
              </a:rPr>
              <a:t>B,C&amp;</a:t>
            </a:r>
            <a:r>
              <a:rPr lang="en-US" sz="1600" b="1" err="1">
                <a:solidFill>
                  <a:srgbClr val="242424"/>
                </a:solidFill>
                <a:latin typeface="Segoe UI"/>
                <a:cs typeface="Segoe UI"/>
              </a:rPr>
              <a:t>schedule_code</a:t>
            </a:r>
            <a:r>
              <a:rPr lang="en-US" sz="1600">
                <a:solidFill>
                  <a:srgbClr val="242424"/>
                </a:solidFill>
                <a:latin typeface="Segoe UI"/>
                <a:cs typeface="Segoe UI"/>
              </a:rPr>
              <a:t>=4031,4078 (</a:t>
            </a:r>
            <a:r>
              <a:rPr lang="en-US" sz="1600" i="1">
                <a:solidFill>
                  <a:srgbClr val="242424"/>
                </a:solidFill>
                <a:latin typeface="Segoe UI"/>
                <a:cs typeface="Segoe UI"/>
              </a:rPr>
              <a:t>multi-parameter filtering</a:t>
            </a:r>
            <a:r>
              <a:rPr lang="en-US" sz="1600">
                <a:solidFill>
                  <a:srgbClr val="242424"/>
                </a:solidFill>
                <a:latin typeface="Segoe UI"/>
                <a:cs typeface="Segoe UI"/>
              </a:rPr>
              <a:t>)</a:t>
            </a:r>
          </a:p>
        </p:txBody>
      </p:sp>
      <p:pic>
        <p:nvPicPr>
          <p:cNvPr id="8" name="Picture 7">
            <a:extLst>
              <a:ext uri="{FF2B5EF4-FFF2-40B4-BE49-F238E27FC236}">
                <a16:creationId xmlns:a16="http://schemas.microsoft.com/office/drawing/2014/main" id="{F1BE9D92-3D31-BCC7-2B7F-2E6FE50D5338}"/>
              </a:ext>
            </a:extLst>
          </p:cNvPr>
          <p:cNvPicPr>
            <a:picLocks noChangeAspect="1"/>
          </p:cNvPicPr>
          <p:nvPr/>
        </p:nvPicPr>
        <p:blipFill>
          <a:blip r:embed="rId3"/>
          <a:stretch>
            <a:fillRect/>
          </a:stretch>
        </p:blipFill>
        <p:spPr>
          <a:xfrm>
            <a:off x="549449" y="2109910"/>
            <a:ext cx="6149317" cy="3029981"/>
          </a:xfrm>
          <a:prstGeom prst="rect">
            <a:avLst/>
          </a:prstGeom>
        </p:spPr>
      </p:pic>
      <p:pic>
        <p:nvPicPr>
          <p:cNvPr id="10" name="Picture 9">
            <a:extLst>
              <a:ext uri="{FF2B5EF4-FFF2-40B4-BE49-F238E27FC236}">
                <a16:creationId xmlns:a16="http://schemas.microsoft.com/office/drawing/2014/main" id="{57305849-E5A4-CBD1-8791-EF9E70CF91EA}"/>
              </a:ext>
            </a:extLst>
          </p:cNvPr>
          <p:cNvPicPr>
            <a:picLocks noChangeAspect="1"/>
          </p:cNvPicPr>
          <p:nvPr/>
        </p:nvPicPr>
        <p:blipFill>
          <a:blip r:embed="rId4"/>
          <a:stretch>
            <a:fillRect/>
          </a:stretch>
        </p:blipFill>
        <p:spPr>
          <a:xfrm>
            <a:off x="6698766" y="1870823"/>
            <a:ext cx="4788146" cy="4483330"/>
          </a:xfrm>
          <a:prstGeom prst="rect">
            <a:avLst/>
          </a:prstGeom>
        </p:spPr>
      </p:pic>
    </p:spTree>
    <p:extLst>
      <p:ext uri="{BB962C8B-B14F-4D97-AF65-F5344CB8AC3E}">
        <p14:creationId xmlns:p14="http://schemas.microsoft.com/office/powerpoint/2010/main" val="55968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9AC4-32E1-D247-00DC-F80448191E1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073C0D9-CBEF-904F-8E2E-83A8224D0DA9}"/>
              </a:ext>
            </a:extLst>
          </p:cNvPr>
          <p:cNvSpPr/>
          <p:nvPr/>
        </p:nvSpPr>
        <p:spPr>
          <a:xfrm>
            <a:off x="721111" y="550939"/>
            <a:ext cx="10402704" cy="6699463"/>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    PBS data API Version 3.1.12 release notes (21 February 2025)</a:t>
            </a:r>
            <a:endParaRPr lang="en-US">
              <a:latin typeface="Calibri"/>
              <a:ea typeface="Calibri"/>
              <a:cs typeface="Calibri"/>
            </a:endParaRPr>
          </a:p>
          <a:p>
            <a:endParaRPr lang="en-AU" sz="1400">
              <a:latin typeface="Calibri"/>
              <a:ea typeface="Calibri"/>
              <a:cs typeface="Arial"/>
            </a:endParaRPr>
          </a:p>
          <a:p>
            <a:r>
              <a:rPr lang="en-AU" sz="2000" b="1">
                <a:latin typeface="Calibri"/>
                <a:ea typeface="Calibri"/>
                <a:cs typeface="Calibri"/>
              </a:rPr>
              <a:t>DATA MODIFICATIONS</a:t>
            </a:r>
            <a:endParaRPr lang="en-US" sz="2000">
              <a:latin typeface="Calibri"/>
              <a:ea typeface="Calibri"/>
              <a:cs typeface="Arial"/>
            </a:endParaRPr>
          </a:p>
          <a:p>
            <a:endParaRPr lang="en-AU" sz="2000" b="1">
              <a:latin typeface="Calibri"/>
              <a:ea typeface="Calibri"/>
              <a:cs typeface="Calibri"/>
            </a:endParaRPr>
          </a:p>
          <a:p>
            <a:pPr marL="342900" indent="-342900">
              <a:buFont typeface="Arial"/>
              <a:buChar char="•"/>
            </a:pPr>
            <a:r>
              <a:rPr lang="en-AU" sz="2000">
                <a:highlight>
                  <a:srgbClr val="FFFFFF"/>
                </a:highlight>
                <a:latin typeface="Calibri"/>
                <a:ea typeface="Calibri"/>
                <a:cs typeface="Arial"/>
              </a:rPr>
              <a:t>Api/v3/i</a:t>
            </a:r>
            <a:r>
              <a:rPr lang="en-AU" sz="2000">
                <a:latin typeface="Calibri"/>
                <a:ea typeface="Calibri"/>
                <a:cs typeface="Arial"/>
              </a:rPr>
              <a:t>tems endpoint.</a:t>
            </a:r>
            <a:endParaRPr lang="en-US" sz="2000">
              <a:latin typeface="Calibri"/>
              <a:ea typeface="Calibri"/>
              <a:cs typeface="Arial"/>
            </a:endParaRPr>
          </a:p>
          <a:p>
            <a:pPr marL="800100" lvl="1" indent="-342900">
              <a:buFont typeface="Arial"/>
              <a:buChar char="•"/>
            </a:pPr>
            <a:r>
              <a:rPr lang="en-AU" sz="2000">
                <a:latin typeface="Calibri"/>
                <a:ea typeface="Calibri"/>
                <a:cs typeface="Arial"/>
              </a:rPr>
              <a:t>Removed '</a:t>
            </a:r>
            <a:r>
              <a:rPr lang="en-AU" sz="2000" err="1">
                <a:latin typeface="Calibri"/>
                <a:ea typeface="Calibri"/>
                <a:cs typeface="Arial"/>
              </a:rPr>
              <a:t>brand_substitution_group_id</a:t>
            </a:r>
            <a:r>
              <a:rPr lang="en-AU" sz="2000">
                <a:latin typeface="Calibri"/>
                <a:ea typeface="Calibri"/>
                <a:cs typeface="Arial"/>
              </a:rPr>
              <a:t>' and '</a:t>
            </a:r>
            <a:r>
              <a:rPr lang="en-AU" sz="2000" err="1">
                <a:latin typeface="Calibri"/>
                <a:ea typeface="Calibri"/>
                <a:cs typeface="Arial"/>
              </a:rPr>
              <a:t>brand_substitution_group_code</a:t>
            </a:r>
            <a:r>
              <a:rPr lang="en-AU" sz="2000">
                <a:latin typeface="Calibri"/>
                <a:ea typeface="Calibri"/>
                <a:cs typeface="Arial"/>
              </a:rPr>
              <a:t>' data values for EFC items. </a:t>
            </a:r>
            <a:endParaRPr lang="en-US" sz="2000">
              <a:latin typeface="Calibri"/>
              <a:ea typeface="Calibri"/>
              <a:cs typeface="Arial"/>
            </a:endParaRPr>
          </a:p>
          <a:p>
            <a:pPr marL="800100" lvl="1" indent="-342900">
              <a:buFont typeface="Arial"/>
              <a:buChar char="•"/>
            </a:pPr>
            <a:endParaRPr lang="en-AU" sz="2000">
              <a:highlight>
                <a:srgbClr val="FFFFFF"/>
              </a:highlight>
              <a:latin typeface="Calibri"/>
              <a:ea typeface="Calibri"/>
              <a:cs typeface="Arial"/>
            </a:endParaRPr>
          </a:p>
          <a:p>
            <a:pPr marL="342900" indent="-342900">
              <a:buFont typeface="Arial"/>
              <a:buChar char="•"/>
            </a:pPr>
            <a:r>
              <a:rPr lang="en-AU" sz="2000">
                <a:highlight>
                  <a:srgbClr val="FFFFFF"/>
                </a:highlight>
                <a:latin typeface="Calibri"/>
                <a:ea typeface="Calibri"/>
                <a:cs typeface="Arial"/>
              </a:rPr>
              <a:t>Api/v3/</a:t>
            </a:r>
            <a:r>
              <a:rPr lang="en-AU" sz="2000">
                <a:solidFill>
                  <a:srgbClr val="000000"/>
                </a:solidFill>
                <a:highlight>
                  <a:srgbClr val="FFFFFF"/>
                </a:highlight>
                <a:latin typeface="Calibri"/>
                <a:ea typeface="Calibri"/>
                <a:cs typeface="Arial"/>
              </a:rPr>
              <a:t>markup-bands, </a:t>
            </a:r>
            <a:r>
              <a:rPr lang="en-US" sz="2000">
                <a:solidFill>
                  <a:srgbClr val="000000"/>
                </a:solidFill>
                <a:highlight>
                  <a:srgbClr val="FFFFFF"/>
                </a:highlight>
                <a:latin typeface="Calibri"/>
                <a:ea typeface="Calibri"/>
                <a:cs typeface="Arial"/>
              </a:rPr>
              <a:t>/program-dispensing-rules, </a:t>
            </a:r>
            <a:r>
              <a:rPr lang="en-AU" sz="2000">
                <a:solidFill>
                  <a:srgbClr val="000000"/>
                </a:solidFill>
                <a:highlight>
                  <a:srgbClr val="FFFFFF"/>
                </a:highlight>
                <a:latin typeface="Calibri"/>
                <a:ea typeface="Calibri"/>
                <a:cs typeface="Arial"/>
              </a:rPr>
              <a:t>/dispensing-rules, </a:t>
            </a:r>
            <a:r>
              <a:rPr lang="en-US" sz="2000">
                <a:solidFill>
                  <a:srgbClr val="000000"/>
                </a:solidFill>
                <a:highlight>
                  <a:srgbClr val="FFFFFF"/>
                </a:highlight>
                <a:latin typeface="Calibri"/>
                <a:ea typeface="Calibri"/>
                <a:cs typeface="Arial"/>
              </a:rPr>
              <a:t>/item-dispensing-rule-relationships </a:t>
            </a:r>
            <a:r>
              <a:rPr lang="en-AU" sz="2000">
                <a:solidFill>
                  <a:srgbClr val="000000"/>
                </a:solidFill>
                <a:highlight>
                  <a:srgbClr val="FFFFFF"/>
                </a:highlight>
                <a:latin typeface="Calibri"/>
                <a:ea typeface="Calibri"/>
                <a:cs typeface="Arial"/>
              </a:rPr>
              <a:t>endp</a:t>
            </a:r>
            <a:r>
              <a:rPr lang="en-AU" sz="2000">
                <a:latin typeface="Calibri"/>
                <a:ea typeface="Calibri"/>
                <a:cs typeface="Arial"/>
              </a:rPr>
              <a:t>oints. </a:t>
            </a:r>
            <a:endParaRPr lang="en-US" sz="2000">
              <a:latin typeface="Calibri"/>
              <a:ea typeface="Calibri"/>
              <a:cs typeface="Arial"/>
            </a:endParaRPr>
          </a:p>
          <a:p>
            <a:pPr marL="800100" lvl="1" indent="-342900">
              <a:buFont typeface="Arial"/>
              <a:buChar char="•"/>
            </a:pPr>
            <a:r>
              <a:rPr lang="en-AU" sz="2000">
                <a:latin typeface="Calibri"/>
                <a:ea typeface="Calibri"/>
                <a:cs typeface="Calibri"/>
              </a:rPr>
              <a:t>Removed 'ds-</a:t>
            </a:r>
            <a:r>
              <a:rPr lang="en-AU" sz="2000" err="1">
                <a:latin typeface="Calibri"/>
                <a:ea typeface="Calibri"/>
                <a:cs typeface="Calibri"/>
              </a:rPr>
              <a:t>manu</a:t>
            </a:r>
            <a:r>
              <a:rPr lang="en-AU" sz="2000">
                <a:latin typeface="Calibri"/>
                <a:ea typeface="Calibri"/>
                <a:cs typeface="Calibri"/>
              </a:rPr>
              <a:t>' </a:t>
            </a:r>
            <a:r>
              <a:rPr lang="en-AU" sz="2000" err="1">
                <a:latin typeface="Calibri"/>
                <a:ea typeface="Calibri"/>
                <a:cs typeface="Calibri"/>
              </a:rPr>
              <a:t>dispensing_rule_mnem</a:t>
            </a:r>
            <a:r>
              <a:rPr lang="en-AU" sz="2000">
                <a:latin typeface="Calibri"/>
                <a:ea typeface="Calibri"/>
                <a:cs typeface="Calibri"/>
              </a:rPr>
              <a:t> from data as it is not a valid dispensing rule used.</a:t>
            </a:r>
            <a:endParaRPr lang="en-US" sz="2000">
              <a:latin typeface="Calibri"/>
              <a:ea typeface="Calibri"/>
              <a:cs typeface="Arial"/>
            </a:endParaRPr>
          </a:p>
          <a:p>
            <a:pPr lvl="2"/>
            <a:r>
              <a:rPr lang="en-AU" sz="2000">
                <a:latin typeface="Calibri"/>
                <a:ea typeface="Calibri"/>
                <a:cs typeface="Calibri"/>
              </a:rPr>
              <a:t>  </a:t>
            </a:r>
          </a:p>
          <a:p>
            <a:pPr marL="171450" indent="-171450">
              <a:buFont typeface="Arial"/>
              <a:buChar char="•"/>
            </a:pPr>
            <a:r>
              <a:rPr lang="en-AU" sz="2000">
                <a:highlight>
                  <a:srgbClr val="FFFFFF"/>
                </a:highlight>
                <a:latin typeface="Calibri"/>
                <a:ea typeface="Calibri"/>
                <a:cs typeface="Arial"/>
              </a:rPr>
              <a:t>   Api/v3/</a:t>
            </a:r>
            <a:r>
              <a:rPr lang="en-AU" sz="2000">
                <a:solidFill>
                  <a:srgbClr val="000000"/>
                </a:solidFill>
                <a:highlight>
                  <a:srgbClr val="FFFFFF"/>
                </a:highlight>
                <a:latin typeface="Calibri"/>
                <a:ea typeface="Calibri"/>
                <a:cs typeface="Arial"/>
              </a:rPr>
              <a:t>item-dispensing-rule-relationships</a:t>
            </a:r>
            <a:r>
              <a:rPr lang="en-AU" sz="2000">
                <a:solidFill>
                  <a:srgbClr val="FF0000"/>
                </a:solidFill>
                <a:latin typeface="Calibri"/>
                <a:ea typeface="Calibri"/>
                <a:cs typeface="Arial"/>
              </a:rPr>
              <a:t> </a:t>
            </a:r>
            <a:r>
              <a:rPr lang="en-AU" sz="2000">
                <a:latin typeface="Calibri"/>
                <a:ea typeface="Calibri"/>
                <a:cs typeface="Arial"/>
              </a:rPr>
              <a:t>endpoint.</a:t>
            </a:r>
          </a:p>
          <a:p>
            <a:pPr marL="628650" lvl="1" indent="-171450">
              <a:buFont typeface="Arial"/>
              <a:buChar char="•"/>
            </a:pPr>
            <a:r>
              <a:rPr lang="en-AU" sz="2000">
                <a:latin typeface="Calibri"/>
                <a:ea typeface="Calibri"/>
                <a:cs typeface="Calibri"/>
              </a:rPr>
              <a:t>Modified the '</a:t>
            </a:r>
            <a:r>
              <a:rPr lang="en-AU" sz="2000" err="1">
                <a:latin typeface="Calibri"/>
                <a:ea typeface="Calibri"/>
                <a:cs typeface="Calibri"/>
              </a:rPr>
              <a:t>dispense_fee_type_code</a:t>
            </a:r>
            <a:r>
              <a:rPr lang="en-AU" sz="2000">
                <a:latin typeface="Calibri"/>
                <a:ea typeface="Calibri"/>
                <a:cs typeface="Calibri"/>
              </a:rPr>
              <a:t>' data for </a:t>
            </a:r>
            <a:r>
              <a:rPr lang="en-AU" sz="2000" err="1">
                <a:latin typeface="Calibri"/>
                <a:ea typeface="Calibri"/>
                <a:cs typeface="Calibri"/>
              </a:rPr>
              <a:t>extemporanious</a:t>
            </a:r>
            <a:r>
              <a:rPr lang="en-AU" sz="2000">
                <a:latin typeface="Calibri"/>
                <a:ea typeface="Calibri"/>
                <a:cs typeface="Calibri"/>
              </a:rPr>
              <a:t> concepts to have a value of 'EP' instead of 'NF'.</a:t>
            </a:r>
          </a:p>
          <a:p>
            <a:endParaRPr lang="en-AU" sz="1600" b="1">
              <a:effectLst/>
              <a:highlight>
                <a:srgbClr val="FFFFFF"/>
              </a:highlight>
              <a:latin typeface="Calibri"/>
              <a:ea typeface="Calibri" panose="020F0502020204030204" pitchFamily="34" charset="0"/>
              <a:cs typeface="Arial"/>
            </a:endParaRPr>
          </a:p>
          <a:p>
            <a:pPr>
              <a:lnSpc>
                <a:spcPct val="107000"/>
              </a:lnSpc>
            </a:pPr>
            <a:endParaRPr lang="en-AU" sz="16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buFont typeface="Arial" panose="020B0604020202020204" pitchFamily="34" charset="0"/>
              <a:buChar char="•"/>
            </a:pPr>
            <a:endParaRPr lang="en-AU">
              <a:solidFill>
                <a:srgbClr val="000000"/>
              </a:solidFill>
              <a:latin typeface="Aptos" panose="020B0004020202020204" pitchFamily="34" charset="0"/>
              <a:ea typeface="Calibri"/>
              <a:cs typeface="Calibri"/>
            </a:endParaRPr>
          </a:p>
          <a:p>
            <a:pPr marL="742950" lvl="1" indent="-285750">
              <a:lnSpc>
                <a:spcPct val="107000"/>
              </a:lnSpc>
              <a:buFont typeface="Arial" panose="020B0604020202020204" pitchFamily="34" charset="0"/>
              <a:buChar char="•"/>
            </a:pPr>
            <a:endParaRPr lang="en-AU">
              <a:solidFill>
                <a:srgbClr val="008A95"/>
              </a:solidFill>
              <a:latin typeface="Calibri"/>
              <a:ea typeface="Calibri"/>
              <a:cs typeface="Calibri"/>
            </a:endParaRPr>
          </a:p>
          <a:p>
            <a:pPr lvl="1">
              <a:lnSpc>
                <a:spcPct val="107000"/>
              </a:lnSpc>
            </a:pPr>
            <a:endParaRPr lang="en-US">
              <a:solidFill>
                <a:srgbClr val="008A95"/>
              </a:solidFill>
              <a:latin typeface="Arial"/>
              <a:ea typeface="Calibri"/>
              <a:cs typeface="Arial"/>
            </a:endParaRPr>
          </a:p>
          <a:p>
            <a:pPr marL="800100" lvl="1" indent="-342900">
              <a:lnSpc>
                <a:spcPct val="107000"/>
              </a:lnSpc>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3753114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032D0-3826-F829-16AB-359C715E1B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E428950-AFA6-F70A-6896-FFBDCBBF42AA}"/>
              </a:ext>
            </a:extLst>
          </p:cNvPr>
          <p:cNvSpPr/>
          <p:nvPr/>
        </p:nvSpPr>
        <p:spPr>
          <a:xfrm>
            <a:off x="721111" y="550939"/>
            <a:ext cx="10402704" cy="5160580"/>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    PBS data API Version 3.1.12 release notes (21 February 2025)</a:t>
            </a:r>
            <a:endParaRPr lang="en-US">
              <a:latin typeface="Calibri"/>
              <a:ea typeface="Calibri"/>
              <a:cs typeface="Calibri"/>
            </a:endParaRPr>
          </a:p>
          <a:p>
            <a:endParaRPr lang="en-AU" sz="1400">
              <a:latin typeface="Calibri"/>
              <a:ea typeface="Calibri"/>
              <a:cs typeface="Arial"/>
            </a:endParaRPr>
          </a:p>
          <a:p>
            <a:r>
              <a:rPr lang="en-AU" sz="2000" b="1">
                <a:latin typeface="Calibri"/>
                <a:ea typeface="Calibri"/>
                <a:cs typeface="Calibri"/>
              </a:rPr>
              <a:t>DATA MODIFICATIONS</a:t>
            </a:r>
          </a:p>
          <a:p>
            <a:endParaRPr lang="en-AU" sz="2000" b="1">
              <a:solidFill>
                <a:srgbClr val="000000"/>
              </a:solidFill>
              <a:latin typeface="Calibri"/>
              <a:ea typeface="Calibri"/>
              <a:cs typeface="Calibri"/>
            </a:endParaRPr>
          </a:p>
          <a:p>
            <a:pPr marL="285750" indent="-285750">
              <a:buFont typeface="Arial"/>
              <a:buChar char="•"/>
            </a:pPr>
            <a:r>
              <a:rPr lang="en-AU" sz="2000">
                <a:solidFill>
                  <a:srgbClr val="212121"/>
                </a:solidFill>
                <a:latin typeface="Calibri"/>
                <a:ea typeface="+mn-lt"/>
                <a:cs typeface="+mn-lt"/>
              </a:rPr>
              <a:t>Further definition updates made to various swagger definitions. See </a:t>
            </a:r>
            <a:r>
              <a:rPr lang="en-AU" sz="2000">
                <a:latin typeface="Calibri"/>
                <a:ea typeface="Calibri"/>
                <a:cs typeface="Arial"/>
                <a:hlinkClick r:id="rId3"/>
              </a:rPr>
              <a:t>https://data-api-portal.health.gov.au/</a:t>
            </a:r>
            <a:r>
              <a:rPr lang="en-AU" sz="2000">
                <a:solidFill>
                  <a:srgbClr val="212121"/>
                </a:solidFill>
                <a:latin typeface="Calibri"/>
                <a:ea typeface="+mn-lt"/>
                <a:cs typeface="+mn-lt"/>
              </a:rPr>
              <a:t> for more details.</a:t>
            </a:r>
          </a:p>
          <a:p>
            <a:pPr marL="285750" indent="-285750">
              <a:buFont typeface="Arial"/>
              <a:buChar char="•"/>
            </a:pPr>
            <a:endParaRPr lang="en-AU" sz="2000">
              <a:solidFill>
                <a:srgbClr val="000000"/>
              </a:solidFill>
              <a:latin typeface="Calibri"/>
              <a:ea typeface="Calibri"/>
              <a:cs typeface="Calibri"/>
            </a:endParaRPr>
          </a:p>
          <a:p>
            <a:pPr marL="285750" indent="-285750">
              <a:buFont typeface="Arial"/>
              <a:buChar char="•"/>
            </a:pPr>
            <a:r>
              <a:rPr lang="en-AU" sz="2000">
                <a:solidFill>
                  <a:srgbClr val="000000"/>
                </a:solidFill>
                <a:latin typeface="Calibri"/>
                <a:ea typeface="Calibri"/>
                <a:cs typeface="Calibri"/>
              </a:rPr>
              <a:t>An update to the ‘</a:t>
            </a:r>
            <a:r>
              <a:rPr lang="en-AU" sz="2000" b="0" i="0" err="1">
                <a:solidFill>
                  <a:srgbClr val="212121"/>
                </a:solidFill>
                <a:effectLst/>
                <a:latin typeface="Inter"/>
              </a:rPr>
              <a:t>accessTokenUrl</a:t>
            </a:r>
            <a:r>
              <a:rPr lang="en-AU" sz="2000" b="0" i="0">
                <a:solidFill>
                  <a:srgbClr val="000000"/>
                </a:solidFill>
                <a:effectLst/>
                <a:latin typeface="Calibri"/>
                <a:cs typeface="Calibri"/>
              </a:rPr>
              <a:t>’ – you can now use the following (with health.go</a:t>
            </a:r>
            <a:r>
              <a:rPr lang="en-AU" sz="2000">
                <a:solidFill>
                  <a:srgbClr val="000000"/>
                </a:solidFill>
                <a:latin typeface="Calibri"/>
                <a:cs typeface="Calibri"/>
              </a:rPr>
              <a:t>v.au) as an alternative to using the Tennant ID </a:t>
            </a:r>
            <a:r>
              <a:rPr lang="en-AU" sz="2000">
                <a:solidFill>
                  <a:srgbClr val="FF0000"/>
                </a:solidFill>
                <a:latin typeface="Calibri"/>
                <a:ea typeface="Calibri"/>
                <a:cs typeface="Calibri"/>
                <a:hlinkClick r:id="rId4"/>
              </a:rPr>
              <a:t>https://login.microsoftonline.com/health.gov.au/oauth2/v2.0/token</a:t>
            </a:r>
            <a:endParaRPr lang="en-AU" sz="2000">
              <a:solidFill>
                <a:srgbClr val="FF0000"/>
              </a:solidFill>
              <a:latin typeface="Calibri"/>
              <a:ea typeface="Calibri"/>
              <a:cs typeface="Calibri"/>
            </a:endParaRPr>
          </a:p>
          <a:p>
            <a:pPr marL="742950" lvl="1" indent="-285750">
              <a:buFont typeface="Arial"/>
              <a:buChar char="•"/>
            </a:pPr>
            <a:endParaRPr lang="en-AU" sz="2000">
              <a:latin typeface="Calibri"/>
              <a:ea typeface="Calibri"/>
              <a:cs typeface="Arial"/>
            </a:endParaRPr>
          </a:p>
          <a:p>
            <a:endParaRPr lang="en-AU" sz="1600" b="1">
              <a:effectLst/>
              <a:highlight>
                <a:srgbClr val="FFFFFF"/>
              </a:highlight>
              <a:latin typeface="Calibri"/>
              <a:ea typeface="Calibri" panose="020F0502020204030204" pitchFamily="34" charset="0"/>
              <a:cs typeface="Arial"/>
            </a:endParaRPr>
          </a:p>
          <a:p>
            <a:pPr>
              <a:lnSpc>
                <a:spcPct val="107000"/>
              </a:lnSpc>
            </a:pPr>
            <a:endParaRPr lang="en-AU" sz="16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buFont typeface="Arial" panose="020B0604020202020204" pitchFamily="34" charset="0"/>
              <a:buChar char="•"/>
            </a:pPr>
            <a:endParaRPr lang="en-AU">
              <a:solidFill>
                <a:srgbClr val="000000"/>
              </a:solidFill>
              <a:latin typeface="Aptos" panose="020B0004020202020204" pitchFamily="34" charset="0"/>
              <a:ea typeface="Calibri"/>
              <a:cs typeface="Calibri"/>
            </a:endParaRPr>
          </a:p>
          <a:p>
            <a:pPr marL="742950" lvl="1" indent="-285750">
              <a:lnSpc>
                <a:spcPct val="107000"/>
              </a:lnSpc>
              <a:buFont typeface="Arial" panose="020B0604020202020204" pitchFamily="34" charset="0"/>
              <a:buChar char="•"/>
            </a:pPr>
            <a:endParaRPr lang="en-AU">
              <a:solidFill>
                <a:srgbClr val="008A95"/>
              </a:solidFill>
              <a:latin typeface="Calibri"/>
              <a:ea typeface="Calibri"/>
              <a:cs typeface="Calibri"/>
            </a:endParaRPr>
          </a:p>
          <a:p>
            <a:pPr lvl="1">
              <a:lnSpc>
                <a:spcPct val="107000"/>
              </a:lnSpc>
            </a:pPr>
            <a:endParaRPr lang="en-US">
              <a:solidFill>
                <a:srgbClr val="008A95"/>
              </a:solidFill>
              <a:latin typeface="Arial"/>
              <a:ea typeface="Calibri"/>
              <a:cs typeface="Arial"/>
            </a:endParaRPr>
          </a:p>
          <a:p>
            <a:pPr marL="800100" lvl="1" indent="-342900">
              <a:lnSpc>
                <a:spcPct val="107000"/>
              </a:lnSpc>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73272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0C9CE-5271-8315-46FF-B9087CE9A77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430C0A4-9D41-692F-57EB-B57AE0CB579C}"/>
              </a:ext>
            </a:extLst>
          </p:cNvPr>
          <p:cNvSpPr/>
          <p:nvPr/>
        </p:nvSpPr>
        <p:spPr>
          <a:xfrm>
            <a:off x="527383" y="589685"/>
            <a:ext cx="10402704" cy="5529912"/>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    PBS data API Version 3.1.12 release notes (21 February 2025)</a:t>
            </a:r>
            <a:endParaRPr lang="en-US">
              <a:latin typeface="Calibri"/>
              <a:ea typeface="Calibri"/>
              <a:cs typeface="Calibri"/>
            </a:endParaRPr>
          </a:p>
          <a:p>
            <a:endParaRPr lang="en-AU">
              <a:latin typeface="Calibri"/>
              <a:ea typeface="Calibri"/>
              <a:cs typeface="Arial"/>
            </a:endParaRPr>
          </a:p>
          <a:p>
            <a:pPr marL="285750" indent="-285750">
              <a:buFont typeface="Arial,Sans-Serif"/>
              <a:buChar char="•"/>
            </a:pPr>
            <a:r>
              <a:rPr lang="en-AU" sz="2000">
                <a:highlight>
                  <a:srgbClr val="FFFFFF"/>
                </a:highlight>
                <a:latin typeface="Calibri"/>
                <a:ea typeface="Calibri"/>
                <a:cs typeface="Calibri"/>
              </a:rPr>
              <a:t>API v1 beta has been removed.</a:t>
            </a:r>
            <a:endParaRPr lang="en-AU" sz="2000">
              <a:latin typeface="Calibri"/>
              <a:ea typeface="Calibri"/>
              <a:cs typeface="Calibri"/>
            </a:endParaRPr>
          </a:p>
          <a:p>
            <a:pPr marL="285750" indent="-285750">
              <a:buFont typeface="Arial,Sans-Serif"/>
              <a:buChar char="•"/>
            </a:pPr>
            <a:r>
              <a:rPr lang="en-AU" sz="2000">
                <a:highlight>
                  <a:srgbClr val="FFFFFF"/>
                </a:highlight>
                <a:latin typeface="Calibri"/>
                <a:ea typeface="Calibri"/>
                <a:cs typeface="Arial"/>
              </a:rPr>
              <a:t>API v2 beta – An API-Retire-Time for the date this version is planned to decommission is visible in API Headers information. </a:t>
            </a:r>
          </a:p>
          <a:p>
            <a:pPr marL="742950" lvl="1" indent="-285750">
              <a:buFont typeface="Arial,Sans-Serif"/>
              <a:buChar char="•"/>
            </a:pPr>
            <a:r>
              <a:rPr lang="en-AU" sz="2000">
                <a:highlight>
                  <a:srgbClr val="FFFFFF"/>
                </a:highlight>
                <a:latin typeface="Calibri"/>
                <a:ea typeface="Calibri"/>
                <a:cs typeface="Arial"/>
              </a:rPr>
              <a:t>The date will update to be remain available until 3 months after API v3 is confirmed to be fully stable and functional as the main source of PBS data. Currently this is set in Production for June 2025, and will be updated to 1 October 2025 soon. </a:t>
            </a:r>
            <a:endParaRPr lang="en-AU">
              <a:latin typeface="Calibri"/>
              <a:ea typeface="Calibri"/>
              <a:cs typeface="Arial"/>
            </a:endParaRPr>
          </a:p>
          <a:p>
            <a:endParaRPr lang="en-AU" sz="1600" b="1">
              <a:effectLst/>
              <a:highlight>
                <a:srgbClr val="FFFFFF"/>
              </a:highlight>
              <a:latin typeface="Arial"/>
              <a:ea typeface="Calibri" panose="020F0502020204030204" pitchFamily="34" charset="0"/>
              <a:cs typeface="Arial"/>
            </a:endParaRPr>
          </a:p>
          <a:p>
            <a:pPr>
              <a:lnSpc>
                <a:spcPct val="107000"/>
              </a:lnSpc>
              <a:spcAft>
                <a:spcPts val="2400"/>
              </a:spcAft>
            </a:pPr>
            <a:endParaRPr lang="en-AU" sz="16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2400"/>
              </a:spcAft>
              <a:buFont typeface="Arial" panose="020B0604020202020204" pitchFamily="34" charset="0"/>
              <a:buChar char="•"/>
            </a:pPr>
            <a:endParaRPr lang="en-AU">
              <a:solidFill>
                <a:srgbClr val="000000"/>
              </a:solidFill>
              <a:latin typeface="Aptos" panose="020B0004020202020204" pitchFamily="34" charset="0"/>
              <a:ea typeface="Calibri"/>
              <a:cs typeface="Calibri"/>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pic>
        <p:nvPicPr>
          <p:cNvPr id="4" name="Picture 3">
            <a:extLst>
              <a:ext uri="{FF2B5EF4-FFF2-40B4-BE49-F238E27FC236}">
                <a16:creationId xmlns:a16="http://schemas.microsoft.com/office/drawing/2014/main" id="{03B856DD-0002-A1D0-C60B-C6A71891678E}"/>
              </a:ext>
            </a:extLst>
          </p:cNvPr>
          <p:cNvPicPr>
            <a:picLocks noChangeAspect="1"/>
          </p:cNvPicPr>
          <p:nvPr/>
        </p:nvPicPr>
        <p:blipFill>
          <a:blip r:embed="rId3"/>
          <a:stretch>
            <a:fillRect/>
          </a:stretch>
        </p:blipFill>
        <p:spPr>
          <a:xfrm>
            <a:off x="1509377" y="3133923"/>
            <a:ext cx="8643616" cy="2616267"/>
          </a:xfrm>
          <a:prstGeom prst="rect">
            <a:avLst/>
          </a:prstGeom>
        </p:spPr>
      </p:pic>
    </p:spTree>
    <p:extLst>
      <p:ext uri="{BB962C8B-B14F-4D97-AF65-F5344CB8AC3E}">
        <p14:creationId xmlns:p14="http://schemas.microsoft.com/office/powerpoint/2010/main" val="2071332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EB6A98-B999-0CBF-8EA6-92FCF67C79E9}"/>
              </a:ext>
            </a:extLst>
          </p:cNvPr>
          <p:cNvSpPr txBox="1">
            <a:spLocks/>
          </p:cNvSpPr>
          <p:nvPr/>
        </p:nvSpPr>
        <p:spPr>
          <a:xfrm>
            <a:off x="620488" y="586281"/>
            <a:ext cx="1093869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solidFill>
                  <a:srgbClr val="153A6E"/>
                </a:solidFill>
                <a:latin typeface="Calibri"/>
                <a:cs typeface="Calibri"/>
              </a:rPr>
              <a:t>PBS API - Future Releases</a:t>
            </a:r>
            <a:r>
              <a:rPr lang="en-AU" sz="3200" b="1">
                <a:solidFill>
                  <a:srgbClr val="FF0000"/>
                </a:solidFill>
                <a:highlight>
                  <a:srgbClr val="FFFFFF"/>
                </a:highlight>
                <a:latin typeface="Times New Roman"/>
                <a:cs typeface="Times New Roman"/>
              </a:rPr>
              <a:t> </a:t>
            </a:r>
            <a:endParaRPr lang="en-AU" b="1">
              <a:solidFill>
                <a:srgbClr val="FF0000"/>
              </a:solidFill>
              <a:highlight>
                <a:srgbClr val="FFFFFF"/>
              </a:highlight>
              <a:latin typeface="Times New Roman"/>
              <a:cs typeface="Times New Roman"/>
            </a:endParaRPr>
          </a:p>
        </p:txBody>
      </p:sp>
      <p:sp>
        <p:nvSpPr>
          <p:cNvPr id="6" name="Rectangle 5">
            <a:extLst>
              <a:ext uri="{FF2B5EF4-FFF2-40B4-BE49-F238E27FC236}">
                <a16:creationId xmlns:a16="http://schemas.microsoft.com/office/drawing/2014/main" id="{6197D9B6-6A81-1A1C-3F86-4D064AFF412F}"/>
              </a:ext>
            </a:extLst>
          </p:cNvPr>
          <p:cNvSpPr/>
          <p:nvPr/>
        </p:nvSpPr>
        <p:spPr>
          <a:xfrm>
            <a:off x="378597" y="1318523"/>
            <a:ext cx="11616181" cy="6439392"/>
          </a:xfrm>
          <a:prstGeom prst="rect">
            <a:avLst/>
          </a:prstGeom>
          <a:ln>
            <a:noFill/>
          </a:ln>
        </p:spPr>
        <p:txBody>
          <a:bodyPr wrap="square" lIns="91440" tIns="45720" rIns="91440" bIns="45720" anchor="t">
            <a:spAutoFit/>
          </a:bodyPr>
          <a:lstStyle/>
          <a:p>
            <a:pPr>
              <a:lnSpc>
                <a:spcPct val="107000"/>
              </a:lnSpc>
              <a:spcAft>
                <a:spcPts val="600"/>
              </a:spcAft>
            </a:pPr>
            <a:r>
              <a:rPr lang="en-AU" sz="2400">
                <a:solidFill>
                  <a:schemeClr val="accent1"/>
                </a:solidFill>
                <a:latin typeface="Calibri"/>
                <a:cs typeface="Calibri"/>
              </a:rPr>
              <a:t>Future release</a:t>
            </a:r>
            <a:r>
              <a:rPr lang="en-AU" sz="2000">
                <a:solidFill>
                  <a:schemeClr val="accent1"/>
                </a:solidFill>
                <a:latin typeface="Calibri"/>
                <a:cs typeface="Calibri"/>
              </a:rPr>
              <a:t> </a:t>
            </a:r>
            <a:r>
              <a:rPr lang="en-AU" sz="2000" kern="100">
                <a:latin typeface="Calibri"/>
                <a:ea typeface="Calibri"/>
                <a:cs typeface="Calibri"/>
              </a:rPr>
              <a:t>(Date: TBC but aiming for this fanatical year)</a:t>
            </a:r>
          </a:p>
          <a:p>
            <a:pPr indent="-285750">
              <a:lnSpc>
                <a:spcPct val="107000"/>
              </a:lnSpc>
              <a:buFont typeface="Arial" panose="020B0604020202020204" pitchFamily="34" charset="0"/>
              <a:buChar char="•"/>
            </a:pPr>
            <a:r>
              <a:rPr lang="en-AU" sz="2000">
                <a:highlight>
                  <a:srgbClr val="FFFFFF"/>
                </a:highlight>
                <a:latin typeface="Calibri"/>
                <a:ea typeface="Calibri"/>
                <a:cs typeface="Arial"/>
              </a:rPr>
              <a:t>API v3.</a:t>
            </a:r>
            <a:endParaRPr lang="en-AU" sz="2000">
              <a:highlight>
                <a:srgbClr val="FFFFFF"/>
              </a:highlight>
              <a:latin typeface="Calibri"/>
              <a:ea typeface="Calibri"/>
              <a:cs typeface="Calibri"/>
            </a:endParaRPr>
          </a:p>
          <a:p>
            <a:pPr marL="742950" lvl="1" indent="-285750">
              <a:buFont typeface="Arial,Sans-Serif" panose="020B0604020202020204" pitchFamily="34" charset="0"/>
              <a:buChar char="•"/>
            </a:pPr>
            <a:r>
              <a:rPr lang="en-AU" sz="2000">
                <a:highlight>
                  <a:srgbClr val="FFFFFF"/>
                </a:highlight>
                <a:latin typeface="Calibri"/>
                <a:ea typeface="Calibri"/>
                <a:cs typeface="Arial"/>
              </a:rPr>
              <a:t>AMT TPUU content &amp; Non-AMT concepts/codes. Possibly adding Vial size for chemotherapy separately. </a:t>
            </a:r>
          </a:p>
          <a:p>
            <a:pPr marL="742950" lvl="1" indent="-285750">
              <a:buFont typeface="Arial" panose="020B0604020202020204" pitchFamily="34" charset="0"/>
              <a:buChar char="•"/>
            </a:pPr>
            <a:r>
              <a:rPr lang="en-AU" sz="2000">
                <a:highlight>
                  <a:srgbClr val="FFFFFF"/>
                </a:highlight>
                <a:latin typeface="Calibri"/>
                <a:ea typeface="Calibri"/>
                <a:cs typeface="Calibri"/>
              </a:rPr>
              <a:t>Improve pricing information.</a:t>
            </a:r>
          </a:p>
          <a:p>
            <a:pPr marL="742950" lvl="1" indent="-285750">
              <a:buFont typeface="Arial" panose="020B0604020202020204" pitchFamily="34" charset="0"/>
              <a:buChar char="•"/>
            </a:pPr>
            <a:r>
              <a:rPr lang="en-AU" sz="2000">
                <a:latin typeface="Calibri"/>
                <a:ea typeface="Calibri"/>
                <a:cs typeface="Calibri"/>
              </a:rPr>
              <a:t>Known issue - /i</a:t>
            </a:r>
            <a:r>
              <a:rPr lang="en-AU" sz="2000">
                <a:solidFill>
                  <a:srgbClr val="000000"/>
                </a:solidFill>
                <a:latin typeface="Calibri"/>
                <a:ea typeface="Calibri"/>
                <a:cs typeface="Calibri"/>
              </a:rPr>
              <a:t>tems API endpoint, The </a:t>
            </a:r>
            <a:r>
              <a:rPr lang="en-AU" sz="2000" err="1">
                <a:solidFill>
                  <a:srgbClr val="000000"/>
                </a:solidFill>
                <a:latin typeface="Calibri"/>
                <a:ea typeface="Calibri"/>
                <a:cs typeface="Calibri"/>
              </a:rPr>
              <a:t>Originator_brand_indicator</a:t>
            </a:r>
            <a:r>
              <a:rPr lang="en-AU" sz="2000">
                <a:solidFill>
                  <a:srgbClr val="000000"/>
                </a:solidFill>
                <a:latin typeface="Calibri"/>
                <a:ea typeface="Calibri"/>
                <a:cs typeface="Calibri"/>
              </a:rPr>
              <a:t> values may be incorrect. </a:t>
            </a:r>
          </a:p>
          <a:p>
            <a:pPr marL="742950" lvl="1" indent="-285750">
              <a:buFont typeface="Arial" panose="020B0604020202020204" pitchFamily="34" charset="0"/>
              <a:buChar char="•"/>
            </a:pPr>
            <a:r>
              <a:rPr lang="en-AU" sz="2000">
                <a:solidFill>
                  <a:srgbClr val="000000"/>
                </a:solidFill>
                <a:latin typeface="Calibri"/>
                <a:ea typeface="Calibri"/>
                <a:cs typeface="Calibri"/>
              </a:rPr>
              <a:t>Allow manual sort on API endpoints. </a:t>
            </a:r>
            <a:r>
              <a:rPr lang="en-AU" sz="2000">
                <a:solidFill>
                  <a:schemeClr val="tx2"/>
                </a:solidFill>
                <a:latin typeface="Calibri"/>
                <a:ea typeface="Calibri"/>
                <a:cs typeface="Calibri"/>
              </a:rPr>
              <a:t>Example on next slide</a:t>
            </a:r>
          </a:p>
          <a:p>
            <a:pPr marL="742950" lvl="1" indent="-285750">
              <a:buFont typeface="Arial" panose="020B0604020202020204" pitchFamily="34" charset="0"/>
              <a:buChar char="•"/>
            </a:pPr>
            <a:endParaRPr lang="en-AU" sz="2000">
              <a:solidFill>
                <a:schemeClr val="tx2"/>
              </a:solidFill>
              <a:latin typeface="Calibri"/>
              <a:ea typeface="Calibri"/>
              <a:cs typeface="Calibri"/>
            </a:endParaRPr>
          </a:p>
          <a:p>
            <a:pPr marL="742950" lvl="1" indent="-285750">
              <a:buFont typeface="Arial" panose="020B0604020202020204" pitchFamily="34" charset="0"/>
              <a:buChar char="•"/>
            </a:pPr>
            <a:endParaRPr lang="en-AU" sz="2000">
              <a:solidFill>
                <a:schemeClr val="tx2"/>
              </a:solidFill>
              <a:latin typeface="Calibri"/>
              <a:ea typeface="Calibri"/>
              <a:cs typeface="Calibri"/>
            </a:endParaRPr>
          </a:p>
          <a:p>
            <a:pPr marL="742950" lvl="1" indent="-285750">
              <a:buFont typeface="Arial" panose="020B0604020202020204" pitchFamily="34" charset="0"/>
              <a:buChar char="•"/>
            </a:pPr>
            <a:endParaRPr lang="en-AU" sz="2000">
              <a:solidFill>
                <a:schemeClr val="tx2"/>
              </a:solidFill>
              <a:latin typeface="Calibri"/>
              <a:ea typeface="Calibri"/>
              <a:cs typeface="Calibri"/>
            </a:endParaRPr>
          </a:p>
          <a:p>
            <a:pPr marL="742950" lvl="1" indent="-285750">
              <a:buFont typeface="Arial" panose="020B0604020202020204" pitchFamily="34" charset="0"/>
              <a:buChar char="•"/>
            </a:pPr>
            <a:endParaRPr lang="en-AU" sz="2000">
              <a:solidFill>
                <a:srgbClr val="6D6D70"/>
              </a:solidFill>
              <a:latin typeface="Calibri"/>
              <a:ea typeface="Calibri"/>
              <a:cs typeface="Calibri"/>
            </a:endParaRPr>
          </a:p>
          <a:p>
            <a:r>
              <a:rPr lang="en-AU" sz="2000">
                <a:solidFill>
                  <a:srgbClr val="00B0F0"/>
                </a:solidFill>
                <a:latin typeface="Calibri"/>
                <a:ea typeface="Calibri"/>
                <a:cs typeface="Calibri"/>
              </a:rPr>
              <a:t>If there is something you think we have missed that is required in v3, please email </a:t>
            </a:r>
            <a:r>
              <a:rPr lang="en-AU" sz="2000">
                <a:solidFill>
                  <a:srgbClr val="00B0F0"/>
                </a:solidFill>
                <a:latin typeface="Calibri"/>
                <a:ea typeface="Calibri"/>
                <a:cs typeface="Calibri"/>
                <a:hlinkClick r:id="rId3"/>
              </a:rPr>
              <a:t>HPPSupport@gov.au</a:t>
            </a:r>
            <a:r>
              <a:rPr lang="en-AU" sz="2000">
                <a:solidFill>
                  <a:srgbClr val="00B0F0"/>
                </a:solidFill>
                <a:latin typeface="Calibri"/>
                <a:ea typeface="Calibri"/>
                <a:cs typeface="Calibri"/>
              </a:rPr>
              <a:t>. </a:t>
            </a:r>
          </a:p>
          <a:p>
            <a:endParaRPr lang="en-AU" sz="2000">
              <a:solidFill>
                <a:srgbClr val="00B0F0"/>
              </a:solidFill>
              <a:latin typeface="Calibri"/>
              <a:cs typeface="Calibri"/>
            </a:endParaRPr>
          </a:p>
          <a:p>
            <a:pPr lvl="1"/>
            <a:endParaRPr lang="en-AU" sz="2000">
              <a:solidFill>
                <a:srgbClr val="FF0000"/>
              </a:solidFill>
              <a:latin typeface="Calibri"/>
              <a:ea typeface="Calibri"/>
              <a:cs typeface="Calibri" panose="020F0502020204030204" pitchFamily="34" charset="0"/>
            </a:endParaRPr>
          </a:p>
          <a:p>
            <a:pPr marL="742950" lvl="1" indent="-285750">
              <a:lnSpc>
                <a:spcPct val="107000"/>
              </a:lnSpc>
              <a:spcAft>
                <a:spcPts val="2400"/>
              </a:spcAft>
              <a:buFont typeface="Arial" panose="020B0604020202020204" pitchFamily="34" charset="0"/>
              <a:buChar char="•"/>
            </a:pPr>
            <a:endParaRPr lang="en-AU" sz="2000">
              <a:solidFill>
                <a:srgbClr val="000000"/>
              </a:solidFill>
              <a:latin typeface="Calibri"/>
              <a:ea typeface="Calibri"/>
              <a:cs typeface="Calibri"/>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142213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8" y="681531"/>
            <a:ext cx="10938695" cy="694985"/>
          </a:xfrm>
        </p:spPr>
        <p:txBody>
          <a:bodyPr/>
          <a:lstStyle/>
          <a:p>
            <a:r>
              <a:rPr lang="en-AU">
                <a:solidFill>
                  <a:srgbClr val="153A6E"/>
                </a:solidFill>
                <a:latin typeface="Calibri" panose="020F0502020204030204" pitchFamily="34" charset="0"/>
                <a:cs typeface="Calibri" panose="020F0502020204030204" pitchFamily="34" charset="0"/>
              </a:rPr>
              <a:t>Before we begin…</a:t>
            </a:r>
          </a:p>
        </p:txBody>
      </p:sp>
      <p:sp>
        <p:nvSpPr>
          <p:cNvPr id="3" name="Content Placeholder 3"/>
          <p:cNvSpPr txBox="1">
            <a:spLocks/>
          </p:cNvSpPr>
          <p:nvPr/>
        </p:nvSpPr>
        <p:spPr>
          <a:xfrm>
            <a:off x="1986455" y="1954924"/>
            <a:ext cx="9143418" cy="37452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AU" sz="2400">
                <a:latin typeface="Calibri"/>
                <a:ea typeface="Calibri"/>
                <a:cs typeface="Calibri"/>
              </a:rPr>
              <a:t>Please turn off your webcam</a:t>
            </a:r>
          </a:p>
          <a:p>
            <a:pPr marL="0" indent="0">
              <a:lnSpc>
                <a:spcPct val="150000"/>
              </a:lnSpc>
              <a:buNone/>
            </a:pPr>
            <a:endParaRPr lang="en-AU" sz="2400">
              <a:latin typeface="Calibri" panose="020F0502020204030204" pitchFamily="34" charset="0"/>
              <a:cs typeface="Calibri" panose="020F0502020204030204" pitchFamily="34" charset="0"/>
            </a:endParaRPr>
          </a:p>
          <a:p>
            <a:pPr marL="0" indent="0">
              <a:lnSpc>
                <a:spcPct val="150000"/>
              </a:lnSpc>
              <a:buNone/>
            </a:pPr>
            <a:r>
              <a:rPr lang="en-AU" sz="2400">
                <a:latin typeface="Calibri"/>
                <a:ea typeface="Calibri"/>
                <a:cs typeface="Calibri"/>
              </a:rPr>
              <a:t>Please mute your microphone unless speaking</a:t>
            </a:r>
          </a:p>
          <a:p>
            <a:pPr marL="0" indent="0">
              <a:lnSpc>
                <a:spcPct val="150000"/>
              </a:lnSpc>
              <a:buNone/>
            </a:pPr>
            <a:endParaRPr lang="en-AU" sz="2400">
              <a:latin typeface="Calibri" panose="020F0502020204030204" pitchFamily="34" charset="0"/>
              <a:cs typeface="Calibri" panose="020F0502020204030204" pitchFamily="34" charset="0"/>
            </a:endParaRPr>
          </a:p>
          <a:p>
            <a:pPr marL="0" indent="0">
              <a:lnSpc>
                <a:spcPct val="150000"/>
              </a:lnSpc>
              <a:buNone/>
            </a:pPr>
            <a:r>
              <a:rPr lang="en-AU" sz="2400">
                <a:latin typeface="Calibri"/>
                <a:ea typeface="Calibri"/>
                <a:cs typeface="Calibri"/>
              </a:rPr>
              <a:t>Any questions? Email </a:t>
            </a:r>
            <a:r>
              <a:rPr lang="en-AU" sz="2400">
                <a:latin typeface="Calibri"/>
                <a:ea typeface="Calibri"/>
                <a:cs typeface="Calibri"/>
                <a:hlinkClick r:id="rId3"/>
              </a:rPr>
              <a:t>HPP.Support@health.gov.au</a:t>
            </a:r>
            <a:r>
              <a:rPr lang="en-AU" sz="2400">
                <a:latin typeface="Calibri"/>
                <a:ea typeface="Calibri"/>
                <a:cs typeface="Calibri"/>
              </a:rPr>
              <a:t> </a:t>
            </a:r>
            <a:endParaRPr lang="en-AU" sz="2400">
              <a:latin typeface="Calibri" panose="020F0502020204030204" pitchFamily="34" charset="0"/>
              <a:ea typeface="Calibri"/>
              <a:cs typeface="Calibri" panose="020F0502020204030204" pitchFamily="34" charset="0"/>
            </a:endParaRPr>
          </a:p>
        </p:txBody>
      </p:sp>
      <p:pic>
        <p:nvPicPr>
          <p:cNvPr id="5" name="Graphic 4" descr="Web cam">
            <a:extLst>
              <a:ext uri="{FF2B5EF4-FFF2-40B4-BE49-F238E27FC236}">
                <a16:creationId xmlns:a16="http://schemas.microsoft.com/office/drawing/2014/main" id="{D569147C-1576-4361-AB50-9287612383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914" y="1828787"/>
            <a:ext cx="914400" cy="914400"/>
          </a:xfrm>
          <a:prstGeom prst="rect">
            <a:avLst/>
          </a:prstGeom>
        </p:spPr>
      </p:pic>
      <p:pic>
        <p:nvPicPr>
          <p:cNvPr id="7" name="Graphic 6" descr="Radio microphone">
            <a:extLst>
              <a:ext uri="{FF2B5EF4-FFF2-40B4-BE49-F238E27FC236}">
                <a16:creationId xmlns:a16="http://schemas.microsoft.com/office/drawing/2014/main" id="{9A8BFC7F-EF73-4176-9948-BFC09D2B9E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7914" y="3176752"/>
            <a:ext cx="914400" cy="914400"/>
          </a:xfrm>
          <a:prstGeom prst="rect">
            <a:avLst/>
          </a:prstGeom>
        </p:spPr>
      </p:pic>
      <p:pic>
        <p:nvPicPr>
          <p:cNvPr id="9" name="Graphic 8" descr="Envelope">
            <a:extLst>
              <a:ext uri="{FF2B5EF4-FFF2-40B4-BE49-F238E27FC236}">
                <a16:creationId xmlns:a16="http://schemas.microsoft.com/office/drawing/2014/main" id="{D8D5670D-270F-424E-ADBC-3AD925674B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7914" y="4524717"/>
            <a:ext cx="914400" cy="914400"/>
          </a:xfrm>
          <a:prstGeom prst="rect">
            <a:avLst/>
          </a:prstGeom>
        </p:spPr>
      </p:pic>
      <p:cxnSp>
        <p:nvCxnSpPr>
          <p:cNvPr id="13" name="Straight Connector 12">
            <a:extLst>
              <a:ext uri="{FF2B5EF4-FFF2-40B4-BE49-F238E27FC236}">
                <a16:creationId xmlns:a16="http://schemas.microsoft.com/office/drawing/2014/main" id="{0132361B-D4C7-4667-A339-C63F9BC2BF3D}"/>
              </a:ext>
            </a:extLst>
          </p:cNvPr>
          <p:cNvCxnSpPr>
            <a:cxnSpLocks/>
          </p:cNvCxnSpPr>
          <p:nvPr/>
        </p:nvCxnSpPr>
        <p:spPr>
          <a:xfrm flipH="1">
            <a:off x="937578" y="1945092"/>
            <a:ext cx="802732" cy="643904"/>
          </a:xfrm>
          <a:prstGeom prst="line">
            <a:avLst/>
          </a:prstGeom>
          <a:ln w="76200">
            <a:solidFill>
              <a:srgbClr val="153A6E"/>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F802574D-8DAD-47BB-8BAB-6DB35C3CB17C}"/>
              </a:ext>
            </a:extLst>
          </p:cNvPr>
          <p:cNvCxnSpPr>
            <a:cxnSpLocks/>
          </p:cNvCxnSpPr>
          <p:nvPr/>
        </p:nvCxnSpPr>
        <p:spPr>
          <a:xfrm flipH="1">
            <a:off x="937578" y="3302341"/>
            <a:ext cx="802732" cy="643904"/>
          </a:xfrm>
          <a:prstGeom prst="line">
            <a:avLst/>
          </a:prstGeom>
          <a:ln w="76200">
            <a:solidFill>
              <a:srgbClr val="153A6E"/>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39699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88CAD-D367-96C8-8B38-2635929B5ED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038A11-DF3C-E495-A986-ED583EE938D0}"/>
              </a:ext>
            </a:extLst>
          </p:cNvPr>
          <p:cNvSpPr txBox="1"/>
          <p:nvPr/>
        </p:nvSpPr>
        <p:spPr>
          <a:xfrm>
            <a:off x="449773" y="424182"/>
            <a:ext cx="57777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solidFill>
                <a:latin typeface="Calibri"/>
                <a:cs typeface="Calibri"/>
              </a:rPr>
              <a:t>Enhanced API Endpoints: Sorting Example</a:t>
            </a:r>
          </a:p>
        </p:txBody>
      </p:sp>
      <p:sp>
        <p:nvSpPr>
          <p:cNvPr id="3" name="TextBox 2">
            <a:extLst>
              <a:ext uri="{FF2B5EF4-FFF2-40B4-BE49-F238E27FC236}">
                <a16:creationId xmlns:a16="http://schemas.microsoft.com/office/drawing/2014/main" id="{89DCBBFE-2295-AFB9-FB0E-EEBB45BC2953}"/>
              </a:ext>
            </a:extLst>
          </p:cNvPr>
          <p:cNvSpPr txBox="1"/>
          <p:nvPr/>
        </p:nvSpPr>
        <p:spPr>
          <a:xfrm>
            <a:off x="550562" y="932149"/>
            <a:ext cx="940364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solidFill>
                  <a:srgbClr val="242424"/>
                </a:solidFill>
                <a:latin typeface="Segoe UI"/>
                <a:cs typeface="Segoe UI"/>
              </a:rPr>
              <a:t>All API endpoints will allow users to custom sort.</a:t>
            </a:r>
          </a:p>
          <a:p>
            <a:endParaRPr lang="en-US" sz="1600">
              <a:solidFill>
                <a:srgbClr val="242424"/>
              </a:solidFill>
              <a:latin typeface="Segoe UI"/>
              <a:cs typeface="Segoe UI"/>
            </a:endParaRPr>
          </a:p>
          <a:p>
            <a:pPr marL="285750" indent="-285750">
              <a:buFont typeface="Arial" panose="020B0604020202020204" pitchFamily="34" charset="0"/>
              <a:buChar char="•"/>
            </a:pPr>
            <a:r>
              <a:rPr lang="en-US" sz="1600">
                <a:solidFill>
                  <a:srgbClr val="242424"/>
                </a:solidFill>
                <a:latin typeface="Segoe UI"/>
                <a:cs typeface="Segoe UI"/>
              </a:rPr>
              <a:t>Use case - Client applications may require data in a specific order. Therefore, custom sorting will offer flexibility for clients to retrieve data in the order they need.</a:t>
            </a:r>
            <a:endParaRPr lang="en-US" sz="1600">
              <a:cs typeface="Arial"/>
            </a:endParaRPr>
          </a:p>
        </p:txBody>
      </p:sp>
      <p:sp>
        <p:nvSpPr>
          <p:cNvPr id="5" name="TextBox 4">
            <a:extLst>
              <a:ext uri="{FF2B5EF4-FFF2-40B4-BE49-F238E27FC236}">
                <a16:creationId xmlns:a16="http://schemas.microsoft.com/office/drawing/2014/main" id="{C6EA9839-8D28-171A-5AA9-3D05B6D20A8C}"/>
              </a:ext>
            </a:extLst>
          </p:cNvPr>
          <p:cNvSpPr txBox="1"/>
          <p:nvPr/>
        </p:nvSpPr>
        <p:spPr>
          <a:xfrm>
            <a:off x="550562" y="3603151"/>
            <a:ext cx="1059838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42424"/>
                </a:solidFill>
                <a:latin typeface="Segoe UI"/>
                <a:cs typeface="Segoe UI"/>
              </a:rPr>
              <a:t>Sample Enhanced Request:</a:t>
            </a:r>
            <a:endParaRPr lang="en-US" b="1"/>
          </a:p>
          <a:p>
            <a:pPr>
              <a:buFont typeface=""/>
              <a:buChar char="•"/>
            </a:pPr>
            <a:r>
              <a:rPr lang="en-US" sz="1600">
                <a:solidFill>
                  <a:srgbClr val="242424"/>
                </a:solidFill>
                <a:latin typeface="Segoe UI"/>
                <a:cs typeface="Segoe UI"/>
              </a:rPr>
              <a:t>{{</a:t>
            </a:r>
            <a:r>
              <a:rPr lang="en-US" sz="1600" err="1">
                <a:solidFill>
                  <a:srgbClr val="242424"/>
                </a:solidFill>
                <a:latin typeface="Segoe UI"/>
                <a:cs typeface="Segoe UI"/>
              </a:rPr>
              <a:t>baseUrl</a:t>
            </a:r>
            <a:r>
              <a:rPr lang="en-US" sz="1600">
                <a:solidFill>
                  <a:srgbClr val="242424"/>
                </a:solidFill>
                <a:latin typeface="Segoe UI"/>
                <a:cs typeface="Segoe UI"/>
              </a:rPr>
              <a:t>}}/</a:t>
            </a:r>
            <a:r>
              <a:rPr lang="en-US" sz="1600" err="1">
                <a:solidFill>
                  <a:srgbClr val="242424"/>
                </a:solidFill>
                <a:latin typeface="Segoe UI"/>
                <a:cs typeface="Segoe UI"/>
              </a:rPr>
              <a:t>api</a:t>
            </a:r>
            <a:r>
              <a:rPr lang="en-US" sz="1600">
                <a:solidFill>
                  <a:srgbClr val="242424"/>
                </a:solidFill>
                <a:latin typeface="Segoe UI"/>
                <a:cs typeface="Segoe UI"/>
              </a:rPr>
              <a:t>/v3/</a:t>
            </a:r>
            <a:r>
              <a:rPr lang="en-US" sz="1600" err="1">
                <a:solidFill>
                  <a:srgbClr val="242424"/>
                </a:solidFill>
                <a:latin typeface="Segoe UI"/>
                <a:cs typeface="Segoe UI"/>
              </a:rPr>
              <a:t>atc-codes?</a:t>
            </a:r>
            <a:r>
              <a:rPr lang="en-US" sz="1600" b="1" err="1">
                <a:solidFill>
                  <a:srgbClr val="242424"/>
                </a:solidFill>
                <a:latin typeface="Segoe UI"/>
                <a:cs typeface="Segoe UI"/>
              </a:rPr>
              <a:t>sort</a:t>
            </a:r>
            <a:r>
              <a:rPr lang="en-US" sz="1600">
                <a:solidFill>
                  <a:srgbClr val="242424"/>
                </a:solidFill>
                <a:latin typeface="Segoe UI"/>
                <a:cs typeface="Segoe UI"/>
              </a:rPr>
              <a:t>=</a:t>
            </a:r>
            <a:r>
              <a:rPr lang="en-US" sz="1600" err="1">
                <a:solidFill>
                  <a:srgbClr val="242424"/>
                </a:solidFill>
                <a:latin typeface="Segoe UI"/>
                <a:cs typeface="Segoe UI"/>
              </a:rPr>
              <a:t>asc&amp;</a:t>
            </a:r>
            <a:r>
              <a:rPr lang="en-US" sz="1600" b="1" err="1">
                <a:solidFill>
                  <a:srgbClr val="242424"/>
                </a:solidFill>
                <a:latin typeface="Segoe UI"/>
                <a:cs typeface="Segoe UI"/>
              </a:rPr>
              <a:t>sort_fields</a:t>
            </a:r>
            <a:r>
              <a:rPr lang="en-US" sz="1600">
                <a:solidFill>
                  <a:srgbClr val="242424"/>
                </a:solidFill>
                <a:latin typeface="Segoe UI"/>
                <a:cs typeface="Segoe UI"/>
              </a:rPr>
              <a:t>=</a:t>
            </a:r>
            <a:r>
              <a:rPr lang="en-US" sz="1600" err="1">
                <a:solidFill>
                  <a:srgbClr val="242424"/>
                </a:solidFill>
                <a:latin typeface="Segoe UI"/>
                <a:cs typeface="Segoe UI"/>
              </a:rPr>
              <a:t>atc_code,atc_level</a:t>
            </a:r>
            <a:r>
              <a:rPr lang="en-US">
                <a:solidFill>
                  <a:srgbClr val="242424"/>
                </a:solidFill>
                <a:latin typeface="Segoe UI"/>
                <a:cs typeface="Segoe UI"/>
              </a:rPr>
              <a:t> (</a:t>
            </a:r>
            <a:r>
              <a:rPr lang="en-US" sz="1400" i="1">
                <a:solidFill>
                  <a:srgbClr val="242424"/>
                </a:solidFill>
                <a:latin typeface="Times New Roman"/>
                <a:cs typeface="Segoe UI"/>
              </a:rPr>
              <a:t>the request will return the </a:t>
            </a:r>
            <a:r>
              <a:rPr lang="en-US" sz="1400" i="1" err="1">
                <a:solidFill>
                  <a:srgbClr val="242424"/>
                </a:solidFill>
                <a:latin typeface="Times New Roman"/>
                <a:cs typeface="Segoe UI"/>
              </a:rPr>
              <a:t>atc</a:t>
            </a:r>
            <a:r>
              <a:rPr lang="en-US" sz="1400" i="1">
                <a:solidFill>
                  <a:srgbClr val="242424"/>
                </a:solidFill>
                <a:latin typeface="Times New Roman"/>
                <a:cs typeface="Segoe UI"/>
              </a:rPr>
              <a:t>-codes data sorted in ascending order, first by </a:t>
            </a:r>
            <a:r>
              <a:rPr lang="en-US" sz="1400" i="1" err="1">
                <a:solidFill>
                  <a:srgbClr val="242424"/>
                </a:solidFill>
                <a:latin typeface="Times New Roman"/>
                <a:cs typeface="Segoe UI"/>
              </a:rPr>
              <a:t>atc_code</a:t>
            </a:r>
            <a:r>
              <a:rPr lang="en-US" sz="1400" i="1">
                <a:solidFill>
                  <a:srgbClr val="242424"/>
                </a:solidFill>
                <a:latin typeface="Times New Roman"/>
                <a:cs typeface="Segoe UI"/>
              </a:rPr>
              <a:t> and then by </a:t>
            </a:r>
            <a:r>
              <a:rPr lang="en-US" sz="1400" i="1" err="1">
                <a:solidFill>
                  <a:srgbClr val="242424"/>
                </a:solidFill>
                <a:latin typeface="Times New Roman"/>
                <a:cs typeface="Segoe UI"/>
              </a:rPr>
              <a:t>atc_level</a:t>
            </a:r>
            <a:r>
              <a:rPr lang="en-US" sz="1400" i="1">
                <a:solidFill>
                  <a:srgbClr val="242424"/>
                </a:solidFill>
                <a:latin typeface="Times New Roman"/>
                <a:cs typeface="Segoe UI"/>
              </a:rPr>
              <a:t>.</a:t>
            </a:r>
            <a:r>
              <a:rPr lang="en-US">
                <a:solidFill>
                  <a:srgbClr val="242424"/>
                </a:solidFill>
                <a:latin typeface="Segoe UI"/>
                <a:cs typeface="Segoe UI"/>
              </a:rPr>
              <a:t>)</a:t>
            </a:r>
          </a:p>
          <a:p>
            <a:pPr>
              <a:buFont typeface=""/>
              <a:buChar char="•"/>
            </a:pPr>
            <a:r>
              <a:rPr lang="en-US" sz="1600">
                <a:solidFill>
                  <a:srgbClr val="242424"/>
                </a:solidFill>
                <a:latin typeface="Segoe UI"/>
                <a:cs typeface="Segoe UI"/>
              </a:rPr>
              <a:t>{{</a:t>
            </a:r>
            <a:r>
              <a:rPr lang="en-US" sz="1600" err="1">
                <a:solidFill>
                  <a:srgbClr val="242424"/>
                </a:solidFill>
                <a:latin typeface="Segoe UI"/>
                <a:cs typeface="Segoe UI"/>
              </a:rPr>
              <a:t>baseUrl</a:t>
            </a:r>
            <a:r>
              <a:rPr lang="en-US" sz="1600">
                <a:solidFill>
                  <a:srgbClr val="242424"/>
                </a:solidFill>
                <a:latin typeface="Segoe UI"/>
                <a:cs typeface="Segoe UI"/>
              </a:rPr>
              <a:t>}}/</a:t>
            </a:r>
            <a:r>
              <a:rPr lang="en-US" sz="1600" err="1">
                <a:solidFill>
                  <a:srgbClr val="242424"/>
                </a:solidFill>
                <a:latin typeface="Segoe UI"/>
                <a:cs typeface="Segoe UI"/>
              </a:rPr>
              <a:t>api</a:t>
            </a:r>
            <a:r>
              <a:rPr lang="en-US" sz="1600">
                <a:solidFill>
                  <a:srgbClr val="242424"/>
                </a:solidFill>
                <a:latin typeface="Segoe UI"/>
                <a:cs typeface="Segoe UI"/>
              </a:rPr>
              <a:t>/v3/</a:t>
            </a:r>
            <a:r>
              <a:rPr lang="en-US" sz="1600" err="1">
                <a:solidFill>
                  <a:srgbClr val="242424"/>
                </a:solidFill>
                <a:latin typeface="Segoe UI"/>
                <a:cs typeface="Segoe UI"/>
              </a:rPr>
              <a:t>atc-codes?</a:t>
            </a:r>
            <a:r>
              <a:rPr lang="en-US" sz="1600" b="1" err="1">
                <a:solidFill>
                  <a:srgbClr val="242424"/>
                </a:solidFill>
                <a:latin typeface="Segoe UI"/>
                <a:cs typeface="Segoe UI"/>
              </a:rPr>
              <a:t>sort</a:t>
            </a:r>
            <a:r>
              <a:rPr lang="en-US" sz="1600">
                <a:solidFill>
                  <a:srgbClr val="242424"/>
                </a:solidFill>
                <a:latin typeface="Segoe UI"/>
                <a:cs typeface="Segoe UI"/>
              </a:rPr>
              <a:t>=</a:t>
            </a:r>
            <a:r>
              <a:rPr lang="en-US" sz="1600" err="1">
                <a:solidFill>
                  <a:srgbClr val="242424"/>
                </a:solidFill>
                <a:latin typeface="Segoe UI"/>
                <a:cs typeface="Segoe UI"/>
              </a:rPr>
              <a:t>desc&amp;</a:t>
            </a:r>
            <a:r>
              <a:rPr lang="en-US" sz="1600" b="1" err="1">
                <a:solidFill>
                  <a:srgbClr val="242424"/>
                </a:solidFill>
                <a:latin typeface="Segoe UI"/>
                <a:cs typeface="Segoe UI"/>
              </a:rPr>
              <a:t>sort_fields</a:t>
            </a:r>
            <a:r>
              <a:rPr lang="en-US" sz="1600">
                <a:solidFill>
                  <a:srgbClr val="242424"/>
                </a:solidFill>
                <a:latin typeface="Segoe UI"/>
                <a:cs typeface="Segoe UI"/>
              </a:rPr>
              <a:t>=</a:t>
            </a:r>
            <a:r>
              <a:rPr lang="en-US" sz="1600" err="1">
                <a:solidFill>
                  <a:srgbClr val="242424"/>
                </a:solidFill>
                <a:latin typeface="Segoe UI"/>
                <a:cs typeface="Segoe UI"/>
              </a:rPr>
              <a:t>atc_code,atc_level</a:t>
            </a:r>
            <a:r>
              <a:rPr lang="en-US">
                <a:solidFill>
                  <a:srgbClr val="242424"/>
                </a:solidFill>
                <a:latin typeface="Segoe UI"/>
                <a:cs typeface="Segoe UI"/>
              </a:rPr>
              <a:t>  (</a:t>
            </a:r>
            <a:r>
              <a:rPr lang="en-US" sz="1400" i="1">
                <a:solidFill>
                  <a:srgbClr val="242424"/>
                </a:solidFill>
                <a:latin typeface="Segoe UI"/>
                <a:cs typeface="Segoe UI"/>
              </a:rPr>
              <a:t>the request will return the </a:t>
            </a:r>
            <a:r>
              <a:rPr lang="en-US" sz="1400" i="1" err="1">
                <a:solidFill>
                  <a:srgbClr val="242424"/>
                </a:solidFill>
                <a:latin typeface="Consolas"/>
                <a:cs typeface="Segoe UI"/>
              </a:rPr>
              <a:t>atc</a:t>
            </a:r>
            <a:r>
              <a:rPr lang="en-US" sz="1400" i="1">
                <a:solidFill>
                  <a:srgbClr val="242424"/>
                </a:solidFill>
                <a:latin typeface="Consolas"/>
                <a:cs typeface="Segoe UI"/>
              </a:rPr>
              <a:t>-codes</a:t>
            </a:r>
            <a:r>
              <a:rPr lang="en-US" sz="1400" i="1">
                <a:solidFill>
                  <a:srgbClr val="242424"/>
                </a:solidFill>
                <a:latin typeface="Segoe UI"/>
                <a:cs typeface="Segoe UI"/>
              </a:rPr>
              <a:t> data sorted in descending order, first by </a:t>
            </a:r>
            <a:r>
              <a:rPr lang="en-US" sz="1400" i="1" err="1">
                <a:solidFill>
                  <a:srgbClr val="242424"/>
                </a:solidFill>
                <a:latin typeface="Consolas"/>
                <a:cs typeface="Segoe UI"/>
              </a:rPr>
              <a:t>atc_code</a:t>
            </a:r>
            <a:r>
              <a:rPr lang="en-US" sz="1400" i="1">
                <a:solidFill>
                  <a:srgbClr val="242424"/>
                </a:solidFill>
                <a:latin typeface="Segoe UI"/>
                <a:cs typeface="Segoe UI"/>
              </a:rPr>
              <a:t> and then by </a:t>
            </a:r>
            <a:r>
              <a:rPr lang="en-US" sz="1400" i="1" err="1">
                <a:solidFill>
                  <a:srgbClr val="242424"/>
                </a:solidFill>
                <a:latin typeface="Consolas"/>
                <a:cs typeface="Segoe UI"/>
              </a:rPr>
              <a:t>atc_level</a:t>
            </a:r>
            <a:r>
              <a:rPr lang="en-US" sz="1400" i="1">
                <a:solidFill>
                  <a:srgbClr val="242424"/>
                </a:solidFill>
                <a:latin typeface="Segoe UI"/>
                <a:cs typeface="Segoe UI"/>
              </a:rPr>
              <a:t>.</a:t>
            </a:r>
            <a:r>
              <a:rPr lang="en-US">
                <a:solidFill>
                  <a:srgbClr val="242424"/>
                </a:solidFill>
                <a:latin typeface="Segoe UI"/>
                <a:cs typeface="Segoe UI"/>
              </a:rPr>
              <a:t>)</a:t>
            </a:r>
          </a:p>
        </p:txBody>
      </p:sp>
      <p:graphicFrame>
        <p:nvGraphicFramePr>
          <p:cNvPr id="6" name="Table 5">
            <a:extLst>
              <a:ext uri="{FF2B5EF4-FFF2-40B4-BE49-F238E27FC236}">
                <a16:creationId xmlns:a16="http://schemas.microsoft.com/office/drawing/2014/main" id="{F1666C7E-930B-6AB2-18DE-603DD74D301D}"/>
              </a:ext>
            </a:extLst>
          </p:cNvPr>
          <p:cNvGraphicFramePr>
            <a:graphicFrameLocks noGrp="1"/>
          </p:cNvGraphicFramePr>
          <p:nvPr>
            <p:extLst>
              <p:ext uri="{D42A27DB-BD31-4B8C-83A1-F6EECF244321}">
                <p14:modId xmlns:p14="http://schemas.microsoft.com/office/powerpoint/2010/main" val="116946426"/>
              </p:ext>
            </p:extLst>
          </p:nvPr>
        </p:nvGraphicFramePr>
        <p:xfrm>
          <a:off x="675828" y="2237448"/>
          <a:ext cx="8536120" cy="1168400"/>
        </p:xfrm>
        <a:graphic>
          <a:graphicData uri="http://schemas.openxmlformats.org/drawingml/2006/table">
            <a:tbl>
              <a:tblPr firstRow="1" bandRow="1">
                <a:tableStyleId>{5C22544A-7EE6-4342-B048-85BDC9FD1C3A}</a:tableStyleId>
              </a:tblPr>
              <a:tblGrid>
                <a:gridCol w="4268060">
                  <a:extLst>
                    <a:ext uri="{9D8B030D-6E8A-4147-A177-3AD203B41FA5}">
                      <a16:colId xmlns:a16="http://schemas.microsoft.com/office/drawing/2014/main" val="793695750"/>
                    </a:ext>
                  </a:extLst>
                </a:gridCol>
                <a:gridCol w="4268060">
                  <a:extLst>
                    <a:ext uri="{9D8B030D-6E8A-4147-A177-3AD203B41FA5}">
                      <a16:colId xmlns:a16="http://schemas.microsoft.com/office/drawing/2014/main" val="3436039539"/>
                    </a:ext>
                  </a:extLst>
                </a:gridCol>
              </a:tblGrid>
              <a:tr h="370840">
                <a:tc>
                  <a:txBody>
                    <a:bodyPr/>
                    <a:lstStyle/>
                    <a:p>
                      <a:r>
                        <a:rPr lang="en-GB"/>
                        <a:t>Query Parameters</a:t>
                      </a:r>
                    </a:p>
                  </a:txBody>
                  <a:tcPr/>
                </a:tc>
                <a:tc>
                  <a:txBody>
                    <a:bodyPr/>
                    <a:lstStyle/>
                    <a:p>
                      <a:r>
                        <a:rPr lang="en-GB"/>
                        <a:t>Description</a:t>
                      </a:r>
                    </a:p>
                  </a:txBody>
                  <a:tcPr/>
                </a:tc>
                <a:extLst>
                  <a:ext uri="{0D108BD9-81ED-4DB2-BD59-A6C34878D82A}">
                    <a16:rowId xmlns:a16="http://schemas.microsoft.com/office/drawing/2014/main" val="2216970146"/>
                  </a:ext>
                </a:extLst>
              </a:tr>
              <a:tr h="370840">
                <a:tc>
                  <a:txBody>
                    <a:bodyPr/>
                    <a:lstStyle/>
                    <a:p>
                      <a:r>
                        <a:rPr lang="en-GB" sz="1600" kern="1200">
                          <a:solidFill>
                            <a:srgbClr val="242424"/>
                          </a:solidFill>
                          <a:latin typeface="Segoe UI"/>
                          <a:ea typeface="+mn-ea"/>
                          <a:cs typeface="Segoe UI"/>
                        </a:rPr>
                        <a:t>sort</a:t>
                      </a:r>
                    </a:p>
                  </a:txBody>
                  <a:tcPr/>
                </a:tc>
                <a:tc>
                  <a:txBody>
                    <a:bodyPr/>
                    <a:lstStyle/>
                    <a:p>
                      <a:pPr lvl="0">
                        <a:buNone/>
                      </a:pPr>
                      <a:r>
                        <a:rPr lang="en-GB" sz="1100" b="0" i="0" u="none" strike="noStrike" kern="1200" noProof="0">
                          <a:solidFill>
                            <a:srgbClr val="242424"/>
                          </a:solidFill>
                          <a:latin typeface="Segoe UI"/>
                        </a:rPr>
                        <a:t>This parameter specifies that the sorting should be in ascending or descending order. Values are asc or desc</a:t>
                      </a:r>
                      <a:endParaRPr lang="en-US" sz="1100" b="0" i="0" u="none" strike="noStrike" err="1"/>
                    </a:p>
                  </a:txBody>
                  <a:tcPr/>
                </a:tc>
                <a:extLst>
                  <a:ext uri="{0D108BD9-81ED-4DB2-BD59-A6C34878D82A}">
                    <a16:rowId xmlns:a16="http://schemas.microsoft.com/office/drawing/2014/main" val="1112345280"/>
                  </a:ext>
                </a:extLst>
              </a:tr>
              <a:tr h="370840">
                <a:tc>
                  <a:txBody>
                    <a:bodyPr/>
                    <a:lstStyle/>
                    <a:p>
                      <a:pPr lvl="0">
                        <a:buNone/>
                      </a:pPr>
                      <a:r>
                        <a:rPr lang="en-GB" sz="1600" kern="1200" noProof="0">
                          <a:solidFill>
                            <a:srgbClr val="242424"/>
                          </a:solidFill>
                          <a:latin typeface="Segoe UI"/>
                          <a:ea typeface="+mn-ea"/>
                          <a:cs typeface="Segoe UI"/>
                        </a:rPr>
                        <a:t>sort_fields</a:t>
                      </a:r>
                      <a:endParaRPr lang="en-US" sz="1600" kern="1200" err="1">
                        <a:solidFill>
                          <a:srgbClr val="242424"/>
                        </a:solidFill>
                        <a:latin typeface="Segoe UI"/>
                        <a:ea typeface="+mn-ea"/>
                        <a:cs typeface="Segoe UI"/>
                      </a:endParaRPr>
                    </a:p>
                  </a:txBody>
                  <a:tcPr/>
                </a:tc>
                <a:tc>
                  <a:txBody>
                    <a:bodyPr/>
                    <a:lstStyle/>
                    <a:p>
                      <a:pPr lvl="0">
                        <a:buNone/>
                      </a:pPr>
                      <a:r>
                        <a:rPr lang="en-GB" sz="1100" b="0" i="0" u="none" strike="noStrike" kern="1200" noProof="0" dirty="0">
                          <a:solidFill>
                            <a:srgbClr val="242424"/>
                          </a:solidFill>
                          <a:latin typeface="Segoe UI"/>
                        </a:rPr>
                        <a:t>This parameter lists the fields by which the data should be sorted.</a:t>
                      </a:r>
                      <a:endParaRPr lang="en-GB" sz="1200" kern="1200" dirty="0">
                        <a:solidFill>
                          <a:srgbClr val="242424"/>
                        </a:solidFill>
                        <a:latin typeface="Segoe UI"/>
                        <a:ea typeface="+mn-ea"/>
                        <a:cs typeface="Segoe UI"/>
                      </a:endParaRPr>
                    </a:p>
                  </a:txBody>
                  <a:tcPr/>
                </a:tc>
                <a:extLst>
                  <a:ext uri="{0D108BD9-81ED-4DB2-BD59-A6C34878D82A}">
                    <a16:rowId xmlns:a16="http://schemas.microsoft.com/office/drawing/2014/main" val="3148481074"/>
                  </a:ext>
                </a:extLst>
              </a:tr>
            </a:tbl>
          </a:graphicData>
        </a:graphic>
      </p:graphicFrame>
    </p:spTree>
    <p:extLst>
      <p:ext uri="{BB962C8B-B14F-4D97-AF65-F5344CB8AC3E}">
        <p14:creationId xmlns:p14="http://schemas.microsoft.com/office/powerpoint/2010/main" val="3344554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A0EDA-A73F-87A4-C749-BBC4CBC2EF7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6E83485-434F-4B02-D3B4-62998DA0578E}"/>
              </a:ext>
            </a:extLst>
          </p:cNvPr>
          <p:cNvSpPr/>
          <p:nvPr/>
        </p:nvSpPr>
        <p:spPr>
          <a:xfrm>
            <a:off x="810988" y="558651"/>
            <a:ext cx="9832203" cy="7523663"/>
          </a:xfrm>
          <a:prstGeom prst="rect">
            <a:avLst/>
          </a:prstGeom>
          <a:ln>
            <a:noFill/>
          </a:ln>
        </p:spPr>
        <p:txBody>
          <a:bodyPr wrap="square" lIns="91440" tIns="45720" rIns="91440" bIns="45720" anchor="t">
            <a:spAutoFit/>
          </a:bodyPr>
          <a:lstStyle/>
          <a:p>
            <a:pPr>
              <a:lnSpc>
                <a:spcPct val="107000"/>
              </a:lnSpc>
              <a:spcAft>
                <a:spcPts val="600"/>
              </a:spcAft>
            </a:pPr>
            <a:r>
              <a:rPr lang="en-AU" sz="2400">
                <a:solidFill>
                  <a:srgbClr val="008A95"/>
                </a:solidFill>
                <a:latin typeface="Calibri"/>
                <a:ea typeface="Calibri"/>
                <a:cs typeface="Arial"/>
              </a:rPr>
              <a:t>Future release</a:t>
            </a:r>
            <a:r>
              <a:rPr lang="en-AU" sz="2400">
                <a:solidFill>
                  <a:schemeClr val="accent1"/>
                </a:solidFill>
                <a:latin typeface="Calibri"/>
                <a:cs typeface="Calibri"/>
              </a:rPr>
              <a:t> </a:t>
            </a:r>
            <a:r>
              <a:rPr lang="en-AU" sz="1600" kern="100">
                <a:latin typeface="Calibri"/>
                <a:ea typeface="Calibri"/>
                <a:cs typeface="Calibri"/>
              </a:rPr>
              <a:t>(Date: TBC)</a:t>
            </a:r>
          </a:p>
          <a:p>
            <a:pPr marL="285750" indent="-285750">
              <a:buFont typeface="Arial" panose="020B0604020202020204" pitchFamily="34" charset="0"/>
              <a:buChar char="•"/>
            </a:pPr>
            <a:r>
              <a:rPr lang="en-AU" sz="2000">
                <a:highlight>
                  <a:srgbClr val="FFFFFF"/>
                </a:highlight>
                <a:latin typeface="Calibri"/>
                <a:ea typeface="Calibri"/>
                <a:cs typeface="Arial"/>
              </a:rPr>
              <a:t>Software Vendor test environment</a:t>
            </a:r>
          </a:p>
          <a:p>
            <a:pPr marL="742950" lvl="1" indent="-285750">
              <a:buFont typeface="Arial" panose="020B0604020202020204" pitchFamily="34" charset="0"/>
              <a:buChar char="•"/>
            </a:pPr>
            <a:r>
              <a:rPr lang="en-AU" sz="2000">
                <a:solidFill>
                  <a:srgbClr val="000000"/>
                </a:solidFill>
                <a:highlight>
                  <a:srgbClr val="FFFFFF"/>
                </a:highlight>
                <a:latin typeface="Calibri"/>
                <a:ea typeface="Calibri"/>
                <a:cs typeface="Arial"/>
              </a:rPr>
              <a:t>Until available, all test files will be released as CSV and JSON downloads. </a:t>
            </a:r>
            <a:endParaRPr lang="en-AU" sz="2000">
              <a:solidFill>
                <a:srgbClr val="FF0000"/>
              </a:solidFill>
              <a:highlight>
                <a:srgbClr val="FFFFFF"/>
              </a:highlight>
              <a:latin typeface="Calibri"/>
              <a:ea typeface="Calibri"/>
              <a:cs typeface="Arial"/>
            </a:endParaRPr>
          </a:p>
          <a:p>
            <a:pPr marL="285750" indent="-285750">
              <a:buFont typeface="Arial" panose="020B0604020202020204" pitchFamily="34" charset="0"/>
              <a:buChar char="•"/>
            </a:pPr>
            <a:endParaRPr lang="en-AU" sz="2000">
              <a:solidFill>
                <a:srgbClr val="000000"/>
              </a:solidFill>
              <a:highlight>
                <a:srgbClr val="FFFFFF"/>
              </a:highlight>
              <a:latin typeface="Calibri"/>
              <a:ea typeface="Calibri"/>
              <a:cs typeface="Arial"/>
            </a:endParaRPr>
          </a:p>
          <a:p>
            <a:pPr marL="285750" indent="-285750">
              <a:buFont typeface="Arial" panose="020B0604020202020204" pitchFamily="34" charset="0"/>
              <a:buChar char="•"/>
            </a:pPr>
            <a:r>
              <a:rPr lang="en-AU" sz="2000">
                <a:solidFill>
                  <a:srgbClr val="000000"/>
                </a:solidFill>
                <a:highlight>
                  <a:srgbClr val="FFFFFF"/>
                </a:highlight>
                <a:latin typeface="Calibri"/>
                <a:ea typeface="Calibri"/>
                <a:cs typeface="Calibri"/>
              </a:rPr>
              <a:t>API v3 or V4.</a:t>
            </a:r>
            <a:endParaRPr lang="en-AU" sz="2000">
              <a:solidFill>
                <a:srgbClr val="000000"/>
              </a:solidFill>
              <a:latin typeface="Calibri"/>
              <a:ea typeface="Calibri"/>
              <a:cs typeface="Calibri"/>
            </a:endParaRPr>
          </a:p>
          <a:p>
            <a:pPr marL="742950" lvl="1" indent="-285750">
              <a:buFont typeface="Arial,Sans-Serif"/>
              <a:buChar char="•"/>
            </a:pPr>
            <a:r>
              <a:rPr lang="en-AU" sz="2000">
                <a:solidFill>
                  <a:srgbClr val="000000"/>
                </a:solidFill>
                <a:latin typeface="Calibri"/>
                <a:ea typeface="Calibri"/>
                <a:cs typeface="Calibri"/>
              </a:rPr>
              <a:t>Known issue - </a:t>
            </a:r>
            <a:r>
              <a:rPr lang="en-AU" sz="2000">
                <a:solidFill>
                  <a:srgbClr val="000000"/>
                </a:solidFill>
                <a:highlight>
                  <a:srgbClr val="FFFFFF"/>
                </a:highlight>
                <a:latin typeface="Calibri"/>
                <a:ea typeface="Calibri"/>
                <a:cs typeface="Calibri"/>
              </a:rPr>
              <a:t>restrictions API endpoint, the SCHEDULE_HTML_TEXT contains incorrect formatting. Currently this field combine both Schedule and LI text information. </a:t>
            </a:r>
            <a:endParaRPr lang="en-US" sz="2000">
              <a:solidFill>
                <a:srgbClr val="000000"/>
              </a:solidFill>
              <a:latin typeface="Calibri"/>
              <a:ea typeface="Calibri"/>
              <a:cs typeface="Calibri"/>
            </a:endParaRPr>
          </a:p>
          <a:p>
            <a:pPr marL="742950" lvl="1" indent="-285750">
              <a:buFont typeface="Arial,Sans-Serif"/>
              <a:buChar char="•"/>
            </a:pPr>
            <a:r>
              <a:rPr lang="en-AU" sz="2000">
                <a:solidFill>
                  <a:srgbClr val="000000"/>
                </a:solidFill>
                <a:highlight>
                  <a:srgbClr val="FFFFFF"/>
                </a:highlight>
                <a:latin typeface="Calibri"/>
                <a:ea typeface="Calibri"/>
                <a:cs typeface="Calibri"/>
              </a:rPr>
              <a:t>Embargo files disappearing. </a:t>
            </a:r>
            <a:endParaRPr lang="en-US" sz="2000">
              <a:solidFill>
                <a:srgbClr val="000000"/>
              </a:solidFill>
              <a:highlight>
                <a:srgbClr val="FFFFFF"/>
              </a:highlight>
              <a:latin typeface="Calibri"/>
              <a:ea typeface="Calibri"/>
              <a:cs typeface="Calibri"/>
            </a:endParaRPr>
          </a:p>
          <a:p>
            <a:pPr marL="742950" lvl="1" indent="-285750">
              <a:buFont typeface="Arial,Sans-Serif"/>
              <a:buChar char="•"/>
            </a:pPr>
            <a:r>
              <a:rPr lang="en-AU" sz="2000">
                <a:solidFill>
                  <a:srgbClr val="000000"/>
                </a:solidFill>
                <a:highlight>
                  <a:srgbClr val="FFFFFF"/>
                </a:highlight>
                <a:latin typeface="Calibri"/>
                <a:ea typeface="Calibri"/>
                <a:cs typeface="Calibri"/>
              </a:rPr>
              <a:t>More history in the API. </a:t>
            </a:r>
            <a:endParaRPr lang="en-US" sz="2000">
              <a:solidFill>
                <a:srgbClr val="000000"/>
              </a:solidFill>
              <a:highlight>
                <a:srgbClr val="FFFFFF"/>
              </a:highlight>
              <a:latin typeface="Calibri"/>
              <a:ea typeface="Calibri"/>
              <a:cs typeface="Calibri" panose="020F0502020204030204" pitchFamily="34" charset="0"/>
            </a:endParaRPr>
          </a:p>
          <a:p>
            <a:pPr marL="285750" indent="-285750">
              <a:buFont typeface="Arial" panose="020B0604020202020204" pitchFamily="34" charset="0"/>
              <a:buChar char="•"/>
            </a:pPr>
            <a:endParaRPr lang="en-AU" sz="2000">
              <a:solidFill>
                <a:srgbClr val="000000"/>
              </a:solidFill>
              <a:highlight>
                <a:srgbClr val="FFFFFF"/>
              </a:highlight>
              <a:latin typeface="Calibri"/>
              <a:ea typeface="Calibri"/>
              <a:cs typeface="Arial"/>
            </a:endParaRPr>
          </a:p>
          <a:p>
            <a:pPr marL="285750" indent="-285750">
              <a:buFont typeface="Arial,Sans-Serif" panose="020B0604020202020204" pitchFamily="34" charset="0"/>
              <a:buChar char="•"/>
            </a:pPr>
            <a:r>
              <a:rPr lang="en-AU" sz="2000">
                <a:solidFill>
                  <a:srgbClr val="000000"/>
                </a:solidFill>
                <a:highlight>
                  <a:srgbClr val="FFFFFF"/>
                </a:highlight>
                <a:latin typeface="Calibri"/>
                <a:ea typeface="Calibri"/>
                <a:cs typeface="Arial"/>
              </a:rPr>
              <a:t>API v4. </a:t>
            </a:r>
            <a:endParaRPr lang="en-US" sz="2000">
              <a:solidFill>
                <a:srgbClr val="000000"/>
              </a:solidFill>
              <a:highlight>
                <a:srgbClr val="FFFFFF"/>
              </a:highlight>
              <a:latin typeface="Calibri"/>
              <a:ea typeface="Calibri"/>
              <a:cs typeface="Arial"/>
            </a:endParaRPr>
          </a:p>
          <a:p>
            <a:pPr marL="742950" lvl="1" indent="-285750">
              <a:buFont typeface="Arial,Sans-Serif" panose="020B0604020202020204" pitchFamily="34" charset="0"/>
              <a:buChar char="•"/>
            </a:pPr>
            <a:r>
              <a:rPr lang="en-AU" sz="2000">
                <a:solidFill>
                  <a:srgbClr val="000000"/>
                </a:solidFill>
                <a:highlight>
                  <a:srgbClr val="FFFFFF"/>
                </a:highlight>
                <a:latin typeface="Calibri"/>
                <a:ea typeface="Calibri"/>
                <a:cs typeface="Arial"/>
              </a:rPr>
              <a:t>Improve functionality, structure, and clarity. </a:t>
            </a:r>
            <a:endParaRPr lang="en-US" sz="2000">
              <a:solidFill>
                <a:srgbClr val="000000"/>
              </a:solidFill>
              <a:highlight>
                <a:srgbClr val="FFFFFF"/>
              </a:highlight>
              <a:latin typeface="Calibri"/>
              <a:ea typeface="Calibri"/>
              <a:cs typeface="Arial"/>
            </a:endParaRPr>
          </a:p>
          <a:p>
            <a:pPr marL="742950" lvl="1" indent="-285750">
              <a:buFont typeface="Arial,Sans-Serif" panose="020B0604020202020204" pitchFamily="34" charset="0"/>
              <a:buChar char="•"/>
            </a:pPr>
            <a:r>
              <a:rPr lang="en-AU" sz="2000">
                <a:solidFill>
                  <a:srgbClr val="000000"/>
                </a:solidFill>
                <a:highlight>
                  <a:srgbClr val="FFFFFF"/>
                </a:highlight>
                <a:latin typeface="Calibri"/>
                <a:ea typeface="Calibri"/>
                <a:cs typeface="Arial"/>
              </a:rPr>
              <a:t>Evolve with Government API standards.</a:t>
            </a:r>
          </a:p>
          <a:p>
            <a:pPr marL="742950" lvl="1" indent="-285750">
              <a:buFont typeface="Arial,Sans-Serif" panose="020B0604020202020204" pitchFamily="34" charset="0"/>
              <a:buChar char="•"/>
            </a:pPr>
            <a:r>
              <a:rPr lang="en-AU" sz="2000">
                <a:solidFill>
                  <a:srgbClr val="000000"/>
                </a:solidFill>
                <a:highlight>
                  <a:srgbClr val="FFFFFF"/>
                </a:highlight>
                <a:latin typeface="Calibri"/>
                <a:ea typeface="Calibri"/>
                <a:cs typeface="Arial"/>
              </a:rPr>
              <a:t>V4 requires breakable changes.</a:t>
            </a:r>
          </a:p>
          <a:p>
            <a:pPr marL="285750" indent="-285750">
              <a:buFont typeface="Arial" panose="020B0604020202020204" pitchFamily="34" charset="0"/>
              <a:buChar char="•"/>
            </a:pPr>
            <a:endParaRPr lang="en-AU">
              <a:solidFill>
                <a:srgbClr val="000000"/>
              </a:solidFill>
              <a:highlight>
                <a:srgbClr val="FFFFFF"/>
              </a:highlight>
              <a:latin typeface="Arial"/>
              <a:ea typeface="Calibri"/>
              <a:cs typeface="Arial"/>
            </a:endParaRPr>
          </a:p>
          <a:p>
            <a:pPr marL="742950" lvl="1" indent="-285750">
              <a:buFont typeface="Arial" panose="020B0604020202020204" pitchFamily="34" charset="0"/>
              <a:buChar char="•"/>
            </a:pPr>
            <a:endParaRPr lang="en-AU" sz="1600" kern="100">
              <a:solidFill>
                <a:srgbClr val="000000"/>
              </a:solidFill>
              <a:latin typeface="Calibri"/>
              <a:ea typeface="Calibri"/>
              <a:cs typeface="Calibri"/>
            </a:endParaRPr>
          </a:p>
          <a:p>
            <a:pPr marL="742950" lvl="1" indent="-285750">
              <a:lnSpc>
                <a:spcPct val="107000"/>
              </a:lnSpc>
              <a:spcAft>
                <a:spcPts val="2400"/>
              </a:spcAft>
              <a:buFont typeface="Arial" panose="020B0604020202020204" pitchFamily="34" charset="0"/>
              <a:buChar char="•"/>
            </a:pPr>
            <a:endParaRPr lang="en-AU">
              <a:solidFill>
                <a:srgbClr val="000000"/>
              </a:solidFill>
              <a:latin typeface="Aptos" panose="020B0004020202020204" pitchFamily="34" charset="0"/>
              <a:ea typeface="Calibri"/>
              <a:cs typeface="Calibri"/>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665649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2DC55-DF18-F0E8-34B2-EE8579720B58}"/>
              </a:ext>
            </a:extLst>
          </p:cNvPr>
          <p:cNvSpPr txBox="1"/>
          <p:nvPr/>
        </p:nvSpPr>
        <p:spPr>
          <a:xfrm>
            <a:off x="1129299" y="1718806"/>
            <a:ext cx="8214986"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008A95"/>
                </a:solidFill>
                <a:latin typeface="Calibri"/>
                <a:ea typeface="Calibri"/>
                <a:cs typeface="Arial"/>
              </a:rPr>
              <a:t>Manner of administration </a:t>
            </a:r>
          </a:p>
          <a:p>
            <a:endParaRPr lang="en-GB" sz="2000">
              <a:latin typeface="Calibri"/>
              <a:ea typeface="Calibri"/>
              <a:cs typeface="Arial"/>
            </a:endParaRPr>
          </a:p>
          <a:p>
            <a:pPr marL="285750" indent="-285750">
              <a:buFont typeface="Arial" panose="020B0604020202020204" pitchFamily="34" charset="0"/>
              <a:buChar char="•"/>
            </a:pPr>
            <a:r>
              <a:rPr lang="en-GB" sz="2000">
                <a:latin typeface="Calibri"/>
                <a:ea typeface="Calibri"/>
                <a:cs typeface="Arial"/>
              </a:rPr>
              <a:t>For 1 March 2025 data, a new Manner of Administration was added to the list for “Oral/transdermal”. </a:t>
            </a:r>
          </a:p>
          <a:p>
            <a:pPr marL="285750" indent="-285750">
              <a:buFont typeface="Arial" panose="020B0604020202020204" pitchFamily="34" charset="0"/>
              <a:buChar char="•"/>
            </a:pPr>
            <a:r>
              <a:rPr lang="en-GB" sz="2000">
                <a:latin typeface="Calibri"/>
                <a:ea typeface="Calibri"/>
                <a:cs typeface="Arial"/>
              </a:rPr>
              <a:t>This showed that the API “</a:t>
            </a:r>
            <a:r>
              <a:rPr lang="en-AU" sz="2000" err="1">
                <a:latin typeface="Calibri"/>
                <a:ea typeface="Calibri"/>
                <a:cs typeface="Arial"/>
              </a:rPr>
              <a:t>manner_of_administration</a:t>
            </a:r>
            <a:r>
              <a:rPr lang="en-GB" sz="2000">
                <a:latin typeface="Calibri"/>
                <a:ea typeface="Calibri"/>
                <a:cs typeface="Arial"/>
              </a:rPr>
              <a:t>”</a:t>
            </a:r>
            <a:r>
              <a:rPr lang="en-AU" sz="2000">
                <a:latin typeface="Calibri"/>
                <a:ea typeface="Calibri"/>
                <a:cs typeface="Arial"/>
              </a:rPr>
              <a:t> is populated with data field name without the formatting – </a:t>
            </a:r>
            <a:r>
              <a:rPr lang="en-AU" sz="2000" err="1">
                <a:latin typeface="Calibri"/>
                <a:ea typeface="Calibri"/>
                <a:cs typeface="Arial"/>
              </a:rPr>
              <a:t>ie</a:t>
            </a:r>
            <a:r>
              <a:rPr lang="en-AU" sz="2000">
                <a:latin typeface="Calibri"/>
                <a:ea typeface="Calibri"/>
                <a:cs typeface="Arial"/>
              </a:rPr>
              <a:t> “ORAL_TRANSDERMAL”</a:t>
            </a:r>
          </a:p>
          <a:p>
            <a:pPr marL="285750" indent="-285750">
              <a:buFont typeface="Arial" panose="020B0604020202020204" pitchFamily="34" charset="0"/>
              <a:buChar char="•"/>
            </a:pPr>
            <a:r>
              <a:rPr lang="en-AU" sz="2000">
                <a:latin typeface="Calibri"/>
                <a:ea typeface="Calibri"/>
                <a:cs typeface="Arial"/>
              </a:rPr>
              <a:t>A future update will include a new field for the plain text description of the Manner of administration. </a:t>
            </a:r>
          </a:p>
          <a:p>
            <a:pPr marL="742950" lvl="1" indent="-285750">
              <a:buFont typeface="Arial" panose="020B0604020202020204" pitchFamily="34" charset="0"/>
              <a:buChar char="•"/>
            </a:pPr>
            <a:r>
              <a:rPr lang="en-AU" sz="2000">
                <a:latin typeface="Calibri"/>
                <a:ea typeface="Calibri"/>
                <a:cs typeface="Arial"/>
              </a:rPr>
              <a:t>This is the same as the text that appears in the PBS Legal Instrument.</a:t>
            </a:r>
          </a:p>
          <a:p>
            <a:pPr marL="742950" lvl="1" indent="-285750">
              <a:buFont typeface="Arial" panose="020B0604020202020204" pitchFamily="34" charset="0"/>
              <a:buChar char="•"/>
            </a:pPr>
            <a:r>
              <a:rPr lang="en-AU" sz="2000">
                <a:latin typeface="Calibri"/>
                <a:ea typeface="Calibri"/>
                <a:cs typeface="Arial"/>
              </a:rPr>
              <a:t>The existing field will remain as is. </a:t>
            </a:r>
          </a:p>
          <a:p>
            <a:pPr marL="285750" indent="-285750">
              <a:buFont typeface="Arial" panose="020B0604020202020204" pitchFamily="34" charset="0"/>
              <a:buChar char="•"/>
            </a:pPr>
            <a:endParaRPr lang="en-GB" sz="2000">
              <a:latin typeface="Calibri"/>
              <a:ea typeface="Calibri"/>
              <a:cs typeface="Arial"/>
            </a:endParaRPr>
          </a:p>
          <a:p>
            <a:endParaRPr lang="en-GB">
              <a:cs typeface="Arial"/>
            </a:endParaRPr>
          </a:p>
          <a:p>
            <a:endParaRPr lang="en-GB">
              <a:cs typeface="Arial"/>
            </a:endParaRPr>
          </a:p>
          <a:p>
            <a:endParaRPr lang="en-GB">
              <a:cs typeface="Arial"/>
            </a:endParaRPr>
          </a:p>
          <a:p>
            <a:endParaRPr lang="en-GB">
              <a:cs typeface="Arial"/>
            </a:endParaRPr>
          </a:p>
        </p:txBody>
      </p:sp>
      <p:sp>
        <p:nvSpPr>
          <p:cNvPr id="3" name="TextBox 2">
            <a:extLst>
              <a:ext uri="{FF2B5EF4-FFF2-40B4-BE49-F238E27FC236}">
                <a16:creationId xmlns:a16="http://schemas.microsoft.com/office/drawing/2014/main" id="{13C4C511-B6A5-B048-736A-C624D6811C87}"/>
              </a:ext>
            </a:extLst>
          </p:cNvPr>
          <p:cNvSpPr txBox="1"/>
          <p:nvPr/>
        </p:nvSpPr>
        <p:spPr>
          <a:xfrm>
            <a:off x="876300" y="790575"/>
            <a:ext cx="1044892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4400" b="1">
                <a:solidFill>
                  <a:srgbClr val="153A6E"/>
                </a:solidFill>
                <a:latin typeface="Calibri"/>
              </a:rPr>
              <a:t>PBS Updates</a:t>
            </a:r>
            <a:endParaRPr lang="en-GB" b="1"/>
          </a:p>
        </p:txBody>
      </p:sp>
    </p:spTree>
    <p:extLst>
      <p:ext uri="{BB962C8B-B14F-4D97-AF65-F5344CB8AC3E}">
        <p14:creationId xmlns:p14="http://schemas.microsoft.com/office/powerpoint/2010/main" val="1153921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81AD0-44DB-8CE6-3110-7DD0F7B746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A5148E-5581-CDA8-B46F-2085BA784B9B}"/>
              </a:ext>
            </a:extLst>
          </p:cNvPr>
          <p:cNvSpPr txBox="1"/>
          <p:nvPr/>
        </p:nvSpPr>
        <p:spPr>
          <a:xfrm>
            <a:off x="476250" y="781050"/>
            <a:ext cx="1096327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4400" b="1">
                <a:solidFill>
                  <a:srgbClr val="153A6E"/>
                </a:solidFill>
                <a:latin typeface="Calibri"/>
              </a:rPr>
              <a:t>Authority In Writing</a:t>
            </a:r>
            <a:endParaRPr lang="en-GB" sz="4400" b="1">
              <a:solidFill>
                <a:srgbClr val="153A6E"/>
              </a:solidFill>
              <a:latin typeface="Calibri"/>
              <a:ea typeface="Calibri"/>
              <a:cs typeface="Calibri"/>
            </a:endParaRPr>
          </a:p>
        </p:txBody>
      </p:sp>
      <p:sp>
        <p:nvSpPr>
          <p:cNvPr id="4" name="TextBox 3">
            <a:extLst>
              <a:ext uri="{FF2B5EF4-FFF2-40B4-BE49-F238E27FC236}">
                <a16:creationId xmlns:a16="http://schemas.microsoft.com/office/drawing/2014/main" id="{61DF5D7C-D6F1-0A81-D648-1E1C3F9A9FEA}"/>
              </a:ext>
            </a:extLst>
          </p:cNvPr>
          <p:cNvSpPr txBox="1"/>
          <p:nvPr/>
        </p:nvSpPr>
        <p:spPr>
          <a:xfrm>
            <a:off x="600074" y="1428750"/>
            <a:ext cx="11046493"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AU" sz="2400">
                <a:solidFill>
                  <a:srgbClr val="008A95"/>
                </a:solidFill>
                <a:latin typeface="Calibri"/>
                <a:ea typeface="Calibri"/>
                <a:cs typeface="Arial"/>
              </a:rPr>
              <a:t>API changes – in upcoming release</a:t>
            </a:r>
            <a:endParaRPr lang="en-US"/>
          </a:p>
          <a:p>
            <a:pPr marL="285750" indent="-285750">
              <a:buFont typeface="Arial"/>
              <a:buChar char="•"/>
            </a:pPr>
            <a:endParaRPr lang="en-US" sz="900">
              <a:solidFill>
                <a:srgbClr val="008A95"/>
              </a:solidFill>
              <a:latin typeface="Calibri"/>
              <a:ea typeface="Calibri"/>
              <a:cs typeface="Arial"/>
            </a:endParaRPr>
          </a:p>
          <a:p>
            <a:pPr marL="285750" indent="-285750">
              <a:buFont typeface="Arial"/>
              <a:buChar char="•"/>
            </a:pPr>
            <a:r>
              <a:rPr lang="en-AU" sz="2000">
                <a:highlight>
                  <a:srgbClr val="FFFFFF"/>
                </a:highlight>
                <a:latin typeface="Calibri"/>
                <a:ea typeface="Calibri"/>
                <a:cs typeface="Arial"/>
              </a:rPr>
              <a:t>Api/v3/restrictions endpoint</a:t>
            </a:r>
            <a:r>
              <a:rPr lang="en-AU" sz="2000">
                <a:latin typeface="Calibri"/>
                <a:ea typeface="Calibri"/>
                <a:cs typeface="Arial"/>
              </a:rPr>
              <a:t>​</a:t>
            </a:r>
          </a:p>
          <a:p>
            <a:pPr marL="742950" lvl="1" indent="-285750">
              <a:buFont typeface="Arial"/>
              <a:buChar char="•"/>
            </a:pPr>
            <a:r>
              <a:rPr lang="en-AU" sz="2000">
                <a:highlight>
                  <a:srgbClr val="FFFFFF"/>
                </a:highlight>
                <a:latin typeface="Calibri"/>
                <a:ea typeface="Calibri"/>
                <a:cs typeface="Arial"/>
              </a:rPr>
              <a:t>Adding</a:t>
            </a:r>
            <a:r>
              <a:rPr lang="en-AU" sz="2000">
                <a:latin typeface="Calibri"/>
                <a:ea typeface="Calibri"/>
                <a:cs typeface="Arial"/>
              </a:rPr>
              <a:t> '</a:t>
            </a:r>
            <a:r>
              <a:rPr lang="en-AU" sz="2000" err="1">
                <a:latin typeface="Calibri"/>
                <a:ea typeface="Calibri"/>
                <a:cs typeface="Arial"/>
              </a:rPr>
              <a:t>written_authority_required</a:t>
            </a:r>
            <a:r>
              <a:rPr lang="en-AU" sz="2000">
                <a:highlight>
                  <a:srgbClr val="FFFFFF"/>
                </a:highlight>
                <a:latin typeface="Calibri"/>
                <a:ea typeface="Calibri"/>
                <a:cs typeface="Arial"/>
              </a:rPr>
              <a:t>'.  </a:t>
            </a:r>
          </a:p>
          <a:p>
            <a:pPr marL="1200150" lvl="2" indent="-285750">
              <a:buFont typeface="Arial"/>
              <a:buChar char="•"/>
            </a:pPr>
            <a:r>
              <a:rPr lang="en-AU" sz="2000">
                <a:highlight>
                  <a:srgbClr val="FFFFFF"/>
                </a:highlight>
                <a:latin typeface="Calibri"/>
                <a:ea typeface="Calibri"/>
                <a:cs typeface="Arial"/>
              </a:rPr>
              <a:t>Field to be used to </a:t>
            </a:r>
            <a:r>
              <a:rPr lang="en-AU" sz="2000">
                <a:solidFill>
                  <a:srgbClr val="000000"/>
                </a:solidFill>
                <a:highlight>
                  <a:srgbClr val="FFFFFF"/>
                </a:highlight>
                <a:latin typeface="Calibri"/>
                <a:ea typeface="Calibri"/>
                <a:cs typeface="Arial"/>
              </a:rPr>
              <a:t>d</a:t>
            </a:r>
            <a:r>
              <a:rPr lang="en-AU" sz="2000" b="0" i="0">
                <a:solidFill>
                  <a:srgbClr val="000000"/>
                </a:solidFill>
                <a:effectLst/>
                <a:latin typeface="Calibri"/>
                <a:ea typeface="Calibri"/>
                <a:cs typeface="Arial"/>
              </a:rPr>
              <a:t>etermines if the Authority needs to </a:t>
            </a:r>
            <a:r>
              <a:rPr lang="en-AU" sz="2000" b="0" i="1">
                <a:solidFill>
                  <a:srgbClr val="000000"/>
                </a:solidFill>
                <a:effectLst/>
                <a:latin typeface="Calibri"/>
                <a:ea typeface="Calibri"/>
                <a:cs typeface="Arial"/>
              </a:rPr>
              <a:t>Comply with written Authority</a:t>
            </a:r>
            <a:r>
              <a:rPr lang="en-AU" sz="2000" b="0" i="0">
                <a:solidFill>
                  <a:srgbClr val="000000"/>
                </a:solidFill>
                <a:effectLst/>
                <a:latin typeface="Calibri"/>
                <a:ea typeface="Calibri"/>
                <a:cs typeface="Arial"/>
              </a:rPr>
              <a:t> requirements</a:t>
            </a:r>
            <a:r>
              <a:rPr lang="en-AU" sz="2000">
                <a:highlight>
                  <a:srgbClr val="FFFFFF"/>
                </a:highlight>
                <a:latin typeface="Calibri"/>
                <a:ea typeface="Calibri"/>
                <a:cs typeface="Calibri"/>
              </a:rPr>
              <a:t> for the LI.</a:t>
            </a:r>
            <a:r>
              <a:rPr lang="en-AU" sz="2000">
                <a:highlight>
                  <a:srgbClr val="FFFFFF"/>
                </a:highlight>
                <a:latin typeface="Calibri"/>
                <a:ea typeface="Calibri"/>
                <a:cs typeface="Arial"/>
              </a:rPr>
              <a:t> </a:t>
            </a:r>
            <a:r>
              <a:rPr lang="en-US" sz="2000">
                <a:latin typeface="Calibri"/>
                <a:ea typeface="Calibri"/>
                <a:cs typeface="Arial"/>
              </a:rPr>
              <a:t>​</a:t>
            </a:r>
            <a:endParaRPr lang="en-US">
              <a:latin typeface="Arial"/>
              <a:ea typeface="Calibri"/>
              <a:cs typeface="Arial"/>
            </a:endParaRPr>
          </a:p>
          <a:p>
            <a:pPr marL="742950" lvl="1" indent="-285750">
              <a:buFont typeface="Arial"/>
              <a:buChar char="•"/>
            </a:pPr>
            <a:r>
              <a:rPr lang="en-AU" sz="2000">
                <a:highlight>
                  <a:srgbClr val="FFFFFF"/>
                </a:highlight>
                <a:latin typeface="Calibri"/>
                <a:ea typeface="Calibri"/>
                <a:cs typeface="Arial"/>
              </a:rPr>
              <a:t>'</a:t>
            </a:r>
            <a:r>
              <a:rPr lang="en-AU" sz="2000" err="1">
                <a:highlight>
                  <a:srgbClr val="FFFFFF"/>
                </a:highlight>
                <a:latin typeface="Calibri"/>
                <a:ea typeface="Calibri"/>
                <a:cs typeface="Arial"/>
              </a:rPr>
              <a:t>Assessment_type</a:t>
            </a:r>
            <a:r>
              <a:rPr lang="en-AU" sz="2000">
                <a:highlight>
                  <a:srgbClr val="FFFFFF"/>
                </a:highlight>
                <a:latin typeface="Calibri"/>
                <a:ea typeface="Calibri"/>
                <a:cs typeface="Arial"/>
              </a:rPr>
              <a:t>'.  Full/Immediate.</a:t>
            </a:r>
            <a:endParaRPr lang="en-AU" sz="2000">
              <a:solidFill>
                <a:srgbClr val="000000"/>
              </a:solidFill>
              <a:highlight>
                <a:srgbClr val="FFFFFF"/>
              </a:highlight>
              <a:latin typeface="Calibri"/>
              <a:ea typeface="Calibri"/>
              <a:cs typeface="Arial"/>
            </a:endParaRPr>
          </a:p>
          <a:p>
            <a:pPr marL="1200150" lvl="2" indent="-285750">
              <a:buFont typeface="Arial"/>
              <a:buChar char="•"/>
            </a:pPr>
            <a:r>
              <a:rPr lang="en-AU" sz="2000">
                <a:solidFill>
                  <a:srgbClr val="000000"/>
                </a:solidFill>
                <a:highlight>
                  <a:srgbClr val="FFFFFF"/>
                </a:highlight>
                <a:latin typeface="Calibri"/>
                <a:ea typeface="Calibri"/>
                <a:cs typeface="Calibri"/>
              </a:rPr>
              <a:t>Written Authority was previously synonymous with Full Assessment, but this is no longer the case – many written authority applications can now be assessed in real time through HPOS.</a:t>
            </a:r>
            <a:endParaRPr lang="en-AU">
              <a:latin typeface="Arial"/>
              <a:ea typeface="Calibri"/>
              <a:cs typeface="Arial"/>
            </a:endParaRPr>
          </a:p>
          <a:p>
            <a:pPr marL="1200150" lvl="2" indent="-285750">
              <a:buFont typeface="Arial"/>
              <a:buChar char="•"/>
            </a:pPr>
            <a:r>
              <a:rPr lang="en-AU" sz="2000">
                <a:highlight>
                  <a:srgbClr val="FFFFFF"/>
                </a:highlight>
                <a:latin typeface="Calibri"/>
                <a:ea typeface="Calibri"/>
                <a:cs typeface="Arial"/>
              </a:rPr>
              <a:t>Services Australia independently maintain their own system flags to indicate whether a restriction is subject to Full (Delayed) Assessment or Immediate Assessment – Health data on assessment types should therefore not be relied upon at this time. We will advise software vendors if/when there is any further change to the handling of the Assessment Type field.</a:t>
            </a:r>
            <a:endParaRPr lang="en-AU">
              <a:latin typeface="Arial"/>
              <a:ea typeface="Calibri"/>
              <a:cs typeface="Arial"/>
            </a:endParaRPr>
          </a:p>
          <a:p>
            <a:pPr marL="1200150" indent="-285750">
              <a:buFont typeface="Arial"/>
              <a:buChar char="•"/>
            </a:pPr>
            <a:endParaRPr lang="en-AU" sz="2000">
              <a:solidFill>
                <a:srgbClr val="FF0000"/>
              </a:solidFill>
              <a:highlight>
                <a:srgbClr val="FFFF00"/>
              </a:highlight>
              <a:latin typeface="Calibri"/>
              <a:ea typeface="Calibri"/>
              <a:cs typeface="Calibri"/>
            </a:endParaRPr>
          </a:p>
        </p:txBody>
      </p:sp>
    </p:spTree>
    <p:extLst>
      <p:ext uri="{BB962C8B-B14F-4D97-AF65-F5344CB8AC3E}">
        <p14:creationId xmlns:p14="http://schemas.microsoft.com/office/powerpoint/2010/main" val="3321223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EB6A98-B999-0CBF-8EA6-92FCF67C79E9}"/>
              </a:ext>
            </a:extLst>
          </p:cNvPr>
          <p:cNvSpPr txBox="1">
            <a:spLocks/>
          </p:cNvSpPr>
          <p:nvPr/>
        </p:nvSpPr>
        <p:spPr>
          <a:xfrm>
            <a:off x="849088" y="681531"/>
            <a:ext cx="1093869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solidFill>
                  <a:srgbClr val="153A6E"/>
                </a:solidFill>
                <a:latin typeface="Calibri"/>
                <a:ea typeface="Calibri"/>
                <a:cs typeface="Calibri"/>
              </a:rPr>
              <a:t>PBS API – AMT v4</a:t>
            </a:r>
          </a:p>
        </p:txBody>
      </p:sp>
      <p:sp>
        <p:nvSpPr>
          <p:cNvPr id="6" name="Rectangle 5">
            <a:extLst>
              <a:ext uri="{FF2B5EF4-FFF2-40B4-BE49-F238E27FC236}">
                <a16:creationId xmlns:a16="http://schemas.microsoft.com/office/drawing/2014/main" id="{6197D9B6-6A81-1A1C-3F86-4D064AFF412F}"/>
              </a:ext>
            </a:extLst>
          </p:cNvPr>
          <p:cNvSpPr/>
          <p:nvPr/>
        </p:nvSpPr>
        <p:spPr>
          <a:xfrm>
            <a:off x="849088" y="1450869"/>
            <a:ext cx="10568248" cy="5535105"/>
          </a:xfrm>
          <a:prstGeom prst="rect">
            <a:avLst/>
          </a:prstGeom>
          <a:ln>
            <a:noFill/>
          </a:ln>
        </p:spPr>
        <p:txBody>
          <a:bodyPr wrap="square" lIns="91440" tIns="45720" rIns="91440" bIns="45720" anchor="t">
            <a:spAutoFit/>
          </a:bodyPr>
          <a:lstStyle/>
          <a:p>
            <a:endParaRPr lang="en-AU" sz="1200" kern="100">
              <a:solidFill>
                <a:srgbClr val="000000"/>
              </a:solidFill>
              <a:latin typeface="Aptos"/>
              <a:cs typeface="Times New Roman"/>
            </a:endParaRPr>
          </a:p>
          <a:p>
            <a:endParaRPr lang="en-AU" sz="1200" kern="100">
              <a:latin typeface="Aptos"/>
              <a:cs typeface="Times New Roman"/>
            </a:endParaRPr>
          </a:p>
          <a:p>
            <a:endParaRPr lang="en-AU" sz="1200" kern="100">
              <a:latin typeface="Aptos"/>
              <a:cs typeface="Times New Roman"/>
            </a:endParaRPr>
          </a:p>
          <a:p>
            <a:endParaRPr lang="en-AU" kern="100">
              <a:solidFill>
                <a:srgbClr val="000000"/>
              </a:solidFill>
              <a:latin typeface="Aptos"/>
              <a:cs typeface="Times New Roman"/>
            </a:endParaRPr>
          </a:p>
          <a:p>
            <a:pPr lvl="2"/>
            <a:endParaRPr lang="en-AU">
              <a:solidFill>
                <a:srgbClr val="000000"/>
              </a:solidFill>
              <a:latin typeface="Calibri"/>
              <a:cs typeface="Calibri"/>
            </a:endParaRPr>
          </a:p>
          <a:p>
            <a:pPr>
              <a:lnSpc>
                <a:spcPct val="107000"/>
              </a:lnSpc>
              <a:spcAft>
                <a:spcPts val="2400"/>
              </a:spcAft>
            </a:pPr>
            <a:endParaRPr lang="en-AU" sz="2400">
              <a:solidFill>
                <a:schemeClr val="accent1"/>
              </a:solidFill>
              <a:latin typeface="Calibri"/>
              <a:cs typeface="Calibri"/>
            </a:endParaRPr>
          </a:p>
          <a:p>
            <a:pPr>
              <a:lnSpc>
                <a:spcPct val="107000"/>
              </a:lnSpc>
              <a:spcAft>
                <a:spcPts val="2400"/>
              </a:spcAft>
            </a:pPr>
            <a:endParaRPr lang="en-AU" sz="2400">
              <a:solidFill>
                <a:schemeClr val="accent1"/>
              </a:solidFill>
              <a:latin typeface="Calibri"/>
              <a:cs typeface="Calibri"/>
            </a:endParaRPr>
          </a:p>
          <a:p>
            <a:pPr>
              <a:lnSpc>
                <a:spcPct val="107000"/>
              </a:lnSpc>
              <a:spcAft>
                <a:spcPts val="2400"/>
              </a:spcAft>
            </a:pPr>
            <a:endParaRPr lang="en-AU" sz="2400">
              <a:solidFill>
                <a:schemeClr val="accent1"/>
              </a:solidFill>
              <a:latin typeface="Calibri"/>
              <a:cs typeface="Calibri"/>
            </a:endParaRPr>
          </a:p>
          <a:p>
            <a:pPr>
              <a:lnSpc>
                <a:spcPct val="107000"/>
              </a:lnSpc>
              <a:spcAft>
                <a:spcPts val="2400"/>
              </a:spcAft>
            </a:pPr>
            <a:endParaRPr lang="en-AU" sz="2400">
              <a:solidFill>
                <a:schemeClr val="accent1"/>
              </a:solidFill>
              <a:latin typeface="Calibri"/>
              <a:cs typeface="Calibri"/>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
        <p:nvSpPr>
          <p:cNvPr id="3" name="TextBox 2">
            <a:extLst>
              <a:ext uri="{FF2B5EF4-FFF2-40B4-BE49-F238E27FC236}">
                <a16:creationId xmlns:a16="http://schemas.microsoft.com/office/drawing/2014/main" id="{5B068B85-7DCC-F2DA-76ED-ABF3D66AB515}"/>
              </a:ext>
            </a:extLst>
          </p:cNvPr>
          <p:cNvSpPr txBox="1"/>
          <p:nvPr/>
        </p:nvSpPr>
        <p:spPr>
          <a:xfrm>
            <a:off x="849088" y="1450870"/>
            <a:ext cx="10829882" cy="4572534"/>
          </a:xfrm>
          <a:prstGeom prst="rect">
            <a:avLst/>
          </a:prstGeom>
          <a:noFill/>
        </p:spPr>
        <p:txBody>
          <a:bodyPr wrap="square" lIns="91440" tIns="45720" rIns="91440" bIns="45720" anchor="t">
            <a:spAutoFit/>
          </a:bodyPr>
          <a:lstStyle/>
          <a:p>
            <a:pPr>
              <a:lnSpc>
                <a:spcPct val="107000"/>
              </a:lnSpc>
              <a:spcAft>
                <a:spcPts val="2400"/>
              </a:spcAft>
            </a:pPr>
            <a:r>
              <a:rPr lang="en-AU" sz="2400">
                <a:solidFill>
                  <a:srgbClr val="008A95"/>
                </a:solidFill>
                <a:latin typeface="Calibri"/>
                <a:ea typeface="Calibri"/>
                <a:cs typeface="Arial"/>
              </a:rPr>
              <a:t>PBS incorporation</a:t>
            </a:r>
            <a:endParaRPr lang="en-AU" sz="2000">
              <a:solidFill>
                <a:srgbClr val="000000"/>
              </a:solidFill>
              <a:highlight>
                <a:srgbClr val="FFFFFF"/>
              </a:highlight>
              <a:latin typeface="Calibri"/>
              <a:ea typeface="Calibri"/>
              <a:cs typeface="Calibri"/>
            </a:endParaRPr>
          </a:p>
          <a:p>
            <a:pPr>
              <a:lnSpc>
                <a:spcPct val="107000"/>
              </a:lnSpc>
              <a:spcAft>
                <a:spcPts val="2400"/>
              </a:spcAft>
            </a:pPr>
            <a:r>
              <a:rPr lang="en-AU" sz="2000">
                <a:solidFill>
                  <a:srgbClr val="000000"/>
                </a:solidFill>
                <a:highlight>
                  <a:srgbClr val="FFFFFF"/>
                </a:highlight>
                <a:latin typeface="Calibri"/>
                <a:cs typeface="Calibri"/>
              </a:rPr>
              <a:t>The first AMT v4 (1 September 2024) file was incorporated into the PBS data update for 1 March 2025. While most terms have not updated, there may be many background data updates to accommodate these changes.  Some items may become non-AMT for a period while reconciliation to AMT v4 terms is progressed over the coming months.</a:t>
            </a:r>
            <a:endParaRPr lang="en-AU" sz="2000">
              <a:solidFill>
                <a:srgbClr val="000000"/>
              </a:solidFill>
              <a:highlight>
                <a:srgbClr val="FFFFFF"/>
              </a:highlight>
              <a:latin typeface="Calibri"/>
              <a:ea typeface="Calibri"/>
              <a:cs typeface="Calibri"/>
            </a:endParaRPr>
          </a:p>
          <a:p>
            <a:pPr lvl="1">
              <a:lnSpc>
                <a:spcPct val="107000"/>
              </a:lnSpc>
            </a:pPr>
            <a:endParaRPr lang="en-AU">
              <a:solidFill>
                <a:srgbClr val="000000"/>
              </a:solidFill>
              <a:highlight>
                <a:srgbClr val="FFFFFF"/>
              </a:highlight>
              <a:latin typeface="Calibri"/>
              <a:ea typeface="Calibri"/>
              <a:cs typeface="Calibri"/>
            </a:endParaRPr>
          </a:p>
          <a:p>
            <a:pPr lvl="1">
              <a:lnSpc>
                <a:spcPct val="107000"/>
              </a:lnSpc>
            </a:pPr>
            <a:r>
              <a:rPr lang="en-AU" sz="1200">
                <a:solidFill>
                  <a:srgbClr val="000000"/>
                </a:solidFill>
                <a:highlight>
                  <a:srgbClr val="FFFFFF"/>
                </a:highlight>
                <a:latin typeface="Calibri"/>
                <a:cs typeface="Calibri"/>
              </a:rPr>
              <a:t>Reference from CSIRO document. </a:t>
            </a:r>
            <a:endParaRPr lang="en-AU" sz="1200">
              <a:solidFill>
                <a:srgbClr val="000000"/>
              </a:solidFill>
              <a:highlight>
                <a:srgbClr val="FFFFFF"/>
              </a:highlight>
              <a:latin typeface="Calibri"/>
              <a:ea typeface="Calibri"/>
              <a:cs typeface="Calibri"/>
            </a:endParaRPr>
          </a:p>
          <a:p>
            <a:pPr lvl="1">
              <a:lnSpc>
                <a:spcPct val="107000"/>
              </a:lnSpc>
            </a:pPr>
            <a:r>
              <a:rPr lang="en-AU" sz="1200">
                <a:solidFill>
                  <a:srgbClr val="000000"/>
                </a:solidFill>
                <a:highlight>
                  <a:srgbClr val="FFFFFF"/>
                </a:highlight>
                <a:latin typeface="Calibri"/>
                <a:cs typeface="Calibri"/>
              </a:rPr>
              <a:t>AMT v3 to AMT v4 &amp; </a:t>
            </a:r>
            <a:endParaRPr lang="en-AU" sz="1200">
              <a:solidFill>
                <a:srgbClr val="000000"/>
              </a:solidFill>
              <a:highlight>
                <a:srgbClr val="FFFFFF"/>
              </a:highlight>
              <a:latin typeface="Calibri"/>
              <a:ea typeface="Calibri"/>
              <a:cs typeface="Calibri"/>
            </a:endParaRPr>
          </a:p>
          <a:p>
            <a:pPr lvl="1">
              <a:lnSpc>
                <a:spcPct val="107000"/>
              </a:lnSpc>
            </a:pPr>
            <a:r>
              <a:rPr lang="en-AU" sz="1200">
                <a:solidFill>
                  <a:srgbClr val="000000"/>
                </a:solidFill>
                <a:highlight>
                  <a:srgbClr val="FFFFFF"/>
                </a:highlight>
                <a:latin typeface="Calibri"/>
                <a:cs typeface="Calibri"/>
              </a:rPr>
              <a:t>SNOMED CT-AU Package </a:t>
            </a:r>
            <a:endParaRPr lang="en-AU" sz="1200">
              <a:solidFill>
                <a:srgbClr val="000000"/>
              </a:solidFill>
              <a:highlight>
                <a:srgbClr val="FFFFFF"/>
              </a:highlight>
              <a:latin typeface="Calibri"/>
              <a:ea typeface="Calibri"/>
              <a:cs typeface="Calibri"/>
            </a:endParaRPr>
          </a:p>
          <a:p>
            <a:pPr lvl="1">
              <a:lnSpc>
                <a:spcPct val="107000"/>
              </a:lnSpc>
            </a:pPr>
            <a:r>
              <a:rPr lang="en-AU" sz="1200">
                <a:solidFill>
                  <a:srgbClr val="000000"/>
                </a:solidFill>
                <a:highlight>
                  <a:srgbClr val="FFFFFF"/>
                </a:highlight>
                <a:latin typeface="Calibri"/>
                <a:cs typeface="Calibri"/>
              </a:rPr>
              <a:t>Changes </a:t>
            </a:r>
            <a:endParaRPr lang="en-AU" sz="1200">
              <a:solidFill>
                <a:srgbClr val="000000"/>
              </a:solidFill>
              <a:highlight>
                <a:srgbClr val="FFFFFF"/>
              </a:highlight>
              <a:latin typeface="Calibri"/>
              <a:ea typeface="Calibri"/>
              <a:cs typeface="Calibri"/>
            </a:endParaRPr>
          </a:p>
          <a:p>
            <a:pPr lvl="1">
              <a:lnSpc>
                <a:spcPct val="107000"/>
              </a:lnSpc>
            </a:pPr>
            <a:r>
              <a:rPr lang="en-AU" sz="1200">
                <a:solidFill>
                  <a:srgbClr val="000000"/>
                </a:solidFill>
                <a:highlight>
                  <a:srgbClr val="FFFFFF"/>
                </a:highlight>
                <a:latin typeface="Calibri"/>
                <a:cs typeface="Calibri"/>
              </a:rPr>
              <a:t>Comparison </a:t>
            </a:r>
            <a:endParaRPr lang="en-AU" sz="1200">
              <a:solidFill>
                <a:srgbClr val="000000"/>
              </a:solidFill>
              <a:highlight>
                <a:srgbClr val="FFFFFF"/>
              </a:highlight>
              <a:latin typeface="Calibri"/>
              <a:ea typeface="Calibri"/>
              <a:cs typeface="Calibri"/>
            </a:endParaRPr>
          </a:p>
          <a:p>
            <a:pPr lvl="1">
              <a:lnSpc>
                <a:spcPct val="107000"/>
              </a:lnSpc>
            </a:pPr>
            <a:r>
              <a:rPr lang="en-AU" sz="1200">
                <a:solidFill>
                  <a:srgbClr val="000000"/>
                </a:solidFill>
                <a:highlight>
                  <a:srgbClr val="FFFFFF"/>
                </a:highlight>
                <a:latin typeface="Calibri"/>
                <a:cs typeface="Calibri"/>
              </a:rPr>
              <a:t>and Migration </a:t>
            </a:r>
            <a:endParaRPr lang="en-AU" sz="1200">
              <a:solidFill>
                <a:srgbClr val="000000"/>
              </a:solidFill>
              <a:highlight>
                <a:srgbClr val="FFFFFF"/>
              </a:highlight>
              <a:latin typeface="Calibri"/>
              <a:ea typeface="Calibri"/>
              <a:cs typeface="Calibri"/>
            </a:endParaRPr>
          </a:p>
          <a:p>
            <a:pPr lvl="1">
              <a:lnSpc>
                <a:spcPct val="107000"/>
              </a:lnSpc>
            </a:pPr>
            <a:r>
              <a:rPr lang="en-AU" sz="1200">
                <a:solidFill>
                  <a:srgbClr val="000000"/>
                </a:solidFill>
                <a:highlight>
                  <a:srgbClr val="FFFFFF"/>
                </a:highlight>
                <a:latin typeface="Calibri"/>
                <a:cs typeface="Calibri"/>
              </a:rPr>
              <a:t>Guidance </a:t>
            </a:r>
            <a:endParaRPr lang="en-AU" sz="1200">
              <a:solidFill>
                <a:srgbClr val="000000"/>
              </a:solidFill>
              <a:highlight>
                <a:srgbClr val="FFFFFF"/>
              </a:highlight>
              <a:latin typeface="Calibri"/>
              <a:ea typeface="Calibri"/>
              <a:cs typeface="Calibri"/>
            </a:endParaRPr>
          </a:p>
          <a:p>
            <a:pPr lvl="1">
              <a:lnSpc>
                <a:spcPct val="107000"/>
              </a:lnSpc>
            </a:pPr>
            <a:r>
              <a:rPr lang="en-AU" sz="1200">
                <a:solidFill>
                  <a:srgbClr val="000000"/>
                </a:solidFill>
                <a:highlight>
                  <a:srgbClr val="FFFFFF"/>
                </a:highlight>
                <a:latin typeface="Calibri"/>
                <a:cs typeface="Calibri"/>
              </a:rPr>
              <a:t>March 2024</a:t>
            </a:r>
            <a:endParaRPr lang="en-AU" sz="1200">
              <a:solidFill>
                <a:srgbClr val="000000"/>
              </a:solidFill>
              <a:highlight>
                <a:srgbClr val="FFFFFF"/>
              </a:highlight>
              <a:latin typeface="Calibri"/>
              <a:ea typeface="Calibri"/>
              <a:cs typeface="Calibri"/>
            </a:endParaRPr>
          </a:p>
          <a:p>
            <a:pPr marL="1257300" lvl="2" indent="-342900">
              <a:lnSpc>
                <a:spcPct val="107000"/>
              </a:lnSpc>
              <a:spcAft>
                <a:spcPts val="2400"/>
              </a:spcAft>
              <a:buFont typeface="Arial" panose="020B0604020202020204" pitchFamily="34" charset="0"/>
              <a:buChar char="•"/>
            </a:pPr>
            <a:endParaRPr lang="en-AU"/>
          </a:p>
        </p:txBody>
      </p:sp>
      <p:pic>
        <p:nvPicPr>
          <p:cNvPr id="2" name="Picture 1" descr="A diagram of a reference set&#10;&#10;Description automatically generated">
            <a:extLst>
              <a:ext uri="{FF2B5EF4-FFF2-40B4-BE49-F238E27FC236}">
                <a16:creationId xmlns:a16="http://schemas.microsoft.com/office/drawing/2014/main" id="{AB76C37C-CC6A-919E-9453-ED6E8577BA55}"/>
              </a:ext>
            </a:extLst>
          </p:cNvPr>
          <p:cNvPicPr>
            <a:picLocks noChangeAspect="1"/>
          </p:cNvPicPr>
          <p:nvPr/>
        </p:nvPicPr>
        <p:blipFill>
          <a:blip r:embed="rId3"/>
          <a:stretch>
            <a:fillRect/>
          </a:stretch>
        </p:blipFill>
        <p:spPr>
          <a:xfrm>
            <a:off x="4257800" y="3434106"/>
            <a:ext cx="7529983" cy="3048119"/>
          </a:xfrm>
          <a:prstGeom prst="rect">
            <a:avLst/>
          </a:prstGeom>
        </p:spPr>
      </p:pic>
    </p:spTree>
    <p:extLst>
      <p:ext uri="{BB962C8B-B14F-4D97-AF65-F5344CB8AC3E}">
        <p14:creationId xmlns:p14="http://schemas.microsoft.com/office/powerpoint/2010/main" val="2785430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000D4-E133-C2F8-D62E-40AB074A3D2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C0170BD-A259-E79C-1169-B61B08ED6A4D}"/>
              </a:ext>
            </a:extLst>
          </p:cNvPr>
          <p:cNvSpPr txBox="1">
            <a:spLocks/>
          </p:cNvSpPr>
          <p:nvPr/>
        </p:nvSpPr>
        <p:spPr>
          <a:xfrm>
            <a:off x="849088" y="681531"/>
            <a:ext cx="1093869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solidFill>
                  <a:srgbClr val="153A6E"/>
                </a:solidFill>
                <a:latin typeface="Calibri"/>
                <a:ea typeface="Calibri"/>
                <a:cs typeface="Calibri"/>
              </a:rPr>
              <a:t>PBS API – AMT v4</a:t>
            </a:r>
          </a:p>
        </p:txBody>
      </p:sp>
      <p:sp>
        <p:nvSpPr>
          <p:cNvPr id="6" name="Rectangle 5">
            <a:extLst>
              <a:ext uri="{FF2B5EF4-FFF2-40B4-BE49-F238E27FC236}">
                <a16:creationId xmlns:a16="http://schemas.microsoft.com/office/drawing/2014/main" id="{350CC911-783E-D307-EBE9-B2CAA333C031}"/>
              </a:ext>
            </a:extLst>
          </p:cNvPr>
          <p:cNvSpPr/>
          <p:nvPr/>
        </p:nvSpPr>
        <p:spPr>
          <a:xfrm>
            <a:off x="849088" y="1450869"/>
            <a:ext cx="10568248" cy="5535105"/>
          </a:xfrm>
          <a:prstGeom prst="rect">
            <a:avLst/>
          </a:prstGeom>
          <a:ln>
            <a:noFill/>
          </a:ln>
        </p:spPr>
        <p:txBody>
          <a:bodyPr wrap="square" lIns="91440" tIns="45720" rIns="91440" bIns="45720" anchor="t">
            <a:spAutoFit/>
          </a:bodyPr>
          <a:lstStyle/>
          <a:p>
            <a:endParaRPr lang="en-AU" sz="1200" kern="100">
              <a:solidFill>
                <a:srgbClr val="000000"/>
              </a:solidFill>
              <a:latin typeface="Aptos"/>
              <a:cs typeface="Times New Roman"/>
            </a:endParaRPr>
          </a:p>
          <a:p>
            <a:endParaRPr lang="en-AU" sz="1200" kern="100">
              <a:latin typeface="Aptos"/>
              <a:cs typeface="Times New Roman"/>
            </a:endParaRPr>
          </a:p>
          <a:p>
            <a:endParaRPr lang="en-AU" sz="1200" kern="100">
              <a:latin typeface="Aptos"/>
              <a:cs typeface="Times New Roman"/>
            </a:endParaRPr>
          </a:p>
          <a:p>
            <a:endParaRPr lang="en-AU" kern="100">
              <a:solidFill>
                <a:srgbClr val="000000"/>
              </a:solidFill>
              <a:latin typeface="Aptos"/>
              <a:cs typeface="Times New Roman"/>
            </a:endParaRPr>
          </a:p>
          <a:p>
            <a:pPr lvl="2"/>
            <a:endParaRPr lang="en-AU">
              <a:solidFill>
                <a:srgbClr val="000000"/>
              </a:solidFill>
              <a:latin typeface="Calibri"/>
              <a:cs typeface="Calibri"/>
            </a:endParaRPr>
          </a:p>
          <a:p>
            <a:pPr>
              <a:lnSpc>
                <a:spcPct val="107000"/>
              </a:lnSpc>
              <a:spcAft>
                <a:spcPts val="2400"/>
              </a:spcAft>
            </a:pPr>
            <a:endParaRPr lang="en-AU" sz="2400">
              <a:solidFill>
                <a:schemeClr val="accent1"/>
              </a:solidFill>
              <a:latin typeface="Calibri"/>
              <a:cs typeface="Calibri"/>
            </a:endParaRPr>
          </a:p>
          <a:p>
            <a:pPr>
              <a:lnSpc>
                <a:spcPct val="107000"/>
              </a:lnSpc>
              <a:spcAft>
                <a:spcPts val="2400"/>
              </a:spcAft>
            </a:pPr>
            <a:endParaRPr lang="en-AU" sz="2400">
              <a:solidFill>
                <a:schemeClr val="accent1"/>
              </a:solidFill>
              <a:latin typeface="Calibri"/>
              <a:cs typeface="Calibri"/>
            </a:endParaRPr>
          </a:p>
          <a:p>
            <a:pPr>
              <a:lnSpc>
                <a:spcPct val="107000"/>
              </a:lnSpc>
              <a:spcAft>
                <a:spcPts val="2400"/>
              </a:spcAft>
            </a:pPr>
            <a:endParaRPr lang="en-AU" sz="2400">
              <a:solidFill>
                <a:schemeClr val="accent1"/>
              </a:solidFill>
              <a:latin typeface="Calibri"/>
              <a:cs typeface="Calibri"/>
            </a:endParaRPr>
          </a:p>
          <a:p>
            <a:pPr>
              <a:lnSpc>
                <a:spcPct val="107000"/>
              </a:lnSpc>
              <a:spcAft>
                <a:spcPts val="2400"/>
              </a:spcAft>
            </a:pPr>
            <a:endParaRPr lang="en-AU" sz="2400">
              <a:solidFill>
                <a:schemeClr val="accent1"/>
              </a:solidFill>
              <a:latin typeface="Calibri"/>
              <a:cs typeface="Calibri"/>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
        <p:nvSpPr>
          <p:cNvPr id="3" name="TextBox 2">
            <a:extLst>
              <a:ext uri="{FF2B5EF4-FFF2-40B4-BE49-F238E27FC236}">
                <a16:creationId xmlns:a16="http://schemas.microsoft.com/office/drawing/2014/main" id="{10BCED4D-E9A8-3FE7-FDC3-4B815873DC84}"/>
              </a:ext>
            </a:extLst>
          </p:cNvPr>
          <p:cNvSpPr txBox="1"/>
          <p:nvPr/>
        </p:nvSpPr>
        <p:spPr>
          <a:xfrm>
            <a:off x="849088" y="1450870"/>
            <a:ext cx="10829882" cy="3485891"/>
          </a:xfrm>
          <a:prstGeom prst="rect">
            <a:avLst/>
          </a:prstGeom>
          <a:noFill/>
        </p:spPr>
        <p:txBody>
          <a:bodyPr wrap="square" lIns="91440" tIns="45720" rIns="91440" bIns="45720" anchor="t">
            <a:spAutoFit/>
          </a:bodyPr>
          <a:lstStyle/>
          <a:p>
            <a:r>
              <a:rPr lang="en-GB" sz="2400">
                <a:solidFill>
                  <a:srgbClr val="008A95"/>
                </a:solidFill>
                <a:latin typeface="Calibri"/>
                <a:ea typeface="Calibri"/>
                <a:cs typeface="Arial"/>
              </a:rPr>
              <a:t>API data schedule name issue </a:t>
            </a:r>
          </a:p>
          <a:p>
            <a:pPr marL="285750" indent="-285750">
              <a:buFontTx/>
              <a:buChar char="-"/>
            </a:pPr>
            <a:r>
              <a:rPr lang="en-GB" sz="2000">
                <a:latin typeface="Calibri"/>
                <a:cs typeface="Calibri"/>
              </a:rPr>
              <a:t>Some Medicinal Product (MP) preferred terms were updated with AMT v4 names that do not match what the PBS intends to display. Examples below.</a:t>
            </a:r>
            <a:endParaRPr lang="en-GB" sz="2000">
              <a:latin typeface="Calibri"/>
              <a:ea typeface="Calibri"/>
              <a:cs typeface="Calibri"/>
            </a:endParaRPr>
          </a:p>
          <a:p>
            <a:pPr marL="285750" indent="-285750">
              <a:buFontTx/>
              <a:buChar char="-"/>
            </a:pPr>
            <a:r>
              <a:rPr lang="en-GB" sz="2000">
                <a:latin typeface="Calibri"/>
                <a:cs typeface="Calibri"/>
              </a:rPr>
              <a:t>Update to the API in progress to display names according to the PBS name, while still be reconciled to AMT lineages for these affected MPs. </a:t>
            </a:r>
            <a:endParaRPr lang="en-GB" sz="2000">
              <a:latin typeface="Calibri"/>
              <a:ea typeface="Calibri"/>
              <a:cs typeface="Calibri"/>
            </a:endParaRPr>
          </a:p>
          <a:p>
            <a:pPr marL="285750" indent="-285750">
              <a:buFontTx/>
              <a:buChar char="-"/>
            </a:pPr>
            <a:r>
              <a:rPr lang="en-GB" sz="2000">
                <a:latin typeface="Calibri"/>
                <a:cs typeface="Calibri"/>
              </a:rPr>
              <a:t>A list of affected items will be sent to Vendors. </a:t>
            </a:r>
            <a:endParaRPr lang="en-GB" sz="2000">
              <a:latin typeface="Calibri"/>
              <a:ea typeface="Calibri"/>
              <a:cs typeface="Calibri"/>
            </a:endParaRPr>
          </a:p>
          <a:p>
            <a:r>
              <a:rPr lang="en-GB" sz="1800">
                <a:solidFill>
                  <a:schemeClr val="accent1"/>
                </a:solidFill>
                <a:latin typeface="Calibri"/>
                <a:cs typeface="Calibri"/>
              </a:rPr>
              <a:t> </a:t>
            </a:r>
            <a:endParaRPr lang="en-GB" sz="1800">
              <a:solidFill>
                <a:schemeClr val="accent1"/>
              </a:solidFill>
              <a:latin typeface="Calibri"/>
              <a:ea typeface="Calibri"/>
              <a:cs typeface="Calibri"/>
            </a:endParaRPr>
          </a:p>
          <a:p>
            <a:pPr>
              <a:lnSpc>
                <a:spcPct val="107000"/>
              </a:lnSpc>
              <a:spcAft>
                <a:spcPts val="2400"/>
              </a:spcAft>
            </a:pPr>
            <a:endParaRPr lang="en-AU" sz="2000">
              <a:solidFill>
                <a:srgbClr val="000000"/>
              </a:solidFill>
              <a:highlight>
                <a:srgbClr val="FFFFFF"/>
              </a:highlight>
              <a:latin typeface="Calibri"/>
              <a:ea typeface="Calibri"/>
              <a:cs typeface="Calibri"/>
            </a:endParaRPr>
          </a:p>
          <a:p>
            <a:pPr lvl="1">
              <a:lnSpc>
                <a:spcPct val="107000"/>
              </a:lnSpc>
            </a:pPr>
            <a:endParaRPr lang="en-AU">
              <a:solidFill>
                <a:srgbClr val="000000"/>
              </a:solidFill>
              <a:highlight>
                <a:srgbClr val="FFFFFF"/>
              </a:highlight>
              <a:latin typeface="Calibri"/>
              <a:ea typeface="Calibri"/>
              <a:cs typeface="Calibri"/>
            </a:endParaRPr>
          </a:p>
          <a:p>
            <a:pPr marL="1257300" lvl="2" indent="-342900">
              <a:lnSpc>
                <a:spcPct val="107000"/>
              </a:lnSpc>
              <a:spcAft>
                <a:spcPts val="2400"/>
              </a:spcAft>
              <a:buFont typeface="Arial" panose="020B0604020202020204" pitchFamily="34" charset="0"/>
              <a:buChar char="•"/>
            </a:pPr>
            <a:endParaRPr lang="en-AU"/>
          </a:p>
        </p:txBody>
      </p:sp>
      <p:sp>
        <p:nvSpPr>
          <p:cNvPr id="11" name="Rectangle 3">
            <a:extLst>
              <a:ext uri="{FF2B5EF4-FFF2-40B4-BE49-F238E27FC236}">
                <a16:creationId xmlns:a16="http://schemas.microsoft.com/office/drawing/2014/main" id="{2D0D3149-CB3B-8B2F-00EC-F9427BF0CF6B}"/>
              </a:ext>
            </a:extLst>
          </p:cNvPr>
          <p:cNvSpPr>
            <a:spLocks noChangeArrowheads="1"/>
          </p:cNvSpPr>
          <p:nvPr/>
        </p:nvSpPr>
        <p:spPr bwMode="auto">
          <a:xfrm>
            <a:off x="4141788" y="1728787"/>
            <a:ext cx="235072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4" name="Picture 13">
            <a:extLst>
              <a:ext uri="{FF2B5EF4-FFF2-40B4-BE49-F238E27FC236}">
                <a16:creationId xmlns:a16="http://schemas.microsoft.com/office/drawing/2014/main" id="{07A11425-6099-6BCD-4A10-B50B57DD654D}"/>
              </a:ext>
            </a:extLst>
          </p:cNvPr>
          <p:cNvPicPr>
            <a:picLocks noChangeAspect="1"/>
          </p:cNvPicPr>
          <p:nvPr/>
        </p:nvPicPr>
        <p:blipFill>
          <a:blip r:embed="rId3"/>
          <a:stretch>
            <a:fillRect/>
          </a:stretch>
        </p:blipFill>
        <p:spPr>
          <a:xfrm>
            <a:off x="1317879" y="3515015"/>
            <a:ext cx="9892300" cy="2540194"/>
          </a:xfrm>
          <a:prstGeom prst="rect">
            <a:avLst/>
          </a:prstGeom>
        </p:spPr>
      </p:pic>
    </p:spTree>
    <p:extLst>
      <p:ext uri="{BB962C8B-B14F-4D97-AF65-F5344CB8AC3E}">
        <p14:creationId xmlns:p14="http://schemas.microsoft.com/office/powerpoint/2010/main" val="720176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E29D8-4AFF-5A3E-4CA6-6E2FA17D194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72FF20A-8337-6824-24C7-CED348553466}"/>
              </a:ext>
            </a:extLst>
          </p:cNvPr>
          <p:cNvSpPr txBox="1">
            <a:spLocks/>
          </p:cNvSpPr>
          <p:nvPr/>
        </p:nvSpPr>
        <p:spPr>
          <a:xfrm>
            <a:off x="129355" y="341289"/>
            <a:ext cx="1206264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a:solidFill>
                  <a:srgbClr val="153A6E"/>
                </a:solidFill>
                <a:latin typeface="Calibri"/>
                <a:cs typeface="Calibri"/>
              </a:rPr>
              <a:t>Additional Community Supply Support (ACSS) payments</a:t>
            </a:r>
          </a:p>
        </p:txBody>
      </p:sp>
      <p:sp>
        <p:nvSpPr>
          <p:cNvPr id="6" name="Rectangle 5">
            <a:extLst>
              <a:ext uri="{FF2B5EF4-FFF2-40B4-BE49-F238E27FC236}">
                <a16:creationId xmlns:a16="http://schemas.microsoft.com/office/drawing/2014/main" id="{7E5D453E-F5C5-2661-B0D7-760E67C5F4BA}"/>
              </a:ext>
            </a:extLst>
          </p:cNvPr>
          <p:cNvSpPr/>
          <p:nvPr/>
        </p:nvSpPr>
        <p:spPr>
          <a:xfrm>
            <a:off x="851059" y="954492"/>
            <a:ext cx="10090210" cy="8159541"/>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API and </a:t>
            </a:r>
            <a:r>
              <a:rPr lang="en-AU" sz="2400" err="1">
                <a:solidFill>
                  <a:srgbClr val="008A95"/>
                </a:solidFill>
                <a:latin typeface="Calibri"/>
                <a:ea typeface="Calibri"/>
                <a:cs typeface="Arial"/>
              </a:rPr>
              <a:t>PBSOnline</a:t>
            </a:r>
            <a:r>
              <a:rPr lang="en-AU" sz="2400">
                <a:solidFill>
                  <a:srgbClr val="008A95"/>
                </a:solidFill>
                <a:latin typeface="Calibri"/>
                <a:ea typeface="Calibri"/>
                <a:cs typeface="Arial"/>
              </a:rPr>
              <a:t> system solutions to be in place by 1 July 2025. </a:t>
            </a:r>
            <a:endParaRPr lang="en-US">
              <a:latin typeface="Calibri"/>
              <a:ea typeface="Calibri"/>
              <a:cs typeface="Calibri"/>
            </a:endParaRPr>
          </a:p>
          <a:p>
            <a:pPr marL="285750" indent="-285750">
              <a:buFont typeface="Arial"/>
              <a:buChar char="•"/>
            </a:pPr>
            <a:endParaRPr lang="en-AU" sz="1100" kern="100">
              <a:solidFill>
                <a:srgbClr val="000000"/>
              </a:solidFill>
              <a:latin typeface="Calibri"/>
              <a:ea typeface="+mn-lt"/>
              <a:cs typeface="+mn-lt"/>
            </a:endParaRPr>
          </a:p>
          <a:p>
            <a:pPr marL="285750" indent="-285750">
              <a:buFont typeface="Arial"/>
              <a:buChar char="•"/>
            </a:pPr>
            <a:r>
              <a:rPr lang="en-AU" kern="100">
                <a:solidFill>
                  <a:srgbClr val="000000"/>
                </a:solidFill>
                <a:latin typeface="Calibri"/>
                <a:ea typeface="+mn-lt"/>
                <a:cs typeface="+mn-lt"/>
              </a:rPr>
              <a:t>Eighth Community Pharmacy Agreement (8CPA) - new legislated payment to community pharmacies for dispensing PBS medicines.*</a:t>
            </a:r>
            <a:endParaRPr lang="en-AU">
              <a:latin typeface="Calibri"/>
              <a:ea typeface="Calibri"/>
              <a:cs typeface="Arial"/>
            </a:endParaRPr>
          </a:p>
          <a:p>
            <a:pPr marL="285750" indent="-285750">
              <a:buFont typeface="Arial"/>
              <a:buChar char="•"/>
            </a:pPr>
            <a:r>
              <a:rPr lang="en-AU" kern="100">
                <a:solidFill>
                  <a:srgbClr val="000000"/>
                </a:solidFill>
                <a:latin typeface="Calibri"/>
                <a:ea typeface="+mn-lt"/>
                <a:cs typeface="+mn-lt"/>
              </a:rPr>
              <a:t>The payment will only be made in respect of Commonwealth subsidised PBS items and has two components:</a:t>
            </a:r>
            <a:endParaRPr lang="en-AU">
              <a:latin typeface="Calibri"/>
              <a:ea typeface="Calibri"/>
              <a:cs typeface="Calibri"/>
            </a:endParaRPr>
          </a:p>
          <a:p>
            <a:pPr marL="742950" lvl="1" indent="-285750">
              <a:buFont typeface="Arial,Sans-Serif"/>
              <a:buChar char="•"/>
            </a:pPr>
            <a:r>
              <a:rPr lang="en-AU" b="1" kern="100">
                <a:solidFill>
                  <a:srgbClr val="000000"/>
                </a:solidFill>
                <a:latin typeface="Calibri"/>
                <a:ea typeface="Calibri"/>
                <a:cs typeface="Calibri"/>
              </a:rPr>
              <a:t>Component 2 </a:t>
            </a:r>
            <a:r>
              <a:rPr lang="en-AU" kern="100">
                <a:solidFill>
                  <a:srgbClr val="000000"/>
                </a:solidFill>
                <a:latin typeface="Calibri"/>
                <a:ea typeface="Calibri"/>
                <a:cs typeface="Calibri"/>
              </a:rPr>
              <a:t>- $0.78 per dispense for each supply of a PBS/RPBS prescription of a section 85 medicine dispensed by Approved Pharmacists. </a:t>
            </a:r>
            <a:endParaRPr lang="en-US" kern="100">
              <a:solidFill>
                <a:srgbClr val="000000"/>
              </a:solidFill>
              <a:latin typeface="Calibri"/>
              <a:ea typeface="Calibri"/>
              <a:cs typeface="Calibri"/>
            </a:endParaRPr>
          </a:p>
          <a:p>
            <a:pPr marL="1200150" lvl="2" indent="-285750">
              <a:buFont typeface="Arial,Sans-Serif"/>
              <a:buChar char="•"/>
            </a:pPr>
            <a:r>
              <a:rPr lang="en-AU" kern="100">
                <a:solidFill>
                  <a:srgbClr val="000000"/>
                </a:solidFill>
                <a:highlight>
                  <a:srgbClr val="FFFFFF"/>
                </a:highlight>
                <a:latin typeface="Calibri"/>
                <a:ea typeface="Calibri"/>
                <a:cs typeface="Calibri"/>
              </a:rPr>
              <a:t>Affects Programs:</a:t>
            </a:r>
            <a:endParaRPr lang="en-AU" kern="100">
              <a:solidFill>
                <a:srgbClr val="000000"/>
              </a:solidFill>
              <a:latin typeface="Calibri"/>
              <a:ea typeface="Calibri"/>
              <a:cs typeface="Calibri"/>
            </a:endParaRPr>
          </a:p>
          <a:p>
            <a:pPr marL="1657350" lvl="3" indent="-285750">
              <a:buFont typeface="Arial,Sans-Serif"/>
              <a:buChar char="•"/>
            </a:pPr>
            <a:r>
              <a:rPr lang="en-AU" kern="100">
                <a:solidFill>
                  <a:srgbClr val="000000"/>
                </a:solidFill>
                <a:highlight>
                  <a:srgbClr val="FFFFFF"/>
                </a:highlight>
                <a:latin typeface="Calibri"/>
                <a:ea typeface="Calibri"/>
                <a:cs typeface="Calibri"/>
              </a:rPr>
              <a:t>GE – for general PBS supplies (ready prepared items)</a:t>
            </a:r>
            <a:endParaRPr lang="en-AU" kern="100">
              <a:solidFill>
                <a:srgbClr val="000000"/>
              </a:solidFill>
              <a:latin typeface="Calibri"/>
              <a:ea typeface="Calibri"/>
              <a:cs typeface="Calibri"/>
            </a:endParaRPr>
          </a:p>
          <a:p>
            <a:pPr marL="1657350" lvl="3" indent="-285750">
              <a:buFont typeface="Arial,Sans-Serif"/>
              <a:buChar char="•"/>
            </a:pPr>
            <a:r>
              <a:rPr lang="en-AU" kern="100">
                <a:solidFill>
                  <a:srgbClr val="000000"/>
                </a:solidFill>
                <a:highlight>
                  <a:srgbClr val="FFFFFF"/>
                </a:highlight>
                <a:latin typeface="Calibri"/>
                <a:ea typeface="Calibri"/>
                <a:cs typeface="Calibri"/>
              </a:rPr>
              <a:t>PL – for supplies of items on the palliative care list </a:t>
            </a:r>
            <a:endParaRPr lang="en-AU" kern="100">
              <a:solidFill>
                <a:srgbClr val="000000"/>
              </a:solidFill>
              <a:latin typeface="Calibri"/>
              <a:ea typeface="Calibri"/>
              <a:cs typeface="Calibri"/>
            </a:endParaRPr>
          </a:p>
          <a:p>
            <a:pPr marL="1657350" lvl="3" indent="-285750">
              <a:buFont typeface="Arial,Sans-Serif"/>
              <a:buChar char="•"/>
            </a:pPr>
            <a:r>
              <a:rPr lang="en-AU" kern="100">
                <a:solidFill>
                  <a:srgbClr val="000000"/>
                </a:solidFill>
                <a:highlight>
                  <a:srgbClr val="FFFFFF"/>
                </a:highlight>
                <a:latin typeface="Calibri"/>
                <a:ea typeface="Calibri"/>
                <a:cs typeface="Calibri"/>
              </a:rPr>
              <a:t>EP – for supplies of extemporaneously prepared items</a:t>
            </a:r>
            <a:endParaRPr lang="en-AU" kern="100">
              <a:solidFill>
                <a:srgbClr val="000000"/>
              </a:solidFill>
              <a:latin typeface="Calibri"/>
              <a:ea typeface="Calibri"/>
              <a:cs typeface="Calibri"/>
            </a:endParaRPr>
          </a:p>
          <a:p>
            <a:pPr marL="1657350" lvl="3" indent="-285750">
              <a:buFont typeface="Arial,Sans-Serif"/>
              <a:buChar char="•"/>
            </a:pPr>
            <a:r>
              <a:rPr lang="en-AU" kern="100">
                <a:solidFill>
                  <a:srgbClr val="000000"/>
                </a:solidFill>
                <a:highlight>
                  <a:srgbClr val="FFFFFF"/>
                </a:highlight>
                <a:latin typeface="Calibri"/>
                <a:ea typeface="Calibri"/>
                <a:cs typeface="Calibri"/>
              </a:rPr>
              <a:t>R1 – for</a:t>
            </a:r>
            <a:r>
              <a:rPr lang="en-AU" b="1" kern="100">
                <a:solidFill>
                  <a:srgbClr val="000000"/>
                </a:solidFill>
                <a:highlight>
                  <a:srgbClr val="FFFFFF"/>
                </a:highlight>
                <a:latin typeface="Calibri"/>
                <a:ea typeface="Calibri"/>
                <a:cs typeface="Calibri"/>
              </a:rPr>
              <a:t> </a:t>
            </a:r>
            <a:r>
              <a:rPr lang="en-AU" kern="100">
                <a:solidFill>
                  <a:srgbClr val="000000"/>
                </a:solidFill>
                <a:highlight>
                  <a:srgbClr val="FFFFFF"/>
                </a:highlight>
                <a:latin typeface="Calibri"/>
                <a:ea typeface="Calibri"/>
                <a:cs typeface="Calibri"/>
              </a:rPr>
              <a:t>RPBS supplies</a:t>
            </a:r>
            <a:endParaRPr lang="en-US" kern="100">
              <a:solidFill>
                <a:srgbClr val="000000"/>
              </a:solidFill>
              <a:latin typeface="Calibri"/>
              <a:ea typeface="Calibri"/>
              <a:cs typeface="Calibri"/>
            </a:endParaRPr>
          </a:p>
          <a:p>
            <a:pPr marL="1657350" lvl="3" indent="-285750">
              <a:buFont typeface="Arial,Sans-Serif"/>
              <a:buChar char="•"/>
            </a:pPr>
            <a:r>
              <a:rPr lang="en-AU" kern="100">
                <a:solidFill>
                  <a:srgbClr val="000000"/>
                </a:solidFill>
                <a:highlight>
                  <a:srgbClr val="FFFFFF"/>
                </a:highlight>
                <a:latin typeface="Calibri"/>
                <a:ea typeface="Calibri"/>
                <a:cs typeface="Calibri"/>
              </a:rPr>
              <a:t>RPBS unlisted – Not part of the PBS schedule, managed by Services Australia.</a:t>
            </a:r>
            <a:endParaRPr lang="en-AU" kern="100">
              <a:solidFill>
                <a:srgbClr val="000000"/>
              </a:solidFill>
              <a:latin typeface="Calibri"/>
              <a:ea typeface="Calibri"/>
              <a:cs typeface="Calibri"/>
            </a:endParaRPr>
          </a:p>
          <a:p>
            <a:pPr marL="285750" indent="-285750">
              <a:buFont typeface="Arial"/>
              <a:buChar char="•"/>
            </a:pPr>
            <a:endParaRPr lang="en-AU" kern="100">
              <a:solidFill>
                <a:srgbClr val="000000"/>
              </a:solidFill>
              <a:latin typeface="Calibri"/>
              <a:ea typeface="+mn-lt"/>
              <a:cs typeface="+mn-lt"/>
            </a:endParaRPr>
          </a:p>
          <a:p>
            <a:pPr marL="742950" lvl="1" indent="-285750">
              <a:buFont typeface="Arial"/>
              <a:buChar char="•"/>
            </a:pPr>
            <a:r>
              <a:rPr lang="en-AU" b="1" kern="100">
                <a:solidFill>
                  <a:srgbClr val="000000"/>
                </a:solidFill>
                <a:latin typeface="Calibri"/>
                <a:ea typeface="+mn-lt"/>
                <a:cs typeface="+mn-lt"/>
              </a:rPr>
              <a:t>Component 1 </a:t>
            </a:r>
            <a:r>
              <a:rPr lang="en-AU" kern="100">
                <a:solidFill>
                  <a:srgbClr val="000000"/>
                </a:solidFill>
                <a:latin typeface="Calibri"/>
                <a:ea typeface="+mn-lt"/>
                <a:cs typeface="+mn-lt"/>
              </a:rPr>
              <a:t>- $4.79 per dispense for each supply of a PBS/RPBS prescription of a section 85, 60day prescription (</a:t>
            </a:r>
            <a:r>
              <a:rPr lang="en-AU" kern="100" err="1">
                <a:solidFill>
                  <a:srgbClr val="000000"/>
                </a:solidFill>
                <a:latin typeface="Calibri"/>
                <a:ea typeface="+mn-lt"/>
                <a:cs typeface="+mn-lt"/>
              </a:rPr>
              <a:t>iMDQ</a:t>
            </a:r>
            <a:r>
              <a:rPr lang="en-AU" kern="100">
                <a:solidFill>
                  <a:srgbClr val="000000"/>
                </a:solidFill>
                <a:latin typeface="Calibri"/>
                <a:ea typeface="+mn-lt"/>
                <a:cs typeface="+mn-lt"/>
              </a:rPr>
              <a:t>) medicine when dispensed at the full maximum dispensing quantity by Approved Pharmacists.  </a:t>
            </a:r>
          </a:p>
          <a:p>
            <a:pPr marL="1200150" lvl="2" indent="-285750">
              <a:buFont typeface="Arial"/>
              <a:buChar char="•"/>
            </a:pPr>
            <a:r>
              <a:rPr lang="en-AU" kern="100">
                <a:highlight>
                  <a:srgbClr val="FFFFFF"/>
                </a:highlight>
                <a:latin typeface="Calibri"/>
                <a:ea typeface="+mn-lt"/>
                <a:cs typeface="+mn-lt"/>
              </a:rPr>
              <a:t>Fee will be indexed 1 July each year of the 8CPA.</a:t>
            </a:r>
          </a:p>
          <a:p>
            <a:pPr marL="1200150" lvl="2" indent="-285750">
              <a:buFont typeface="Arial"/>
              <a:buChar char="•"/>
            </a:pPr>
            <a:endParaRPr lang="en-AU" sz="1100" kern="100">
              <a:solidFill>
                <a:srgbClr val="000000"/>
              </a:solidFill>
              <a:highlight>
                <a:srgbClr val="FFFFFF"/>
              </a:highlight>
              <a:latin typeface="Calibri"/>
              <a:ea typeface="+mn-lt"/>
              <a:cs typeface="+mn-lt"/>
            </a:endParaRPr>
          </a:p>
          <a:p>
            <a:endParaRPr lang="en-AU" sz="1600" kern="100">
              <a:latin typeface="Calibri"/>
              <a:ea typeface="Calibri"/>
              <a:cs typeface="Arial"/>
            </a:endParaRPr>
          </a:p>
          <a:p>
            <a:pPr marL="914400"/>
            <a:endParaRPr lang="en-AU">
              <a:solidFill>
                <a:srgbClr val="CD5937"/>
              </a:solidFill>
              <a:highlight>
                <a:srgbClr val="FFFFFF"/>
              </a:highlight>
              <a:latin typeface="Calibri"/>
              <a:ea typeface="Calibri"/>
              <a:cs typeface="Arial"/>
            </a:endParaRPr>
          </a:p>
          <a:p>
            <a:pPr marL="1200150" lvl="2" indent="-285750">
              <a:lnSpc>
                <a:spcPct val="107000"/>
              </a:lnSpc>
              <a:spcAft>
                <a:spcPts val="2400"/>
              </a:spcAft>
              <a:buFont typeface="Arial" panose="020B0604020202020204" pitchFamily="34" charset="0"/>
              <a:buChar char="•"/>
            </a:pPr>
            <a:endParaRPr lang="en-AU">
              <a:solidFill>
                <a:srgbClr val="000000"/>
              </a:solidFill>
              <a:highlight>
                <a:srgbClr val="FFFFFF"/>
              </a:highlight>
              <a:ea typeface="Calibri"/>
              <a:cs typeface="Arial"/>
            </a:endParaRP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
        <p:nvSpPr>
          <p:cNvPr id="2" name="TextBox 1">
            <a:extLst>
              <a:ext uri="{FF2B5EF4-FFF2-40B4-BE49-F238E27FC236}">
                <a16:creationId xmlns:a16="http://schemas.microsoft.com/office/drawing/2014/main" id="{4BA9C114-45A1-7399-F757-3012F36E03A5}"/>
              </a:ext>
            </a:extLst>
          </p:cNvPr>
          <p:cNvSpPr txBox="1"/>
          <p:nvPr/>
        </p:nvSpPr>
        <p:spPr>
          <a:xfrm>
            <a:off x="9564414" y="6405048"/>
            <a:ext cx="2753711" cy="307777"/>
          </a:xfrm>
          <a:prstGeom prst="rect">
            <a:avLst/>
          </a:prstGeom>
          <a:noFill/>
        </p:spPr>
        <p:txBody>
          <a:bodyPr wrap="square" rtlCol="0">
            <a:spAutoFit/>
          </a:bodyPr>
          <a:lstStyle/>
          <a:p>
            <a:r>
              <a:rPr lang="en-AU" sz="1400"/>
              <a:t>*8CPA – Table 4</a:t>
            </a:r>
          </a:p>
        </p:txBody>
      </p:sp>
    </p:spTree>
    <p:extLst>
      <p:ext uri="{BB962C8B-B14F-4D97-AF65-F5344CB8AC3E}">
        <p14:creationId xmlns:p14="http://schemas.microsoft.com/office/powerpoint/2010/main" val="2080431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D9633-18B1-8D55-8FBC-DD2A90D7358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8C6ED13-7856-1312-5C1E-FA0F1C4762F3}"/>
              </a:ext>
            </a:extLst>
          </p:cNvPr>
          <p:cNvSpPr txBox="1">
            <a:spLocks/>
          </p:cNvSpPr>
          <p:nvPr/>
        </p:nvSpPr>
        <p:spPr>
          <a:xfrm>
            <a:off x="153763" y="681531"/>
            <a:ext cx="12024545" cy="68546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a:solidFill>
                  <a:srgbClr val="153A6E"/>
                </a:solidFill>
                <a:latin typeface="Calibri"/>
                <a:cs typeface="Calibri"/>
              </a:rPr>
              <a:t>Additional Community Supply Support (ACSS) payments</a:t>
            </a:r>
          </a:p>
        </p:txBody>
      </p:sp>
      <p:sp>
        <p:nvSpPr>
          <p:cNvPr id="6" name="Rectangle 5">
            <a:extLst>
              <a:ext uri="{FF2B5EF4-FFF2-40B4-BE49-F238E27FC236}">
                <a16:creationId xmlns:a16="http://schemas.microsoft.com/office/drawing/2014/main" id="{5804E588-FD89-73D1-9D6B-2BCC5199E54C}"/>
              </a:ext>
            </a:extLst>
          </p:cNvPr>
          <p:cNvSpPr/>
          <p:nvPr/>
        </p:nvSpPr>
        <p:spPr>
          <a:xfrm>
            <a:off x="458563" y="1370270"/>
            <a:ext cx="10673281" cy="6041141"/>
          </a:xfrm>
          <a:prstGeom prst="rect">
            <a:avLst/>
          </a:prstGeom>
          <a:ln>
            <a:noFill/>
          </a:ln>
        </p:spPr>
        <p:txBody>
          <a:bodyPr wrap="square" lIns="91440" tIns="45720" rIns="91440" bIns="45720" anchor="t">
            <a:spAutoFit/>
          </a:bodyPr>
          <a:lstStyle/>
          <a:p>
            <a:r>
              <a:rPr lang="en-AU" sz="2400">
                <a:solidFill>
                  <a:srgbClr val="008A95"/>
                </a:solidFill>
                <a:latin typeface="Calibri"/>
                <a:ea typeface="Calibri"/>
                <a:cs typeface="Arial"/>
              </a:rPr>
              <a:t>API changes – production release end of March 2025</a:t>
            </a:r>
            <a:endParaRPr lang="en-US">
              <a:latin typeface="Calibri"/>
              <a:ea typeface="Calibri"/>
              <a:cs typeface="Calibri"/>
            </a:endParaRPr>
          </a:p>
          <a:p>
            <a:pPr marL="285750" indent="-285750">
              <a:buFont typeface="Arial"/>
              <a:buChar char="•"/>
            </a:pPr>
            <a:endParaRPr lang="en-AU" kern="100">
              <a:solidFill>
                <a:srgbClr val="FF0000"/>
              </a:solidFill>
              <a:latin typeface="Calibri"/>
              <a:ea typeface="Calibri"/>
              <a:cs typeface="Arial"/>
            </a:endParaRPr>
          </a:p>
          <a:p>
            <a:pPr marL="285750" indent="-285750">
              <a:lnSpc>
                <a:spcPct val="107000"/>
              </a:lnSpc>
              <a:spcAft>
                <a:spcPts val="2400"/>
              </a:spcAft>
              <a:buFont typeface="Arial" panose="020B0604020202020204" pitchFamily="34" charset="0"/>
              <a:buChar char="•"/>
            </a:pPr>
            <a:r>
              <a:rPr lang="en-AU" sz="2000">
                <a:highlight>
                  <a:srgbClr val="FFFFFF"/>
                </a:highlight>
                <a:latin typeface="Calibri"/>
                <a:ea typeface="Calibri"/>
                <a:cs typeface="Arial"/>
              </a:rPr>
              <a:t>Api/v3/fees</a:t>
            </a:r>
            <a:r>
              <a:rPr lang="en-AU" sz="2000">
                <a:solidFill>
                  <a:srgbClr val="FF0000"/>
                </a:solidFill>
                <a:highlight>
                  <a:srgbClr val="FFFFFF"/>
                </a:highlight>
                <a:latin typeface="Calibri"/>
                <a:ea typeface="Calibri"/>
                <a:cs typeface="Arial"/>
              </a:rPr>
              <a:t> </a:t>
            </a:r>
            <a:r>
              <a:rPr lang="en-AU" sz="2000">
                <a:highlight>
                  <a:srgbClr val="FFFFFF"/>
                </a:highlight>
                <a:latin typeface="Calibri"/>
                <a:ea typeface="Calibri"/>
                <a:cs typeface="Arial"/>
              </a:rPr>
              <a:t>Endpoint</a:t>
            </a:r>
            <a:endParaRPr lang="en-AU" sz="2000">
              <a:latin typeface="Calibri"/>
              <a:ea typeface="Calibri"/>
              <a:cs typeface="Calibri"/>
            </a:endParaRPr>
          </a:p>
          <a:p>
            <a:pPr marL="1200150" lvl="2" indent="-285750">
              <a:buFont typeface="Arial" panose="020B0604020202020204" pitchFamily="34" charset="0"/>
              <a:buChar char="•"/>
            </a:pPr>
            <a:r>
              <a:rPr lang="en-AU" sz="2000">
                <a:solidFill>
                  <a:srgbClr val="000000"/>
                </a:solidFill>
                <a:highlight>
                  <a:srgbClr val="FFFFFF"/>
                </a:highlight>
                <a:latin typeface="Calibri"/>
                <a:ea typeface="Calibri"/>
                <a:cs typeface="Arial"/>
              </a:rPr>
              <a:t>Added 'acss_imdq60_payment'.  Field used to identify the fee amount associated with </a:t>
            </a:r>
            <a:r>
              <a:rPr lang="en-AU" sz="2000" b="1">
                <a:solidFill>
                  <a:srgbClr val="000000"/>
                </a:solidFill>
                <a:highlight>
                  <a:srgbClr val="FFFFFF"/>
                </a:highlight>
                <a:latin typeface="Calibri"/>
                <a:ea typeface="Calibri"/>
                <a:cs typeface="Arial"/>
              </a:rPr>
              <a:t>Component 1.</a:t>
            </a:r>
            <a:endParaRPr lang="en-AU" sz="2000">
              <a:solidFill>
                <a:srgbClr val="000000"/>
              </a:solidFill>
              <a:highlight>
                <a:srgbClr val="FFFFFF"/>
              </a:highlight>
              <a:latin typeface="Calibri"/>
              <a:ea typeface="Calibri"/>
              <a:cs typeface="Arial"/>
            </a:endParaRPr>
          </a:p>
          <a:p>
            <a:pPr marL="1200150" lvl="2" indent="-285750">
              <a:buFont typeface="Arial" panose="020B0604020202020204" pitchFamily="34" charset="0"/>
              <a:buChar char="•"/>
            </a:pPr>
            <a:r>
              <a:rPr lang="en-AU" sz="2000">
                <a:solidFill>
                  <a:srgbClr val="000000"/>
                </a:solidFill>
                <a:highlight>
                  <a:srgbClr val="FFFFFF"/>
                </a:highlight>
                <a:latin typeface="Calibri"/>
                <a:ea typeface="Calibri"/>
                <a:cs typeface="Arial"/>
              </a:rPr>
              <a:t>Added ' </a:t>
            </a:r>
            <a:r>
              <a:rPr lang="en-AU" sz="2000" err="1">
                <a:solidFill>
                  <a:srgbClr val="000000"/>
                </a:solidFill>
                <a:highlight>
                  <a:srgbClr val="FFFFFF"/>
                </a:highlight>
                <a:latin typeface="Calibri"/>
                <a:ea typeface="Calibri"/>
                <a:cs typeface="Arial"/>
              </a:rPr>
              <a:t>acss_payment</a:t>
            </a:r>
            <a:r>
              <a:rPr lang="en-AU" sz="2000">
                <a:solidFill>
                  <a:srgbClr val="000000"/>
                </a:solidFill>
                <a:highlight>
                  <a:srgbClr val="FFFFFF"/>
                </a:highlight>
                <a:latin typeface="Calibri"/>
                <a:ea typeface="Calibri"/>
                <a:cs typeface="Arial"/>
              </a:rPr>
              <a:t> '.  Field used to identify the fee amount associated with </a:t>
            </a:r>
            <a:r>
              <a:rPr lang="en-AU" sz="2000" b="1">
                <a:solidFill>
                  <a:srgbClr val="000000"/>
                </a:solidFill>
                <a:highlight>
                  <a:srgbClr val="FFFFFF"/>
                </a:highlight>
                <a:latin typeface="Calibri"/>
                <a:ea typeface="Calibri"/>
                <a:cs typeface="Arial"/>
              </a:rPr>
              <a:t>Component 2.</a:t>
            </a:r>
          </a:p>
          <a:p>
            <a:pPr marL="742950" lvl="1" indent="-285750">
              <a:buFont typeface="Arial" panose="020B0604020202020204" pitchFamily="34" charset="0"/>
              <a:buChar char="•"/>
            </a:pPr>
            <a:endParaRPr lang="en-AU" sz="2000" b="1">
              <a:solidFill>
                <a:srgbClr val="000000"/>
              </a:solidFill>
              <a:highlight>
                <a:srgbClr val="FFFFFF"/>
              </a:highlight>
              <a:latin typeface="Calibri"/>
              <a:ea typeface="Calibri"/>
              <a:cs typeface="Arial"/>
            </a:endParaRPr>
          </a:p>
          <a:p>
            <a:pPr marL="285750" indent="-285750">
              <a:lnSpc>
                <a:spcPct val="107000"/>
              </a:lnSpc>
              <a:spcAft>
                <a:spcPts val="2400"/>
              </a:spcAft>
              <a:buFont typeface="Arial"/>
              <a:buChar char="•"/>
            </a:pPr>
            <a:r>
              <a:rPr lang="en-AU" sz="2000">
                <a:solidFill>
                  <a:srgbClr val="000000"/>
                </a:solidFill>
                <a:highlight>
                  <a:srgbClr val="FFFFFF"/>
                </a:highlight>
                <a:latin typeface="Calibri"/>
                <a:ea typeface="Calibri"/>
                <a:cs typeface="Arial"/>
              </a:rPr>
              <a:t>Eligible items for the payments will need to be derived via the eligibility on the previous slide. </a:t>
            </a:r>
          </a:p>
          <a:p>
            <a:pPr marL="285750" indent="-285750">
              <a:lnSpc>
                <a:spcPct val="107000"/>
              </a:lnSpc>
              <a:spcAft>
                <a:spcPts val="2400"/>
              </a:spcAft>
              <a:buFont typeface="Arial"/>
              <a:buChar char="•"/>
            </a:pPr>
            <a:r>
              <a:rPr lang="en-AU" sz="2000">
                <a:solidFill>
                  <a:srgbClr val="000000"/>
                </a:solidFill>
                <a:highlight>
                  <a:srgbClr val="FFFFFF"/>
                </a:highlight>
                <a:latin typeface="Calibri"/>
                <a:ea typeface="Calibri"/>
                <a:cs typeface="Arial"/>
              </a:rPr>
              <a:t>API download will be release soon on the embargo page for Software Vendor PBSOnline NOI testing. </a:t>
            </a:r>
          </a:p>
          <a:p>
            <a:pPr marL="742950" lvl="1" indent="-285750">
              <a:lnSpc>
                <a:spcPct val="107000"/>
              </a:lnSpc>
              <a:spcAft>
                <a:spcPts val="2400"/>
              </a:spcAft>
              <a:buFont typeface="Arial" panose="020B0604020202020204" pitchFamily="34" charset="0"/>
              <a:buChar char="•"/>
            </a:pPr>
            <a:endParaRPr lang="en-AU">
              <a:solidFill>
                <a:srgbClr val="008A95"/>
              </a:solidFill>
              <a:latin typeface="Calibri"/>
              <a:ea typeface="Calibri"/>
              <a:cs typeface="Calibri"/>
            </a:endParaRPr>
          </a:p>
          <a:p>
            <a:pPr lvl="1">
              <a:lnSpc>
                <a:spcPct val="107000"/>
              </a:lnSpc>
              <a:spcAft>
                <a:spcPts val="2400"/>
              </a:spcAft>
            </a:pPr>
            <a:endParaRPr lang="en-US">
              <a:solidFill>
                <a:srgbClr val="008A95"/>
              </a:solidFill>
              <a:latin typeface="Arial"/>
              <a:ea typeface="Calibri"/>
              <a:cs typeface="Arial"/>
            </a:endParaRPr>
          </a:p>
          <a:p>
            <a:pPr marL="800100" lvl="1" indent="-342900">
              <a:lnSpc>
                <a:spcPct val="107000"/>
              </a:lnSpc>
              <a:spcAft>
                <a:spcPts val="2400"/>
              </a:spcAft>
              <a:buFont typeface="Arial" panose="020B0604020202020204" pitchFamily="34" charset="0"/>
              <a:buChar char="•"/>
            </a:pPr>
            <a:endParaRPr lang="en-AU" sz="2000">
              <a:solidFill>
                <a:srgbClr val="000000"/>
              </a:solidFill>
              <a:highlight>
                <a:srgbClr val="FFFFFF"/>
              </a:highlight>
              <a:latin typeface="Calibri"/>
              <a:ea typeface="Calibri"/>
              <a:cs typeface="Calibri"/>
            </a:endParaRPr>
          </a:p>
        </p:txBody>
      </p:sp>
    </p:spTree>
    <p:extLst>
      <p:ext uri="{BB962C8B-B14F-4D97-AF65-F5344CB8AC3E}">
        <p14:creationId xmlns:p14="http://schemas.microsoft.com/office/powerpoint/2010/main" val="2112473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B7E2CA-0667-CB0A-D4B9-4FD8B7C27C06}"/>
              </a:ext>
            </a:extLst>
          </p:cNvPr>
          <p:cNvSpPr txBox="1"/>
          <p:nvPr/>
        </p:nvSpPr>
        <p:spPr>
          <a:xfrm>
            <a:off x="641450" y="1223806"/>
            <a:ext cx="10609605"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Calibri"/>
                <a:ea typeface="+mn-lt"/>
                <a:cs typeface="+mn-lt"/>
              </a:rPr>
              <a:t>The Australian Government is reviewing legislative requirements regarding PBS co-payments and the Safety Net. The Government has made changes to its systems and guidance from </a:t>
            </a:r>
            <a:br>
              <a:rPr lang="en-GB" sz="2000">
                <a:latin typeface="Calibri"/>
                <a:ea typeface="+mn-lt"/>
                <a:cs typeface="+mn-lt"/>
              </a:rPr>
            </a:br>
            <a:r>
              <a:rPr lang="en-GB" sz="2000">
                <a:latin typeface="Calibri"/>
                <a:ea typeface="+mn-lt"/>
                <a:cs typeface="+mn-lt"/>
              </a:rPr>
              <a:t>18 January 2025 in relation to PBS co-payment charges for ‘threshold prescriptions’ that exactly meet the PBS Safety Net threshold. A threshold prescription is a prescription that either </a:t>
            </a:r>
            <a:r>
              <a:rPr lang="en-GB" sz="2000" b="1">
                <a:latin typeface="Calibri"/>
                <a:ea typeface="+mn-lt"/>
                <a:cs typeface="+mn-lt"/>
              </a:rPr>
              <a:t>exactly meets</a:t>
            </a:r>
            <a:r>
              <a:rPr lang="en-GB" sz="2000">
                <a:latin typeface="Calibri"/>
                <a:ea typeface="+mn-lt"/>
                <a:cs typeface="+mn-lt"/>
              </a:rPr>
              <a:t> or </a:t>
            </a:r>
            <a:r>
              <a:rPr lang="en-GB" sz="2000" b="1">
                <a:latin typeface="Calibri"/>
                <a:ea typeface="+mn-lt"/>
                <a:cs typeface="+mn-lt"/>
              </a:rPr>
              <a:t>exceeds</a:t>
            </a:r>
            <a:r>
              <a:rPr lang="en-GB" sz="2000">
                <a:latin typeface="Calibri"/>
                <a:ea typeface="+mn-lt"/>
                <a:cs typeface="+mn-lt"/>
              </a:rPr>
              <a:t> the PBS Safety Net threshold amount.</a:t>
            </a:r>
            <a:endParaRPr lang="en-GB" sz="2000">
              <a:latin typeface="Calibri"/>
              <a:ea typeface="Calibri"/>
              <a:cs typeface="Arial"/>
            </a:endParaRPr>
          </a:p>
          <a:p>
            <a:endParaRPr lang="en-GB" sz="2000">
              <a:latin typeface="Calibri"/>
              <a:ea typeface="+mn-lt"/>
              <a:cs typeface="+mn-lt"/>
            </a:endParaRPr>
          </a:p>
          <a:p>
            <a:r>
              <a:rPr lang="en-GB" sz="2000">
                <a:latin typeface="Calibri"/>
                <a:ea typeface="+mn-lt"/>
                <a:cs typeface="+mn-lt"/>
              </a:rPr>
              <a:t>Section 49 (s49) prescriptions are treated as a single supply, therefore if the value of the s49 supply meets or exceeds the relevant safety net threshold, a patient should only pay the relevant reduced co-payment (no co-payment for a concessional patient, $7.70 co-payment for a general patient).</a:t>
            </a:r>
            <a:endParaRPr lang="en-GB" sz="2000">
              <a:latin typeface="Calibri"/>
              <a:ea typeface="Calibri"/>
              <a:cs typeface="Arial"/>
            </a:endParaRPr>
          </a:p>
          <a:p>
            <a:endParaRPr lang="en-GB" sz="2000">
              <a:latin typeface="Calibri"/>
              <a:ea typeface="Calibri"/>
              <a:cs typeface="Arial"/>
            </a:endParaRPr>
          </a:p>
          <a:p>
            <a:r>
              <a:rPr lang="en-GB" sz="2000">
                <a:latin typeface="Calibri"/>
                <a:ea typeface="Calibri"/>
                <a:cs typeface="Calibri"/>
              </a:rPr>
              <a:t>For s49 prescriptions priced above the co-payment, patients pay the relevant number of co-payments, irrespective of whether the Commonwealth price calculations would make repeat supplies within the same dispense fall below the co-payment. </a:t>
            </a:r>
          </a:p>
          <a:p>
            <a:endParaRPr lang="en-GB" sz="2000">
              <a:latin typeface="Calibri"/>
              <a:ea typeface="Calibri"/>
              <a:cs typeface="Calibri"/>
            </a:endParaRPr>
          </a:p>
          <a:p>
            <a:r>
              <a:rPr lang="en-US" sz="2400">
                <a:solidFill>
                  <a:srgbClr val="008A95"/>
                </a:solidFill>
                <a:latin typeface="Calibri"/>
                <a:ea typeface="Calibri"/>
                <a:cs typeface="Calibri"/>
              </a:rPr>
              <a:t>PRF </a:t>
            </a:r>
            <a:r>
              <a:rPr lang="en-US" sz="2000">
                <a:solidFill>
                  <a:srgbClr val="000000"/>
                </a:solidFill>
                <a:latin typeface="Calibri"/>
                <a:ea typeface="Calibri"/>
                <a:cs typeface="Calibri"/>
              </a:rPr>
              <a:t>to show all scripts including the script that </a:t>
            </a:r>
            <a:r>
              <a:rPr lang="en-GB" sz="2000">
                <a:solidFill>
                  <a:srgbClr val="000000"/>
                </a:solidFill>
                <a:latin typeface="Calibri"/>
                <a:ea typeface="Calibri"/>
                <a:cs typeface="Calibri"/>
              </a:rPr>
              <a:t>either </a:t>
            </a:r>
            <a:r>
              <a:rPr lang="en-GB" sz="2000" b="1">
                <a:solidFill>
                  <a:srgbClr val="000000"/>
                </a:solidFill>
                <a:latin typeface="Calibri"/>
                <a:ea typeface="Calibri"/>
                <a:cs typeface="Calibri"/>
              </a:rPr>
              <a:t>exactly meets</a:t>
            </a:r>
            <a:r>
              <a:rPr lang="en-GB" sz="2000">
                <a:solidFill>
                  <a:srgbClr val="000000"/>
                </a:solidFill>
                <a:latin typeface="Calibri"/>
                <a:ea typeface="Calibri"/>
                <a:cs typeface="Calibri"/>
              </a:rPr>
              <a:t> or </a:t>
            </a:r>
            <a:r>
              <a:rPr lang="en-GB" sz="2000" b="1">
                <a:solidFill>
                  <a:srgbClr val="000000"/>
                </a:solidFill>
                <a:latin typeface="Calibri"/>
                <a:ea typeface="Calibri"/>
                <a:cs typeface="Calibri"/>
              </a:rPr>
              <a:t>exceeds</a:t>
            </a:r>
            <a:r>
              <a:rPr lang="en-GB" sz="2000">
                <a:solidFill>
                  <a:srgbClr val="000000"/>
                </a:solidFill>
                <a:latin typeface="Calibri"/>
                <a:ea typeface="Calibri"/>
                <a:cs typeface="Calibri"/>
              </a:rPr>
              <a:t> the PBS Safety Net threshold amount. </a:t>
            </a:r>
            <a:endParaRPr lang="en-US" sz="2000">
              <a:solidFill>
                <a:srgbClr val="000000"/>
              </a:solidFill>
              <a:latin typeface="Calibri"/>
              <a:ea typeface="Calibri"/>
              <a:cs typeface="Calibri"/>
            </a:endParaRPr>
          </a:p>
          <a:p>
            <a:endParaRPr lang="en-US" sz="2400">
              <a:solidFill>
                <a:srgbClr val="008A95"/>
              </a:solidFill>
              <a:latin typeface="Calibri"/>
              <a:ea typeface="Calibri"/>
              <a:cs typeface="Calibri"/>
            </a:endParaRPr>
          </a:p>
          <a:p>
            <a:endParaRPr lang="en-GB"/>
          </a:p>
          <a:p>
            <a:endParaRPr lang="en-GB">
              <a:cs typeface="Arial"/>
            </a:endParaRPr>
          </a:p>
          <a:p>
            <a:endParaRPr lang="en-GB">
              <a:cs typeface="Arial"/>
            </a:endParaRPr>
          </a:p>
        </p:txBody>
      </p:sp>
      <p:sp>
        <p:nvSpPr>
          <p:cNvPr id="3" name="TextBox 2">
            <a:extLst>
              <a:ext uri="{FF2B5EF4-FFF2-40B4-BE49-F238E27FC236}">
                <a16:creationId xmlns:a16="http://schemas.microsoft.com/office/drawing/2014/main" id="{412EF164-D729-281B-6B13-9C1B781A87D4}"/>
              </a:ext>
            </a:extLst>
          </p:cNvPr>
          <p:cNvSpPr txBox="1"/>
          <p:nvPr/>
        </p:nvSpPr>
        <p:spPr>
          <a:xfrm>
            <a:off x="638175" y="523875"/>
            <a:ext cx="106108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solidFill>
                  <a:srgbClr val="153A6E"/>
                </a:solidFill>
                <a:latin typeface="Calibri"/>
              </a:rPr>
              <a:t>Safety Net Threshold changes – 18 January 2025</a:t>
            </a:r>
            <a:r>
              <a:rPr lang="en-GB" sz="4000" b="1">
                <a:latin typeface="Calibri"/>
                <a:ea typeface="Calibri"/>
                <a:cs typeface="Calibri"/>
              </a:rPr>
              <a:t>​</a:t>
            </a:r>
            <a:endParaRPr lang="en-GB" sz="4000" b="1"/>
          </a:p>
        </p:txBody>
      </p:sp>
    </p:spTree>
    <p:extLst>
      <p:ext uri="{BB962C8B-B14F-4D97-AF65-F5344CB8AC3E}">
        <p14:creationId xmlns:p14="http://schemas.microsoft.com/office/powerpoint/2010/main" val="387973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65278-AAA0-C67D-1066-3D0DD371012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EE6C957-650D-DC1F-4392-D35A4C767380}"/>
              </a:ext>
            </a:extLst>
          </p:cNvPr>
          <p:cNvSpPr txBox="1"/>
          <p:nvPr/>
        </p:nvSpPr>
        <p:spPr>
          <a:xfrm>
            <a:off x="357612" y="966631"/>
            <a:ext cx="11628139" cy="57490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008A95"/>
                </a:solidFill>
                <a:latin typeface="Calibri"/>
                <a:ea typeface="Calibri"/>
                <a:cs typeface="Arial"/>
              </a:rPr>
              <a:t>Scenario – further policy investigations ongoing</a:t>
            </a:r>
          </a:p>
          <a:p>
            <a:pPr>
              <a:lnSpc>
                <a:spcPct val="115000"/>
              </a:lnSpc>
              <a:spcAft>
                <a:spcPts val="600"/>
              </a:spcAft>
            </a:pPr>
            <a:r>
              <a:rPr lang="en-AU" sz="2000">
                <a:effectLst/>
                <a:latin typeface="Calibri"/>
                <a:ea typeface="Segoe UI" panose="020B0502040204020203" pitchFamily="34" charset="0"/>
                <a:cs typeface="Calibri"/>
              </a:rPr>
              <a:t>s49 repeat supply (being original and one repeat) for Kinson 100mg tablets – PBS Item code 1242J. </a:t>
            </a:r>
            <a:r>
              <a:rPr lang="en-AU" sz="2000">
                <a:latin typeface="Calibri"/>
                <a:ea typeface="Segoe UI" panose="020B0502040204020203" pitchFamily="34" charset="0"/>
                <a:cs typeface="Calibri"/>
              </a:rPr>
              <a:t> </a:t>
            </a:r>
            <a:r>
              <a:rPr lang="en-AU" sz="2000">
                <a:effectLst/>
                <a:latin typeface="Calibri"/>
                <a:ea typeface="Segoe UI" panose="020B0502040204020203" pitchFamily="34" charset="0"/>
                <a:cs typeface="Calibri"/>
              </a:rPr>
              <a:t>(AEMP = $17.65)</a:t>
            </a:r>
            <a:endParaRPr lang="en-AU" sz="2000">
              <a:latin typeface="Segoe UI"/>
              <a:ea typeface="Calibri"/>
              <a:cs typeface="Calibri"/>
            </a:endParaRPr>
          </a:p>
          <a:p>
            <a:pPr>
              <a:lnSpc>
                <a:spcPct val="115000"/>
              </a:lnSpc>
              <a:spcAft>
                <a:spcPts val="600"/>
              </a:spcAft>
            </a:pPr>
            <a:r>
              <a:rPr lang="en-AU" sz="2400">
                <a:solidFill>
                  <a:srgbClr val="008A95"/>
                </a:solidFill>
                <a:latin typeface="Calibri"/>
                <a:ea typeface="Calibri"/>
                <a:cs typeface="Arial"/>
              </a:rPr>
              <a:t>Price for Reimbursement if PBS subsidised – Under-copayment</a:t>
            </a:r>
          </a:p>
          <a:p>
            <a:pPr>
              <a:lnSpc>
                <a:spcPct val="115000"/>
              </a:lnSpc>
              <a:spcAft>
                <a:spcPts val="600"/>
              </a:spcAft>
            </a:pPr>
            <a:endParaRPr lang="en-AU" b="1">
              <a:latin typeface="Calibri" panose="020F0502020204030204" pitchFamily="34" charset="0"/>
              <a:ea typeface="Calibri"/>
              <a:cs typeface="Calibri" panose="020F0502020204030204" pitchFamily="34" charset="0"/>
            </a:endParaRPr>
          </a:p>
          <a:p>
            <a:pPr>
              <a:lnSpc>
                <a:spcPct val="115000"/>
              </a:lnSpc>
              <a:spcAft>
                <a:spcPts val="600"/>
              </a:spcAft>
            </a:pPr>
            <a:endParaRPr lang="en-AU" b="1">
              <a:latin typeface="Calibri" panose="020F0502020204030204" pitchFamily="34" charset="0"/>
              <a:ea typeface="Calibri"/>
              <a:cs typeface="Calibri" panose="020F0502020204030204" pitchFamily="34" charset="0"/>
            </a:endParaRPr>
          </a:p>
          <a:p>
            <a:pPr>
              <a:lnSpc>
                <a:spcPct val="115000"/>
              </a:lnSpc>
              <a:spcAft>
                <a:spcPts val="600"/>
              </a:spcAft>
            </a:pPr>
            <a:endParaRPr lang="en-AU" b="1">
              <a:latin typeface="Calibri" panose="020F0502020204030204" pitchFamily="34" charset="0"/>
              <a:ea typeface="Calibri"/>
              <a:cs typeface="Calibri" panose="020F0502020204030204" pitchFamily="34" charset="0"/>
            </a:endParaRPr>
          </a:p>
          <a:p>
            <a:pPr>
              <a:lnSpc>
                <a:spcPct val="115000"/>
              </a:lnSpc>
              <a:spcAft>
                <a:spcPts val="600"/>
              </a:spcAft>
            </a:pPr>
            <a:endParaRPr lang="en-AU" b="1">
              <a:latin typeface="Calibri" panose="020F0502020204030204" pitchFamily="34" charset="0"/>
              <a:ea typeface="Calibri"/>
              <a:cs typeface="Calibri" panose="020F0502020204030204" pitchFamily="34" charset="0"/>
            </a:endParaRPr>
          </a:p>
          <a:p>
            <a:pPr>
              <a:lnSpc>
                <a:spcPct val="114999"/>
              </a:lnSpc>
              <a:spcAft>
                <a:spcPts val="600"/>
              </a:spcAft>
            </a:pPr>
            <a:endParaRPr lang="en-AU" sz="1000">
              <a:solidFill>
                <a:srgbClr val="008A95"/>
              </a:solidFill>
              <a:latin typeface="Calibri"/>
              <a:ea typeface="Calibri"/>
              <a:cs typeface="Arial"/>
            </a:endParaRPr>
          </a:p>
          <a:p>
            <a:pPr>
              <a:lnSpc>
                <a:spcPct val="114999"/>
              </a:lnSpc>
              <a:spcAft>
                <a:spcPts val="600"/>
              </a:spcAft>
            </a:pPr>
            <a:r>
              <a:rPr lang="en-AU" sz="2400">
                <a:solidFill>
                  <a:srgbClr val="008A95"/>
                </a:solidFill>
                <a:latin typeface="Calibri"/>
                <a:ea typeface="Calibri"/>
                <a:cs typeface="Arial"/>
              </a:rPr>
              <a:t>Patient Co-payment  </a:t>
            </a:r>
            <a:endParaRPr lang="en-US" sz="2400">
              <a:latin typeface="Calibri"/>
              <a:ea typeface="Calibri"/>
              <a:cs typeface="Arial"/>
            </a:endParaRPr>
          </a:p>
          <a:p>
            <a:pPr>
              <a:lnSpc>
                <a:spcPct val="114999"/>
              </a:lnSpc>
              <a:spcAft>
                <a:spcPts val="600"/>
              </a:spcAft>
            </a:pPr>
            <a:r>
              <a:rPr lang="en-AU" sz="2000">
                <a:latin typeface="Calibri"/>
                <a:ea typeface="Calibri"/>
                <a:cs typeface="Arial"/>
              </a:rPr>
              <a:t>2 x $31.60 = $63.20 where </a:t>
            </a:r>
            <a:r>
              <a:rPr lang="en-GB" sz="2000">
                <a:latin typeface="Calibri"/>
                <a:ea typeface="Calibri"/>
                <a:cs typeface="Arial"/>
              </a:rPr>
              <a:t>standard discounting and under-co pricing can be applied.</a:t>
            </a:r>
            <a:r>
              <a:rPr lang="en-US" sz="2000">
                <a:latin typeface="Calibri"/>
                <a:ea typeface="Calibri"/>
                <a:cs typeface="Arial"/>
              </a:rPr>
              <a:t> </a:t>
            </a:r>
            <a:endParaRPr lang="en-AU" sz="2000">
              <a:latin typeface="Calibri"/>
              <a:ea typeface="Calibri"/>
              <a:cs typeface="Arial"/>
            </a:endParaRPr>
          </a:p>
          <a:p>
            <a:pPr>
              <a:lnSpc>
                <a:spcPct val="114999"/>
              </a:lnSpc>
              <a:spcAft>
                <a:spcPts val="600"/>
              </a:spcAft>
            </a:pPr>
            <a:r>
              <a:rPr lang="en-US" sz="2400">
                <a:solidFill>
                  <a:srgbClr val="008A95"/>
                </a:solidFill>
                <a:latin typeface="Calibri"/>
                <a:ea typeface="Calibri"/>
                <a:cs typeface="Arial"/>
              </a:rPr>
              <a:t>Amount to be recorded on the PRF</a:t>
            </a:r>
          </a:p>
          <a:p>
            <a:pPr>
              <a:lnSpc>
                <a:spcPct val="114999"/>
              </a:lnSpc>
              <a:spcAft>
                <a:spcPts val="600"/>
              </a:spcAft>
            </a:pPr>
            <a:r>
              <a:rPr lang="en-US" sz="2000">
                <a:latin typeface="Calibri"/>
                <a:ea typeface="+mn-lt"/>
                <a:cs typeface="+mn-lt"/>
              </a:rPr>
              <a:t>Amount charged to the patient, less such items as additional patient </a:t>
            </a:r>
            <a:r>
              <a:rPr lang="en-US" sz="2000">
                <a:latin typeface="Calibri"/>
                <a:ea typeface="Calibri"/>
                <a:cs typeface="Arial"/>
              </a:rPr>
              <a:t>charge. </a:t>
            </a:r>
            <a:endParaRPr lang="en-US" sz="2000">
              <a:latin typeface="Calibri"/>
              <a:ea typeface="Calibri"/>
              <a:cs typeface="Calibri"/>
            </a:endParaRPr>
          </a:p>
          <a:p>
            <a:pPr>
              <a:lnSpc>
                <a:spcPct val="115000"/>
              </a:lnSpc>
              <a:spcAft>
                <a:spcPts val="600"/>
              </a:spcAft>
            </a:pPr>
            <a:endParaRPr lang="en-GB" b="1">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7A052B4-BD2A-8A91-5551-E297D154392F}"/>
              </a:ext>
            </a:extLst>
          </p:cNvPr>
          <p:cNvSpPr txBox="1"/>
          <p:nvPr/>
        </p:nvSpPr>
        <p:spPr>
          <a:xfrm>
            <a:off x="276225" y="333375"/>
            <a:ext cx="112966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4000" b="1">
                <a:solidFill>
                  <a:srgbClr val="153A6E"/>
                </a:solidFill>
                <a:latin typeface="Calibri"/>
              </a:rPr>
              <a:t>Example of s49 Prescription Priced Near Co-payment</a:t>
            </a:r>
            <a:endParaRPr lang="en-GB" sz="4000" b="1">
              <a:cs typeface="Arial"/>
            </a:endParaRPr>
          </a:p>
        </p:txBody>
      </p:sp>
      <p:graphicFrame>
        <p:nvGraphicFramePr>
          <p:cNvPr id="6" name="Table 5">
            <a:extLst>
              <a:ext uri="{FF2B5EF4-FFF2-40B4-BE49-F238E27FC236}">
                <a16:creationId xmlns:a16="http://schemas.microsoft.com/office/drawing/2014/main" id="{427DB8E6-A9F4-0E8B-E9CD-FCEB7BB9C943}"/>
              </a:ext>
            </a:extLst>
          </p:cNvPr>
          <p:cNvGraphicFramePr>
            <a:graphicFrameLocks noGrp="1"/>
          </p:cNvGraphicFramePr>
          <p:nvPr>
            <p:extLst>
              <p:ext uri="{D42A27DB-BD31-4B8C-83A1-F6EECF244321}">
                <p14:modId xmlns:p14="http://schemas.microsoft.com/office/powerpoint/2010/main" val="1054704656"/>
              </p:ext>
            </p:extLst>
          </p:nvPr>
        </p:nvGraphicFramePr>
        <p:xfrm>
          <a:off x="443118" y="2533539"/>
          <a:ext cx="8127997" cy="1796510"/>
        </p:xfrm>
        <a:graphic>
          <a:graphicData uri="http://schemas.openxmlformats.org/drawingml/2006/table">
            <a:tbl>
              <a:tblPr firstRow="1" bandRow="1">
                <a:tableStyleId>{5C22544A-7EE6-4342-B048-85BDC9FD1C3A}</a:tableStyleId>
              </a:tblPr>
              <a:tblGrid>
                <a:gridCol w="1890531">
                  <a:extLst>
                    <a:ext uri="{9D8B030D-6E8A-4147-A177-3AD203B41FA5}">
                      <a16:colId xmlns:a16="http://schemas.microsoft.com/office/drawing/2014/main" val="1581012140"/>
                    </a:ext>
                  </a:extLst>
                </a:gridCol>
                <a:gridCol w="4868383">
                  <a:extLst>
                    <a:ext uri="{9D8B030D-6E8A-4147-A177-3AD203B41FA5}">
                      <a16:colId xmlns:a16="http://schemas.microsoft.com/office/drawing/2014/main" val="2894631015"/>
                    </a:ext>
                  </a:extLst>
                </a:gridCol>
                <a:gridCol w="1369083">
                  <a:extLst>
                    <a:ext uri="{9D8B030D-6E8A-4147-A177-3AD203B41FA5}">
                      <a16:colId xmlns:a16="http://schemas.microsoft.com/office/drawing/2014/main" val="715515925"/>
                    </a:ext>
                  </a:extLst>
                </a:gridCol>
              </a:tblGrid>
              <a:tr h="370840">
                <a:tc>
                  <a:txBody>
                    <a:bodyPr/>
                    <a:lstStyle/>
                    <a:p>
                      <a:pPr algn="ctr">
                        <a:lnSpc>
                          <a:spcPct val="115000"/>
                        </a:lnSpc>
                        <a:spcAft>
                          <a:spcPts val="600"/>
                        </a:spcAft>
                      </a:pPr>
                      <a:r>
                        <a:rPr lang="en-AU" sz="1800" b="1">
                          <a:effectLst/>
                          <a:latin typeface="Calibri"/>
                          <a:ea typeface="Segoe UI" panose="020B0502040204020203" pitchFamily="34" charset="0"/>
                          <a:cs typeface="Times New Roman"/>
                        </a:rPr>
                        <a:t>Component</a:t>
                      </a:r>
                      <a:endParaRPr lang="en-AU" sz="1800">
                        <a:effectLst/>
                        <a:latin typeface="Segoe UI"/>
                        <a:ea typeface="Calibri" panose="020F0502020204030204" pitchFamily="34" charset="0"/>
                        <a:cs typeface="Times New Roman"/>
                      </a:endParaRPr>
                    </a:p>
                  </a:txBody>
                  <a:tcPr marL="68580" marR="68580" marT="0" marB="0"/>
                </a:tc>
                <a:tc>
                  <a:txBody>
                    <a:bodyPr/>
                    <a:lstStyle/>
                    <a:p>
                      <a:pPr algn="ctr">
                        <a:lnSpc>
                          <a:spcPct val="115000"/>
                        </a:lnSpc>
                        <a:spcAft>
                          <a:spcPts val="600"/>
                        </a:spcAft>
                      </a:pPr>
                      <a:r>
                        <a:rPr lang="en-AU" sz="1800" b="1">
                          <a:effectLst/>
                          <a:latin typeface="Calibri"/>
                          <a:ea typeface="Segoe UI" panose="020B0502040204020203" pitchFamily="34" charset="0"/>
                          <a:cs typeface="Times New Roman"/>
                        </a:rPr>
                        <a:t>Calculation</a:t>
                      </a:r>
                      <a:endParaRPr lang="en-AU" sz="1800">
                        <a:effectLst/>
                        <a:latin typeface="Segoe UI"/>
                        <a:ea typeface="Calibri" panose="020F0502020204030204" pitchFamily="34" charset="0"/>
                        <a:cs typeface="Times New Roman"/>
                      </a:endParaRPr>
                    </a:p>
                  </a:txBody>
                  <a:tcPr marL="68580" marR="68580" marT="0" marB="0"/>
                </a:tc>
                <a:tc>
                  <a:txBody>
                    <a:bodyPr/>
                    <a:lstStyle/>
                    <a:p>
                      <a:pPr algn="ctr">
                        <a:lnSpc>
                          <a:spcPct val="115000"/>
                        </a:lnSpc>
                        <a:spcAft>
                          <a:spcPts val="600"/>
                        </a:spcAft>
                      </a:pPr>
                      <a:r>
                        <a:rPr lang="en-AU" sz="1800" b="1">
                          <a:effectLst/>
                          <a:latin typeface="Calibri"/>
                          <a:ea typeface="Segoe UI" panose="020B0502040204020203" pitchFamily="34" charset="0"/>
                          <a:cs typeface="Times New Roman"/>
                        </a:rPr>
                        <a:t>Price </a:t>
                      </a:r>
                      <a:endParaRPr lang="en-AU" sz="1800">
                        <a:effectLst/>
                        <a:latin typeface="Segoe U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150629583"/>
                  </a:ext>
                </a:extLst>
              </a:tr>
              <a:tr h="313150">
                <a:tc>
                  <a:txBody>
                    <a:bodyPr/>
                    <a:lstStyle/>
                    <a:p>
                      <a:pPr lvl="0">
                        <a:lnSpc>
                          <a:spcPct val="114999"/>
                        </a:lnSpc>
                        <a:spcAft>
                          <a:spcPts val="600"/>
                        </a:spcAft>
                        <a:buNone/>
                      </a:pPr>
                      <a:r>
                        <a:rPr lang="en-AU" sz="1800">
                          <a:effectLst/>
                          <a:latin typeface="Calibri"/>
                          <a:cs typeface="Times New Roman"/>
                        </a:rPr>
                        <a:t>Wholesale price</a:t>
                      </a:r>
                      <a:endParaRPr lang="en-US"/>
                    </a:p>
                  </a:txBody>
                  <a:tcPr marL="68580" marR="68580" marT="0" marB="0"/>
                </a:tc>
                <a:tc>
                  <a:txBody>
                    <a:bodyPr/>
                    <a:lstStyle/>
                    <a:p>
                      <a:pPr lvl="0">
                        <a:lnSpc>
                          <a:spcPct val="114999"/>
                        </a:lnSpc>
                        <a:spcAft>
                          <a:spcPts val="600"/>
                        </a:spcAft>
                        <a:buNone/>
                      </a:pPr>
                      <a:r>
                        <a:rPr lang="en-AU" sz="1800" b="0" i="0" u="none" strike="noStrike" baseline="0" noProof="0">
                          <a:solidFill>
                            <a:srgbClr val="000000"/>
                          </a:solidFill>
                          <a:effectLst/>
                          <a:latin typeface="Calibri"/>
                        </a:rPr>
                        <a:t>AEMP 2 x $17.65 + $2.65 wholesale markup  </a:t>
                      </a:r>
                      <a:endParaRPr lang="en-US"/>
                    </a:p>
                  </a:txBody>
                  <a:tcPr marL="68580" marR="68580" marT="0" marB="0"/>
                </a:tc>
                <a:tc>
                  <a:txBody>
                    <a:bodyPr/>
                    <a:lstStyle/>
                    <a:p>
                      <a:pPr algn="r">
                        <a:lnSpc>
                          <a:spcPct val="115000"/>
                        </a:lnSpc>
                        <a:spcAft>
                          <a:spcPts val="600"/>
                        </a:spcAft>
                      </a:pPr>
                      <a:r>
                        <a:rPr lang="en-AU" sz="1800">
                          <a:effectLst/>
                          <a:latin typeface="Calibri"/>
                          <a:ea typeface="Segoe UI" panose="020B0502040204020203" pitchFamily="34" charset="0"/>
                          <a:cs typeface="Times New Roman"/>
                        </a:rPr>
                        <a:t>$37.96</a:t>
                      </a:r>
                      <a:endParaRPr lang="en-AU" sz="1800">
                        <a:effectLst/>
                        <a:latin typeface="Segoe UI"/>
                        <a:ea typeface="Calibri" panose="020F0502020204030204" pitchFamily="34" charset="0"/>
                        <a:cs typeface="Times New Roman"/>
                      </a:endParaRPr>
                    </a:p>
                  </a:txBody>
                  <a:tcPr marL="68580" marR="68580" marT="0" marB="0"/>
                </a:tc>
                <a:extLst>
                  <a:ext uri="{0D108BD9-81ED-4DB2-BD59-A6C34878D82A}">
                    <a16:rowId xmlns:a16="http://schemas.microsoft.com/office/drawing/2014/main" val="3199696954"/>
                  </a:ext>
                </a:extLst>
              </a:tr>
              <a:tr h="370840">
                <a:tc>
                  <a:txBody>
                    <a:bodyPr/>
                    <a:lstStyle/>
                    <a:p>
                      <a:pPr>
                        <a:lnSpc>
                          <a:spcPct val="115000"/>
                        </a:lnSpc>
                        <a:spcAft>
                          <a:spcPts val="600"/>
                        </a:spcAft>
                      </a:pPr>
                      <a:r>
                        <a:rPr lang="en-AU" sz="1800">
                          <a:effectLst/>
                          <a:latin typeface="Calibri"/>
                          <a:ea typeface="Segoe UI" panose="020B0502040204020203" pitchFamily="34" charset="0"/>
                          <a:cs typeface="Times New Roman"/>
                        </a:rPr>
                        <a:t>Dispensing fee</a:t>
                      </a:r>
                      <a:endParaRPr lang="en-AU" sz="1800">
                        <a:effectLst/>
                        <a:latin typeface="Segoe UI"/>
                        <a:ea typeface="Calibri" panose="020F0502020204030204" pitchFamily="34" charset="0"/>
                        <a:cs typeface="Times New Roman"/>
                      </a:endParaRPr>
                    </a:p>
                  </a:txBody>
                  <a:tcPr marL="68580" marR="68580" marT="0" marB="0"/>
                </a:tc>
                <a:tc>
                  <a:txBody>
                    <a:bodyPr/>
                    <a:lstStyle/>
                    <a:p>
                      <a:pPr>
                        <a:lnSpc>
                          <a:spcPct val="115000"/>
                        </a:lnSpc>
                        <a:spcAft>
                          <a:spcPts val="600"/>
                        </a:spcAft>
                      </a:pPr>
                      <a:r>
                        <a:rPr lang="en-AU" sz="1800">
                          <a:effectLst/>
                          <a:latin typeface="Calibri"/>
                          <a:ea typeface="Segoe UI" panose="020B0502040204020203" pitchFamily="34" charset="0"/>
                          <a:cs typeface="Times New Roman"/>
                        </a:rPr>
                        <a:t>$8.67 per dispense</a:t>
                      </a:r>
                      <a:endParaRPr lang="en-AU" sz="1800">
                        <a:effectLst/>
                        <a:latin typeface="Segoe UI"/>
                        <a:ea typeface="Calibri" panose="020F0502020204030204" pitchFamily="34" charset="0"/>
                        <a:cs typeface="Times New Roman"/>
                      </a:endParaRPr>
                    </a:p>
                  </a:txBody>
                  <a:tcPr marL="68580" marR="68580" marT="0" marB="0"/>
                </a:tc>
                <a:tc>
                  <a:txBody>
                    <a:bodyPr/>
                    <a:lstStyle/>
                    <a:p>
                      <a:pPr algn="r">
                        <a:lnSpc>
                          <a:spcPct val="115000"/>
                        </a:lnSpc>
                        <a:spcAft>
                          <a:spcPts val="600"/>
                        </a:spcAft>
                      </a:pPr>
                      <a:r>
                        <a:rPr lang="en-AU" sz="1800">
                          <a:effectLst/>
                          <a:latin typeface="Calibri"/>
                          <a:ea typeface="Segoe UI" panose="020B0502040204020203" pitchFamily="34" charset="0"/>
                          <a:cs typeface="Times New Roman"/>
                        </a:rPr>
                        <a:t>$8.67</a:t>
                      </a:r>
                      <a:endParaRPr lang="en-AU" sz="1800">
                        <a:effectLst/>
                        <a:latin typeface="Segoe U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755676673"/>
                  </a:ext>
                </a:extLst>
              </a:tr>
              <a:tr h="370840">
                <a:tc>
                  <a:txBody>
                    <a:bodyPr/>
                    <a:lstStyle/>
                    <a:p>
                      <a:pPr>
                        <a:lnSpc>
                          <a:spcPct val="115000"/>
                        </a:lnSpc>
                        <a:spcAft>
                          <a:spcPts val="600"/>
                        </a:spcAft>
                      </a:pPr>
                      <a:r>
                        <a:rPr lang="en-AU" sz="1800">
                          <a:effectLst/>
                          <a:latin typeface="Calibri"/>
                          <a:ea typeface="Segoe UI" panose="020B0502040204020203" pitchFamily="34" charset="0"/>
                          <a:cs typeface="Times New Roman"/>
                        </a:rPr>
                        <a:t>AHI (Markup)</a:t>
                      </a:r>
                      <a:endParaRPr lang="en-AU" sz="1800">
                        <a:effectLst/>
                        <a:latin typeface="Segoe UI"/>
                        <a:ea typeface="Calibri" panose="020F0502020204030204" pitchFamily="34" charset="0"/>
                        <a:cs typeface="Times New Roman"/>
                      </a:endParaRPr>
                    </a:p>
                  </a:txBody>
                  <a:tcPr marL="68580" marR="68580" marT="0" marB="0"/>
                </a:tc>
                <a:tc>
                  <a:txBody>
                    <a:bodyPr/>
                    <a:lstStyle/>
                    <a:p>
                      <a:pPr>
                        <a:lnSpc>
                          <a:spcPct val="115000"/>
                        </a:lnSpc>
                        <a:spcAft>
                          <a:spcPts val="600"/>
                        </a:spcAft>
                      </a:pPr>
                      <a:r>
                        <a:rPr lang="en-AU" sz="1800">
                          <a:effectLst/>
                          <a:latin typeface="Calibri"/>
                          <a:ea typeface="Segoe UI" panose="020B0502040204020203" pitchFamily="34" charset="0"/>
                          <a:cs typeface="Times New Roman"/>
                        </a:rPr>
                        <a:t>2 x $4.79</a:t>
                      </a:r>
                      <a:endParaRPr lang="en-AU" sz="1800">
                        <a:effectLst/>
                        <a:latin typeface="Segoe UI"/>
                        <a:ea typeface="Calibri" panose="020F0502020204030204" pitchFamily="34" charset="0"/>
                        <a:cs typeface="Times New Roman"/>
                      </a:endParaRPr>
                    </a:p>
                  </a:txBody>
                  <a:tcPr marL="68580" marR="68580" marT="0" marB="0"/>
                </a:tc>
                <a:tc>
                  <a:txBody>
                    <a:bodyPr/>
                    <a:lstStyle/>
                    <a:p>
                      <a:pPr algn="r">
                        <a:lnSpc>
                          <a:spcPct val="115000"/>
                        </a:lnSpc>
                        <a:spcAft>
                          <a:spcPts val="600"/>
                        </a:spcAft>
                      </a:pPr>
                      <a:r>
                        <a:rPr lang="en-AU" sz="1800">
                          <a:effectLst/>
                          <a:latin typeface="Calibri"/>
                          <a:ea typeface="Segoe UI" panose="020B0502040204020203" pitchFamily="34" charset="0"/>
                          <a:cs typeface="Times New Roman"/>
                        </a:rPr>
                        <a:t>$9.58</a:t>
                      </a:r>
                      <a:endParaRPr lang="en-AU" sz="1800">
                        <a:effectLst/>
                        <a:latin typeface="Segoe UI"/>
                        <a:ea typeface="Calibri" panose="020F0502020204030204" pitchFamily="34" charset="0"/>
                        <a:cs typeface="Times New Roman"/>
                      </a:endParaRPr>
                    </a:p>
                  </a:txBody>
                  <a:tcPr marL="68580" marR="68580" marT="0" marB="0"/>
                </a:tc>
                <a:extLst>
                  <a:ext uri="{0D108BD9-81ED-4DB2-BD59-A6C34878D82A}">
                    <a16:rowId xmlns:a16="http://schemas.microsoft.com/office/drawing/2014/main" val="4014469858"/>
                  </a:ext>
                </a:extLst>
              </a:tr>
              <a:tr h="370840">
                <a:tc>
                  <a:txBody>
                    <a:bodyPr/>
                    <a:lstStyle/>
                    <a:p>
                      <a:pPr>
                        <a:lnSpc>
                          <a:spcPct val="115000"/>
                        </a:lnSpc>
                        <a:spcAft>
                          <a:spcPts val="600"/>
                        </a:spcAft>
                      </a:pPr>
                      <a:r>
                        <a:rPr lang="en-AU" sz="1800" b="1">
                          <a:effectLst/>
                          <a:latin typeface="Calibri"/>
                          <a:ea typeface="Calibri"/>
                          <a:cs typeface="Times New Roman"/>
                        </a:rPr>
                        <a:t>Total</a:t>
                      </a:r>
                    </a:p>
                  </a:txBody>
                  <a:tcPr marL="68580" marR="68580" marT="0" marB="0"/>
                </a:tc>
                <a:tc>
                  <a:txBody>
                    <a:bodyPr/>
                    <a:lstStyle/>
                    <a:p>
                      <a:pPr>
                        <a:lnSpc>
                          <a:spcPct val="115000"/>
                        </a:lnSpc>
                        <a:spcAft>
                          <a:spcPts val="600"/>
                        </a:spcAft>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600"/>
                        </a:spcAft>
                      </a:pPr>
                      <a:r>
                        <a:rPr lang="en-AU" sz="1800" b="1" dirty="0">
                          <a:effectLst/>
                          <a:latin typeface="Calibri"/>
                          <a:ea typeface="Calibri"/>
                          <a:cs typeface="Times New Roman"/>
                        </a:rPr>
                        <a:t>$56.21</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8220379"/>
                  </a:ext>
                </a:extLst>
              </a:tr>
            </a:tbl>
          </a:graphicData>
        </a:graphic>
      </p:graphicFrame>
      <p:sp>
        <p:nvSpPr>
          <p:cNvPr id="4" name="TextBox 3">
            <a:extLst>
              <a:ext uri="{FF2B5EF4-FFF2-40B4-BE49-F238E27FC236}">
                <a16:creationId xmlns:a16="http://schemas.microsoft.com/office/drawing/2014/main" id="{6471935B-BCB1-1466-EBAA-30256FEF4A2D}"/>
              </a:ext>
            </a:extLst>
          </p:cNvPr>
          <p:cNvSpPr txBox="1"/>
          <p:nvPr/>
        </p:nvSpPr>
        <p:spPr>
          <a:xfrm>
            <a:off x="8820150" y="2876550"/>
            <a:ext cx="301307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Calibri"/>
                <a:ea typeface="Calibri"/>
                <a:cs typeface="Arial"/>
              </a:rPr>
              <a:t>May also charge</a:t>
            </a:r>
          </a:p>
          <a:p>
            <a:pPr marL="285750" indent="-285750">
              <a:buFont typeface="Calibri"/>
              <a:buChar char="-"/>
            </a:pPr>
            <a:r>
              <a:rPr lang="en-GB" sz="2000">
                <a:latin typeface="Calibri"/>
                <a:ea typeface="Calibri"/>
                <a:cs typeface="Arial"/>
              </a:rPr>
              <a:t>SN recording fee $1.45 </a:t>
            </a:r>
          </a:p>
          <a:p>
            <a:pPr marL="285750" indent="-285750">
              <a:buFont typeface="Calibri"/>
              <a:buChar char="-"/>
            </a:pPr>
            <a:r>
              <a:rPr lang="en-GB" sz="2000">
                <a:latin typeface="Calibri"/>
                <a:ea typeface="Calibri"/>
                <a:cs typeface="Arial"/>
              </a:rPr>
              <a:t>Additional fee $3.45</a:t>
            </a:r>
          </a:p>
          <a:p>
            <a:r>
              <a:rPr lang="en-GB" sz="2000">
                <a:latin typeface="Calibri"/>
                <a:ea typeface="Calibri"/>
                <a:cs typeface="Arial"/>
              </a:rPr>
              <a:t>     = total $61.11</a:t>
            </a:r>
          </a:p>
        </p:txBody>
      </p:sp>
    </p:spTree>
    <p:extLst>
      <p:ext uri="{BB962C8B-B14F-4D97-AF65-F5344CB8AC3E}">
        <p14:creationId xmlns:p14="http://schemas.microsoft.com/office/powerpoint/2010/main" val="91698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solidFill>
                  <a:srgbClr val="243C96"/>
                </a:solidFill>
                <a:latin typeface="Calibri"/>
              </a:rPr>
              <a:t>Thanks</a:t>
            </a:r>
            <a:endParaRPr lang="en-AU">
              <a:solidFill>
                <a:srgbClr val="153A6E"/>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3703578"/>
          </a:xfrm>
          <a:prstGeom prst="rect">
            <a:avLst/>
          </a:prstGeom>
          <a:ln>
            <a:noFill/>
          </a:ln>
        </p:spPr>
        <p:txBody>
          <a:bodyPr wrap="square" lIns="91440" tIns="45720" rIns="91440" bIns="45720" anchor="t">
            <a:spAutoFit/>
          </a:bodyPr>
          <a:lstStyle/>
          <a:p>
            <a:pPr marL="342900" indent="-342900">
              <a:spcAft>
                <a:spcPts val="1600"/>
              </a:spcAft>
              <a:buFont typeface="Arial"/>
              <a:buChar char="•"/>
            </a:pPr>
            <a:r>
              <a:rPr lang="en-AU" sz="2400">
                <a:latin typeface="Calibri"/>
                <a:ea typeface="Calibri"/>
                <a:cs typeface="Arial"/>
              </a:rPr>
              <a:t>QLD floods – emergency. </a:t>
            </a:r>
            <a:endParaRPr lang="en-US" sz="2400">
              <a:latin typeface="Calibri"/>
              <a:ea typeface="Calibri"/>
              <a:cs typeface="Arial"/>
            </a:endParaRPr>
          </a:p>
          <a:p>
            <a:pPr>
              <a:spcAft>
                <a:spcPts val="1600"/>
              </a:spcAft>
            </a:pPr>
            <a:r>
              <a:rPr lang="en-AU" sz="2400">
                <a:latin typeface="Calibri"/>
                <a:ea typeface="Calibri"/>
                <a:cs typeface="Arial"/>
              </a:rPr>
              <a:t>	- CD emergency will come to an end expected 1 April schedule</a:t>
            </a:r>
          </a:p>
          <a:p>
            <a:pPr>
              <a:spcAft>
                <a:spcPts val="1600"/>
              </a:spcAft>
            </a:pPr>
            <a:r>
              <a:rPr lang="en-AU" sz="2400">
                <a:latin typeface="Calibri"/>
                <a:ea typeface="Calibri"/>
                <a:cs typeface="Arial"/>
              </a:rPr>
              <a:t>	- Thanks for doing mid-month publication</a:t>
            </a:r>
          </a:p>
          <a:p>
            <a:pPr>
              <a:spcAft>
                <a:spcPts val="1600"/>
              </a:spcAft>
            </a:pPr>
            <a:r>
              <a:rPr lang="en-AU" sz="2400">
                <a:latin typeface="Calibri"/>
                <a:ea typeface="Calibri"/>
                <a:cs typeface="Arial"/>
              </a:rPr>
              <a:t>	- Sorry about the AMT changes and Manufacturer Code issues</a:t>
            </a:r>
            <a:endParaRPr lang="en-US" sz="2400">
              <a:latin typeface="Calibri"/>
              <a:ea typeface="Calibri"/>
              <a:cs typeface="Arial"/>
            </a:endParaRPr>
          </a:p>
          <a:p>
            <a:pPr marL="342900" indent="-342900">
              <a:spcAft>
                <a:spcPts val="1600"/>
              </a:spcAft>
              <a:buFont typeface="Arial"/>
              <a:buChar char="•"/>
            </a:pPr>
            <a:r>
              <a:rPr lang="en-AU" sz="2400">
                <a:latin typeface="Calibri"/>
                <a:ea typeface="Calibri"/>
                <a:cs typeface="Arial"/>
              </a:rPr>
              <a:t>Safety Net – clarification.</a:t>
            </a:r>
          </a:p>
          <a:p>
            <a:pPr marL="342900" indent="-342900">
              <a:spcAft>
                <a:spcPts val="1600"/>
              </a:spcAft>
              <a:buFont typeface="Arial"/>
              <a:buChar char="•"/>
            </a:pPr>
            <a:r>
              <a:rPr lang="en-AU" sz="2400">
                <a:latin typeface="Calibri"/>
                <a:ea typeface="Calibri"/>
                <a:cs typeface="Arial"/>
              </a:rPr>
              <a:t>All the support from the Software Vendor groups when we have API or legal questions.</a:t>
            </a:r>
          </a:p>
        </p:txBody>
      </p:sp>
    </p:spTree>
    <p:extLst>
      <p:ext uri="{BB962C8B-B14F-4D97-AF65-F5344CB8AC3E}">
        <p14:creationId xmlns:p14="http://schemas.microsoft.com/office/powerpoint/2010/main" val="2733211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EB6A98-B999-0CBF-8EA6-92FCF67C79E9}"/>
              </a:ext>
            </a:extLst>
          </p:cNvPr>
          <p:cNvSpPr txBox="1">
            <a:spLocks/>
          </p:cNvSpPr>
          <p:nvPr/>
        </p:nvSpPr>
        <p:spPr>
          <a:xfrm>
            <a:off x="849088" y="554210"/>
            <a:ext cx="1093869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solidFill>
                  <a:srgbClr val="153A6E"/>
                </a:solidFill>
                <a:latin typeface="Calibri"/>
                <a:ea typeface="Calibri"/>
                <a:cs typeface="Calibri"/>
              </a:rPr>
              <a:t>PBS API – General - Discussion and questions </a:t>
            </a:r>
          </a:p>
          <a:p>
            <a:endParaRPr lang="en-AU" sz="2400">
              <a:solidFill>
                <a:srgbClr val="008A95"/>
              </a:solidFill>
              <a:latin typeface="Aptos"/>
              <a:ea typeface="+mn-ea"/>
              <a:cs typeface="Arial"/>
            </a:endParaRPr>
          </a:p>
          <a:p>
            <a:endParaRPr lang="en-AU" sz="2000">
              <a:solidFill>
                <a:srgbClr val="008A95"/>
              </a:solidFill>
              <a:latin typeface="Calibri"/>
              <a:ea typeface="Calibri"/>
              <a:cs typeface="Arial"/>
            </a:endParaRPr>
          </a:p>
          <a:p>
            <a:pPr marL="285750" indent="-285750">
              <a:buFont typeface="Symbol"/>
              <a:buChar char="•"/>
            </a:pPr>
            <a:r>
              <a:rPr lang="en-AU" sz="2000">
                <a:solidFill>
                  <a:srgbClr val="000000"/>
                </a:solidFill>
                <a:latin typeface="Calibri"/>
                <a:ea typeface="Calibri"/>
                <a:cs typeface="Calibri"/>
              </a:rPr>
              <a:t>This part will not be released as part of the recording.</a:t>
            </a:r>
          </a:p>
          <a:p>
            <a:pPr marL="285750" indent="-285750">
              <a:buFont typeface="Symbol"/>
              <a:buChar char="•"/>
            </a:pPr>
            <a:r>
              <a:rPr lang="en-AU" sz="2000">
                <a:solidFill>
                  <a:srgbClr val="000000"/>
                </a:solidFill>
                <a:latin typeface="Calibri"/>
                <a:ea typeface="Calibri"/>
                <a:cs typeface="Calibri"/>
              </a:rPr>
              <a:t>If you have any questions from this webinar, email  </a:t>
            </a:r>
            <a:r>
              <a:rPr lang="en-AU" sz="2000" u="sng">
                <a:solidFill>
                  <a:srgbClr val="000000"/>
                </a:solidFill>
                <a:latin typeface="Calibri"/>
                <a:ea typeface="Calibri"/>
                <a:cs typeface="Calibri"/>
                <a:hlinkClick r:id="rId4"/>
              </a:rPr>
              <a:t>HPPSupport@health.gov.au</a:t>
            </a:r>
            <a:r>
              <a:rPr lang="en-AU" sz="2000" u="sng">
                <a:solidFill>
                  <a:srgbClr val="000000"/>
                </a:solidFill>
                <a:latin typeface="Calibri"/>
                <a:ea typeface="Calibri"/>
                <a:cs typeface="Calibri"/>
              </a:rPr>
              <a:t>.</a:t>
            </a:r>
          </a:p>
          <a:p>
            <a:pPr marL="285750" indent="-285750">
              <a:buFont typeface="Symbol"/>
              <a:buChar char="•"/>
            </a:pPr>
            <a:r>
              <a:rPr lang="en-AU" sz="2000">
                <a:solidFill>
                  <a:srgbClr val="000000"/>
                </a:solidFill>
                <a:latin typeface="Calibri"/>
                <a:ea typeface="Calibri"/>
                <a:cs typeface="Calibri"/>
              </a:rPr>
              <a:t>We are always happy to help.</a:t>
            </a:r>
            <a:endParaRPr lang="en-AU"/>
          </a:p>
          <a:p>
            <a:endParaRPr lang="en-AU" sz="2000">
              <a:solidFill>
                <a:srgbClr val="008A95"/>
              </a:solidFill>
              <a:latin typeface="Calibri"/>
              <a:ea typeface="Calibri"/>
              <a:cs typeface="Arial"/>
            </a:endParaRPr>
          </a:p>
          <a:p>
            <a:endParaRPr lang="en-AU" sz="2400">
              <a:solidFill>
                <a:srgbClr val="008A95"/>
              </a:solidFill>
              <a:latin typeface="Aptos"/>
              <a:ea typeface="+mn-ea"/>
              <a:cs typeface="Arial"/>
            </a:endParaRPr>
          </a:p>
          <a:p>
            <a:endParaRPr lang="en-AU" sz="2400">
              <a:solidFill>
                <a:srgbClr val="008A95"/>
              </a:solidFill>
              <a:latin typeface="Aptos"/>
              <a:ea typeface="+mn-ea"/>
              <a:cs typeface="Arial"/>
            </a:endParaRPr>
          </a:p>
          <a:p>
            <a:endParaRPr lang="en-AU" sz="2400">
              <a:solidFill>
                <a:srgbClr val="008A95"/>
              </a:solidFill>
              <a:latin typeface="Aptos"/>
              <a:ea typeface="+mn-ea"/>
              <a:cs typeface="Arial"/>
            </a:endParaRPr>
          </a:p>
          <a:p>
            <a:endParaRPr lang="en-AU" sz="2400">
              <a:solidFill>
                <a:srgbClr val="008A95"/>
              </a:solidFill>
              <a:latin typeface="Aptos"/>
              <a:ea typeface="+mn-ea"/>
              <a:cs typeface="Arial"/>
            </a:endParaRPr>
          </a:p>
          <a:p>
            <a:endParaRPr lang="en-US" sz="2400">
              <a:solidFill>
                <a:srgbClr val="008A95"/>
              </a:solidFill>
              <a:latin typeface="Aptos"/>
              <a:ea typeface="+mn-ea"/>
              <a:cs typeface="Arial"/>
            </a:endParaRPr>
          </a:p>
        </p:txBody>
      </p:sp>
      <p:pic>
        <p:nvPicPr>
          <p:cNvPr id="2" name="Graphic 2" descr="Questions with solid fill">
            <a:extLst>
              <a:ext uri="{FF2B5EF4-FFF2-40B4-BE49-F238E27FC236}">
                <a16:creationId xmlns:a16="http://schemas.microsoft.com/office/drawing/2014/main" id="{65BA4D4F-88A7-88D3-2EB6-E25A7E94F7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276235" y="2916451"/>
            <a:ext cx="3918225" cy="3940312"/>
          </a:xfrm>
          <a:prstGeom prst="rect">
            <a:avLst/>
          </a:prstGeom>
        </p:spPr>
      </p:pic>
    </p:spTree>
    <p:extLst>
      <p:ext uri="{BB962C8B-B14F-4D97-AF65-F5344CB8AC3E}">
        <p14:creationId xmlns:p14="http://schemas.microsoft.com/office/powerpoint/2010/main" val="214271371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4C0F88-8641-B007-7F1B-67577BE6C26C}"/>
              </a:ext>
            </a:extLst>
          </p:cNvPr>
          <p:cNvSpPr txBox="1"/>
          <p:nvPr/>
        </p:nvSpPr>
        <p:spPr>
          <a:xfrm>
            <a:off x="5167163" y="3044279"/>
            <a:ext cx="1387641" cy="769441"/>
          </a:xfrm>
          <a:prstGeom prst="rect">
            <a:avLst/>
          </a:prstGeom>
          <a:noFill/>
        </p:spPr>
        <p:txBody>
          <a:bodyPr wrap="square" rtlCol="0">
            <a:spAutoFit/>
          </a:bodyPr>
          <a:lstStyle/>
          <a:p>
            <a:r>
              <a:rPr lang="en-AU" sz="4400" b="1">
                <a:solidFill>
                  <a:srgbClr val="153A6E"/>
                </a:solidFill>
                <a:latin typeface="Calibri"/>
                <a:cs typeface="Calibri"/>
              </a:rPr>
              <a:t>END</a:t>
            </a:r>
          </a:p>
        </p:txBody>
      </p:sp>
    </p:spTree>
    <p:extLst>
      <p:ext uri="{BB962C8B-B14F-4D97-AF65-F5344CB8AC3E}">
        <p14:creationId xmlns:p14="http://schemas.microsoft.com/office/powerpoint/2010/main" val="27415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552037" y="423226"/>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Agenda</a:t>
            </a:r>
          </a:p>
        </p:txBody>
      </p:sp>
      <p:sp>
        <p:nvSpPr>
          <p:cNvPr id="3" name="Rectangle 2">
            <a:extLst>
              <a:ext uri="{FF2B5EF4-FFF2-40B4-BE49-F238E27FC236}">
                <a16:creationId xmlns:a16="http://schemas.microsoft.com/office/drawing/2014/main" id="{F7CDCBC0-3473-4600-A5DF-2CE9500ECF5D}"/>
              </a:ext>
            </a:extLst>
          </p:cNvPr>
          <p:cNvSpPr/>
          <p:nvPr/>
        </p:nvSpPr>
        <p:spPr>
          <a:xfrm>
            <a:off x="1468213" y="1793769"/>
            <a:ext cx="10568248" cy="496033"/>
          </a:xfrm>
          <a:prstGeom prst="rect">
            <a:avLst/>
          </a:prstGeom>
          <a:ln>
            <a:noFill/>
          </a:ln>
        </p:spPr>
        <p:txBody>
          <a:bodyPr wrap="square" lIns="91440" tIns="45720" rIns="91440" bIns="45720" anchor="t">
            <a:spAutoFit/>
          </a:bodyPr>
          <a:lstStyle/>
          <a:p>
            <a:pPr>
              <a:lnSpc>
                <a:spcPct val="0"/>
              </a:lnSpc>
              <a:spcBef>
                <a:spcPts val="300"/>
              </a:spcBef>
              <a:spcAft>
                <a:spcPts val="2400"/>
              </a:spcAft>
            </a:pPr>
            <a:endParaRPr lang="en-AU">
              <a:solidFill>
                <a:schemeClr val="accent1"/>
              </a:solidFill>
              <a:cs typeface="Calibri"/>
            </a:endParaRPr>
          </a:p>
          <a:p>
            <a:pPr>
              <a:lnSpc>
                <a:spcPct val="0"/>
              </a:lnSpc>
              <a:spcBef>
                <a:spcPts val="300"/>
              </a:spcBef>
              <a:spcAft>
                <a:spcPts val="600"/>
              </a:spcAft>
            </a:pPr>
            <a:endParaRPr lang="en-AU">
              <a:solidFill>
                <a:schemeClr val="accent1"/>
              </a:solidFill>
              <a:latin typeface="Arial"/>
              <a:ea typeface="Calibri"/>
              <a:cs typeface="Calibri"/>
            </a:endParaRPr>
          </a:p>
        </p:txBody>
      </p:sp>
      <p:sp>
        <p:nvSpPr>
          <p:cNvPr id="4" name="TextBox 3">
            <a:extLst>
              <a:ext uri="{FF2B5EF4-FFF2-40B4-BE49-F238E27FC236}">
                <a16:creationId xmlns:a16="http://schemas.microsoft.com/office/drawing/2014/main" id="{4E8CFD40-2906-C8BB-D9AA-D054C16AECBA}"/>
              </a:ext>
            </a:extLst>
          </p:cNvPr>
          <p:cNvSpPr txBox="1"/>
          <p:nvPr/>
        </p:nvSpPr>
        <p:spPr>
          <a:xfrm>
            <a:off x="620416" y="1116847"/>
            <a:ext cx="10944225" cy="5186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400">
                <a:solidFill>
                  <a:srgbClr val="008A95"/>
                </a:solidFill>
                <a:latin typeface="Calibri"/>
                <a:ea typeface="Calibri"/>
                <a:cs typeface="Segoe UI"/>
              </a:rPr>
              <a:t>Overview and updates</a:t>
            </a:r>
            <a:r>
              <a:rPr lang="en-US" sz="2400">
                <a:latin typeface="Calibri"/>
                <a:ea typeface="Calibri"/>
                <a:cs typeface="Segoe UI"/>
              </a:rPr>
              <a:t>​</a:t>
            </a:r>
          </a:p>
          <a:p>
            <a:endParaRPr lang="en-US" sz="1100">
              <a:solidFill>
                <a:srgbClr val="000000"/>
              </a:solidFill>
              <a:latin typeface="Calibri"/>
              <a:ea typeface="Calibri"/>
              <a:cs typeface="Segoe UI"/>
            </a:endParaRPr>
          </a:p>
          <a:p>
            <a:r>
              <a:rPr lang="en-AU" sz="2400">
                <a:solidFill>
                  <a:srgbClr val="008A95"/>
                </a:solidFill>
                <a:latin typeface="Calibri"/>
                <a:ea typeface="Calibri"/>
                <a:cs typeface="Segoe UI"/>
              </a:rPr>
              <a:t>API v3 changes</a:t>
            </a:r>
            <a:r>
              <a:rPr lang="en-US" sz="2400">
                <a:latin typeface="Calibri"/>
                <a:ea typeface="Calibri"/>
                <a:cs typeface="Segoe UI"/>
              </a:rPr>
              <a:t>​</a:t>
            </a:r>
          </a:p>
          <a:p>
            <a:pPr marL="285750" lvl="1" indent="-285750">
              <a:buFont typeface="Arial"/>
              <a:buChar char="•"/>
            </a:pPr>
            <a:r>
              <a:rPr lang="en-AU" sz="2000">
                <a:latin typeface="Calibri"/>
                <a:ea typeface="Calibri"/>
                <a:cs typeface="Arial"/>
              </a:rPr>
              <a:t>General recap​</a:t>
            </a:r>
          </a:p>
          <a:p>
            <a:pPr marL="285750" lvl="1" indent="-285750">
              <a:buFont typeface="Arial"/>
              <a:buChar char="•"/>
            </a:pPr>
            <a:r>
              <a:rPr lang="en-AU" sz="2000">
                <a:latin typeface="Calibri"/>
                <a:ea typeface="Calibri"/>
                <a:cs typeface="Arial"/>
              </a:rPr>
              <a:t>PBS API – Embargo API Access Renewal​</a:t>
            </a:r>
          </a:p>
          <a:p>
            <a:pPr marL="285750" lvl="1" indent="-285750">
              <a:buFont typeface="Arial"/>
              <a:buChar char="•"/>
            </a:pPr>
            <a:r>
              <a:rPr lang="en-AU" sz="2000">
                <a:latin typeface="Calibri"/>
                <a:ea typeface="Calibri"/>
                <a:cs typeface="Arial"/>
              </a:rPr>
              <a:t>Update on recent releases  ​</a:t>
            </a:r>
          </a:p>
          <a:p>
            <a:pPr marL="285750" lvl="1" indent="-285750">
              <a:buFont typeface="Arial"/>
              <a:buChar char="•"/>
            </a:pPr>
            <a:r>
              <a:rPr lang="en-AU" sz="2000">
                <a:latin typeface="Calibri"/>
                <a:ea typeface="Calibri"/>
                <a:cs typeface="Arial"/>
              </a:rPr>
              <a:t>Upcoming releases​</a:t>
            </a:r>
          </a:p>
          <a:p>
            <a:pPr marL="285750" lvl="1" indent="-285750">
              <a:buFont typeface="Arial"/>
              <a:buChar char="•"/>
            </a:pPr>
            <a:r>
              <a:rPr lang="en-AU" sz="2000">
                <a:latin typeface="Calibri"/>
                <a:ea typeface="Calibri"/>
                <a:cs typeface="Arial"/>
              </a:rPr>
              <a:t>Future releases​</a:t>
            </a:r>
          </a:p>
          <a:p>
            <a:pPr marL="285750" lvl="1" indent="-285750">
              <a:buFont typeface="Arial"/>
              <a:buChar char="•"/>
            </a:pPr>
            <a:endParaRPr lang="en-AU" sz="1200">
              <a:solidFill>
                <a:srgbClr val="008A95"/>
              </a:solidFill>
              <a:latin typeface="Calibri"/>
              <a:ea typeface="Calibri"/>
              <a:cs typeface="Segoe UI"/>
            </a:endParaRPr>
          </a:p>
          <a:p>
            <a:pPr marL="0" lvl="1"/>
            <a:r>
              <a:rPr lang="en-AU" sz="2400">
                <a:solidFill>
                  <a:srgbClr val="008A95"/>
                </a:solidFill>
                <a:latin typeface="Calibri"/>
                <a:ea typeface="Calibri"/>
                <a:cs typeface="Segoe UI"/>
              </a:rPr>
              <a:t>PBS updates</a:t>
            </a:r>
            <a:r>
              <a:rPr lang="en-US" sz="2400">
                <a:solidFill>
                  <a:srgbClr val="008A95"/>
                </a:solidFill>
                <a:latin typeface="Calibri"/>
                <a:ea typeface="Calibri"/>
                <a:cs typeface="Segoe UI"/>
              </a:rPr>
              <a:t>​</a:t>
            </a:r>
            <a:endParaRPr lang="en-AU" sz="2400">
              <a:solidFill>
                <a:srgbClr val="000000"/>
              </a:solidFill>
              <a:latin typeface="Calibri"/>
              <a:ea typeface="Calibri"/>
              <a:cs typeface="Arial"/>
            </a:endParaRPr>
          </a:p>
          <a:p>
            <a:pPr marL="342900" indent="-342900">
              <a:buFont typeface="Arial" panose="020B0604020202020204" pitchFamily="34" charset="0"/>
              <a:buChar char="•"/>
            </a:pPr>
            <a:r>
              <a:rPr lang="en-US" sz="2000">
                <a:latin typeface="Calibri"/>
                <a:ea typeface="Calibri"/>
                <a:cs typeface="Arial"/>
              </a:rPr>
              <a:t>Manner of administration​</a:t>
            </a:r>
          </a:p>
          <a:p>
            <a:pPr marL="342900" indent="-342900">
              <a:buFont typeface="Arial" panose="020B0604020202020204" pitchFamily="34" charset="0"/>
              <a:buChar char="•"/>
            </a:pPr>
            <a:r>
              <a:rPr lang="en-US" sz="2000">
                <a:latin typeface="Calibri"/>
                <a:ea typeface="Calibri"/>
                <a:cs typeface="Calibri"/>
              </a:rPr>
              <a:t>Authority In Writing </a:t>
            </a:r>
          </a:p>
          <a:p>
            <a:pPr marL="342900" indent="-342900">
              <a:buFont typeface="Arial" panose="020B0604020202020204" pitchFamily="34" charset="0"/>
              <a:buChar char="•"/>
            </a:pPr>
            <a:r>
              <a:rPr lang="en-AU" sz="2000">
                <a:latin typeface="Calibri"/>
                <a:ea typeface="Calibri"/>
                <a:cs typeface="Calibri"/>
              </a:rPr>
              <a:t>AMT V4 implementation</a:t>
            </a:r>
            <a:r>
              <a:rPr lang="en-US" sz="2000">
                <a:latin typeface="Calibri"/>
                <a:ea typeface="Calibri"/>
                <a:cs typeface="Calibri"/>
              </a:rPr>
              <a:t> </a:t>
            </a:r>
          </a:p>
          <a:p>
            <a:pPr marL="342900" indent="-342900">
              <a:buFont typeface="Arial" panose="020B0604020202020204" pitchFamily="34" charset="0"/>
              <a:buChar char="•"/>
            </a:pPr>
            <a:r>
              <a:rPr lang="en-US" sz="2000">
                <a:latin typeface="Calibri"/>
                <a:ea typeface="Calibri"/>
                <a:cs typeface="Arial"/>
              </a:rPr>
              <a:t>Additional Community Supply Support (ACSS) payments  ​</a:t>
            </a:r>
          </a:p>
          <a:p>
            <a:pPr marL="342900" indent="-342900">
              <a:buFont typeface="Arial" panose="020B0604020202020204" pitchFamily="34" charset="0"/>
              <a:buChar char="•"/>
            </a:pPr>
            <a:r>
              <a:rPr lang="en-US" sz="2000">
                <a:latin typeface="Calibri"/>
                <a:ea typeface="Calibri"/>
                <a:cs typeface="Arial"/>
              </a:rPr>
              <a:t>Safety Net Threshold changes – 18 January 2025   ​</a:t>
            </a:r>
          </a:p>
          <a:p>
            <a:pPr marL="285750" indent="-285750">
              <a:buFont typeface="Symbol,Sans-Serif"/>
              <a:buChar char="•"/>
            </a:pPr>
            <a:endParaRPr lang="en-US" sz="1200">
              <a:solidFill>
                <a:srgbClr val="000000"/>
              </a:solidFill>
              <a:latin typeface="Calibri"/>
              <a:ea typeface="Calibri"/>
              <a:cs typeface="Arial"/>
            </a:endParaRPr>
          </a:p>
          <a:p>
            <a:r>
              <a:rPr lang="en-AU" sz="2400">
                <a:solidFill>
                  <a:srgbClr val="008A95"/>
                </a:solidFill>
                <a:latin typeface="Calibri"/>
                <a:ea typeface="Calibri"/>
                <a:cs typeface="Segoe UI"/>
              </a:rPr>
              <a:t>General - Discussion and questions </a:t>
            </a:r>
            <a:endParaRPr lang="en-AU" sz="2400">
              <a:solidFill>
                <a:srgbClr val="000000"/>
              </a:solidFill>
              <a:latin typeface="Calibri"/>
              <a:ea typeface="Calibri"/>
              <a:cs typeface="Arial"/>
            </a:endParaRPr>
          </a:p>
        </p:txBody>
      </p:sp>
    </p:spTree>
    <p:extLst>
      <p:ext uri="{BB962C8B-B14F-4D97-AF65-F5344CB8AC3E}">
        <p14:creationId xmlns:p14="http://schemas.microsoft.com/office/powerpoint/2010/main" val="739026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BABF9-135D-C367-317A-34F93C83F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04301-63DB-C33C-5273-A28B8366ECD1}"/>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400" b="1">
                <a:solidFill>
                  <a:srgbClr val="243C96"/>
                </a:solidFill>
                <a:latin typeface="Calibri"/>
              </a:rPr>
              <a:t>PBS API General recap</a:t>
            </a:r>
            <a:endParaRPr lang="en-AU">
              <a:solidFill>
                <a:srgbClr val="153A6E"/>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28689975-C621-3210-D702-A656E2E1B841}"/>
              </a:ext>
            </a:extLst>
          </p:cNvPr>
          <p:cNvSpPr/>
          <p:nvPr/>
        </p:nvSpPr>
        <p:spPr>
          <a:xfrm>
            <a:off x="849088" y="1450869"/>
            <a:ext cx="10568248" cy="4089646"/>
          </a:xfrm>
          <a:prstGeom prst="rect">
            <a:avLst/>
          </a:prstGeom>
          <a:ln>
            <a:noFill/>
          </a:ln>
        </p:spPr>
        <p:txBody>
          <a:bodyPr wrap="square" lIns="91440" tIns="45720" rIns="91440" bIns="45720" anchor="t">
            <a:spAutoFit/>
          </a:bodyPr>
          <a:lstStyle/>
          <a:p>
            <a:pPr marL="342900" indent="-342900">
              <a:lnSpc>
                <a:spcPct val="107000"/>
              </a:lnSpc>
              <a:spcAft>
                <a:spcPts val="2400"/>
              </a:spcAft>
              <a:buFont typeface="Arial,Sans-Serif"/>
              <a:buChar char="•"/>
            </a:pPr>
            <a:r>
              <a:rPr lang="en-AU" sz="2400" b="0" i="0">
                <a:effectLst/>
                <a:latin typeface="Calibri"/>
                <a:ea typeface="Calibri"/>
                <a:cs typeface="Calibri"/>
              </a:rPr>
              <a:t>All current forms of PBS Schedule data will continue to be available as long as there are key fixes being implemented. There will be </a:t>
            </a:r>
            <a:r>
              <a:rPr lang="en-AU" sz="2400" b="0">
                <a:effectLst/>
                <a:latin typeface="Calibri"/>
                <a:ea typeface="Calibri"/>
                <a:cs typeface="Calibri"/>
              </a:rPr>
              <a:t>at least </a:t>
            </a:r>
            <a:r>
              <a:rPr lang="en-AU" sz="2400" b="0" i="0">
                <a:effectLst/>
                <a:latin typeface="Calibri"/>
                <a:ea typeface="Calibri"/>
                <a:cs typeface="Calibri"/>
              </a:rPr>
              <a:t>three months' notice of discontinuation once the API is stable. </a:t>
            </a:r>
            <a:endParaRPr lang="en-US"/>
          </a:p>
          <a:p>
            <a:pPr marL="342900" indent="-342900">
              <a:lnSpc>
                <a:spcPct val="107000"/>
              </a:lnSpc>
              <a:spcAft>
                <a:spcPts val="2400"/>
              </a:spcAft>
              <a:buFont typeface="Arial,Sans-Serif"/>
              <a:buChar char="•"/>
            </a:pPr>
            <a:r>
              <a:rPr lang="en-AU" sz="2400">
                <a:latin typeface="Calibri"/>
                <a:ea typeface="Calibri"/>
                <a:cs typeface="Calibri"/>
              </a:rPr>
              <a:t>PDF Schedule and SOC - Will continue to be available in PDF form ongoing </a:t>
            </a:r>
            <a:r>
              <a:rPr lang="en-AU" sz="2400">
                <a:highlight>
                  <a:srgbClr val="FFFFFF"/>
                </a:highlight>
                <a:latin typeface="Calibri"/>
                <a:cs typeface="Calibri"/>
                <a:hlinkClick r:id="rId3">
                  <a:extLst>
                    <a:ext uri="{A12FA001-AC4F-418D-AE19-62706E023703}">
                      <ahyp:hlinkClr xmlns:ahyp="http://schemas.microsoft.com/office/drawing/2018/hyperlinkcolor" val="tx"/>
                    </a:ext>
                  </a:extLst>
                </a:hlinkClick>
              </a:rPr>
              <a:t>https://www.pbs.gov.au/browse/publications</a:t>
            </a:r>
            <a:r>
              <a:rPr lang="en-AU" sz="2400">
                <a:solidFill>
                  <a:srgbClr val="313131"/>
                </a:solidFill>
                <a:highlight>
                  <a:srgbClr val="FFFFFF"/>
                </a:highlight>
                <a:latin typeface="Calibri"/>
                <a:ea typeface="Calibri"/>
                <a:cs typeface="Segoe UI"/>
              </a:rPr>
              <a:t> </a:t>
            </a:r>
            <a:r>
              <a:rPr lang="en-AU" sz="2400">
                <a:latin typeface="Calibri"/>
                <a:ea typeface="Calibri"/>
                <a:cs typeface="Calibri"/>
              </a:rPr>
              <a:t>or under embargo. </a:t>
            </a:r>
          </a:p>
          <a:p>
            <a:pPr marL="342900" indent="-342900">
              <a:lnSpc>
                <a:spcPct val="107000"/>
              </a:lnSpc>
              <a:spcAft>
                <a:spcPts val="2400"/>
              </a:spcAft>
              <a:buFont typeface="Arial,Sans-Serif"/>
              <a:buChar char="•"/>
            </a:pPr>
            <a:r>
              <a:rPr lang="en-AU" sz="2400">
                <a:highlight>
                  <a:srgbClr val="FFFFFF"/>
                </a:highlight>
                <a:latin typeface="Calibri"/>
                <a:cs typeface="Calibri"/>
              </a:rPr>
              <a:t>V3 is the current version.  </a:t>
            </a:r>
            <a:r>
              <a:rPr lang="en-AU" sz="2400">
                <a:solidFill>
                  <a:srgbClr val="313131"/>
                </a:solidFill>
                <a:highlight>
                  <a:srgbClr val="FFFFFF"/>
                </a:highlight>
                <a:latin typeface="Calibri"/>
                <a:ea typeface="Calibri"/>
                <a:cs typeface="Segoe UI"/>
                <a:hlinkClick r:id="rId4"/>
              </a:rPr>
              <a:t>API catalogue</a:t>
            </a:r>
            <a:r>
              <a:rPr lang="en-AU" sz="2400">
                <a:solidFill>
                  <a:srgbClr val="000000"/>
                </a:solidFill>
                <a:highlight>
                  <a:srgbClr val="FFFFFF"/>
                </a:highlight>
                <a:latin typeface="Calibri"/>
                <a:ea typeface="Calibri"/>
                <a:cs typeface="Calibri"/>
              </a:rPr>
              <a:t> </a:t>
            </a:r>
            <a:br>
              <a:rPr lang="en-AU" sz="2400">
                <a:highlight>
                  <a:srgbClr val="FFFFFF"/>
                </a:highlight>
                <a:latin typeface="Calibri"/>
                <a:ea typeface="Calibri"/>
                <a:cs typeface="Calibri"/>
              </a:rPr>
            </a:br>
            <a:r>
              <a:rPr lang="en-AU" sz="2400">
                <a:highlight>
                  <a:srgbClr val="FFFFFF"/>
                </a:highlight>
                <a:latin typeface="Calibri"/>
                <a:cs typeface="Calibri"/>
                <a:hlinkClick r:id="rId5"/>
              </a:rPr>
              <a:t>https://data-api-portal.health.gov.au</a:t>
            </a:r>
            <a:endParaRPr lang="en-AU" sz="2400">
              <a:highlight>
                <a:srgbClr val="FFFFFF"/>
              </a:highlight>
              <a:latin typeface="Calibri"/>
              <a:ea typeface="Calibri"/>
              <a:cs typeface="Calibri"/>
            </a:endParaRPr>
          </a:p>
          <a:p>
            <a:pPr>
              <a:spcAft>
                <a:spcPts val="1600"/>
              </a:spcAft>
            </a:pPr>
            <a:endParaRPr lang="en-AU" sz="2000">
              <a:latin typeface="Calibri"/>
              <a:ea typeface="Calibri"/>
              <a:cs typeface="Arial"/>
            </a:endParaRPr>
          </a:p>
        </p:txBody>
      </p:sp>
    </p:spTree>
    <p:extLst>
      <p:ext uri="{BB962C8B-B14F-4D97-AF65-F5344CB8AC3E}">
        <p14:creationId xmlns:p14="http://schemas.microsoft.com/office/powerpoint/2010/main" val="360014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400" b="1">
                <a:solidFill>
                  <a:srgbClr val="243C96"/>
                </a:solidFill>
                <a:latin typeface="Calibri"/>
              </a:rPr>
              <a:t>PBS API –</a:t>
            </a:r>
            <a:r>
              <a:rPr lang="en-AU" b="1">
                <a:solidFill>
                  <a:srgbClr val="243C96"/>
                </a:solidFill>
                <a:latin typeface="Calibri"/>
              </a:rPr>
              <a:t> Embargo API Access Renewal</a:t>
            </a:r>
          </a:p>
          <a:p>
            <a:endParaRPr lang="en-AU" b="1">
              <a:solidFill>
                <a:srgbClr val="243C96"/>
              </a:solidFill>
              <a:latin typeface="Calibri"/>
              <a:ea typeface="Calibri"/>
              <a:cs typeface="Calibri"/>
            </a:endParaRPr>
          </a:p>
        </p:txBody>
      </p:sp>
      <p:sp>
        <p:nvSpPr>
          <p:cNvPr id="3" name="Rectangle 2">
            <a:extLst>
              <a:ext uri="{FF2B5EF4-FFF2-40B4-BE49-F238E27FC236}">
                <a16:creationId xmlns:a16="http://schemas.microsoft.com/office/drawing/2014/main" id="{F7CDCBC0-3473-4600-A5DF-2CE9500ECF5D}"/>
              </a:ext>
            </a:extLst>
          </p:cNvPr>
          <p:cNvSpPr/>
          <p:nvPr/>
        </p:nvSpPr>
        <p:spPr>
          <a:xfrm>
            <a:off x="811876" y="1488138"/>
            <a:ext cx="10568248" cy="4524315"/>
          </a:xfrm>
          <a:prstGeom prst="rect">
            <a:avLst/>
          </a:prstGeom>
          <a:ln>
            <a:noFill/>
          </a:ln>
        </p:spPr>
        <p:txBody>
          <a:bodyPr wrap="square" lIns="91440" tIns="45720" rIns="91440" bIns="45720" anchor="t">
            <a:spAutoFit/>
          </a:bodyPr>
          <a:lstStyle/>
          <a:p>
            <a:pPr marL="171450" indent="-171450">
              <a:buFont typeface="Arial,Sans-Serif"/>
              <a:buChar char="•"/>
            </a:pPr>
            <a:r>
              <a:rPr lang="en-AU" sz="2400">
                <a:solidFill>
                  <a:srgbClr val="000000"/>
                </a:solidFill>
                <a:highlight>
                  <a:srgbClr val="FFFFFF"/>
                </a:highlight>
                <a:latin typeface="Calibri"/>
                <a:cs typeface="Calibri"/>
              </a:rPr>
              <a:t>Auto renewal is now fully in effect. Companies no longer need to re-apply for access to get updated secrets and keys each year.</a:t>
            </a:r>
            <a:endParaRPr lang="en-AU" sz="2400">
              <a:solidFill>
                <a:srgbClr val="000000"/>
              </a:solidFill>
              <a:highlight>
                <a:srgbClr val="FFFFFF"/>
              </a:highlight>
              <a:latin typeface="Calibri"/>
              <a:ea typeface="Calibri"/>
              <a:cs typeface="Calibri"/>
            </a:endParaRPr>
          </a:p>
          <a:p>
            <a:pPr marL="171450" indent="-171450">
              <a:buFont typeface="Arial,Sans-Serif"/>
              <a:buChar char="•"/>
            </a:pPr>
            <a:r>
              <a:rPr lang="en-AU" sz="2400">
                <a:solidFill>
                  <a:srgbClr val="000000"/>
                </a:solidFill>
                <a:highlight>
                  <a:srgbClr val="FFFFFF"/>
                </a:highlight>
                <a:latin typeface="Calibri"/>
                <a:cs typeface="Calibri"/>
              </a:rPr>
              <a:t>Companies will receive a HPP correspondence requesting confirmation of API user list associated with that company. </a:t>
            </a:r>
            <a:endParaRPr lang="en-AU" sz="2400">
              <a:solidFill>
                <a:srgbClr val="000000"/>
              </a:solidFill>
              <a:highlight>
                <a:srgbClr val="FFFFFF"/>
              </a:highlight>
              <a:latin typeface="Calibri"/>
              <a:ea typeface="Calibri"/>
              <a:cs typeface="Calibri"/>
            </a:endParaRPr>
          </a:p>
          <a:p>
            <a:pPr marL="628650" lvl="1" indent="-171450">
              <a:buFont typeface="Arial,Sans-Serif"/>
              <a:buChar char="•"/>
            </a:pPr>
            <a:r>
              <a:rPr lang="en-AU" sz="2400">
                <a:solidFill>
                  <a:srgbClr val="000000"/>
                </a:solidFill>
                <a:highlight>
                  <a:srgbClr val="FFFFFF"/>
                </a:highlight>
                <a:latin typeface="Calibri"/>
                <a:cs typeface="Calibri"/>
              </a:rPr>
              <a:t>This is sent 45 days before access expires.</a:t>
            </a:r>
            <a:endParaRPr lang="en-AU" sz="2400">
              <a:solidFill>
                <a:srgbClr val="000000"/>
              </a:solidFill>
              <a:highlight>
                <a:srgbClr val="FFFFFF"/>
              </a:highlight>
              <a:latin typeface="Calibri"/>
              <a:ea typeface="Calibri"/>
              <a:cs typeface="Calibri"/>
            </a:endParaRPr>
          </a:p>
          <a:p>
            <a:pPr marL="628650" lvl="1" indent="-171450">
              <a:buFont typeface="Arial,Sans-Serif"/>
              <a:buChar char="•"/>
            </a:pPr>
            <a:r>
              <a:rPr lang="en-AU" sz="2400">
                <a:solidFill>
                  <a:srgbClr val="000000"/>
                </a:solidFill>
                <a:highlight>
                  <a:srgbClr val="FFFFFF"/>
                </a:highlight>
                <a:latin typeface="Calibri"/>
                <a:cs typeface="Calibri"/>
              </a:rPr>
              <a:t>These have a “Response by” date. After that date passes, you will not be able to reply to the correspondence. </a:t>
            </a:r>
            <a:endParaRPr lang="en-US" sz="2400">
              <a:latin typeface="Calibri"/>
              <a:ea typeface="Calibri"/>
              <a:cs typeface="Arial"/>
            </a:endParaRPr>
          </a:p>
          <a:p>
            <a:pPr marL="171450" indent="-171450">
              <a:buFont typeface="Arial,Sans-Serif"/>
              <a:buChar char="•"/>
            </a:pPr>
            <a:r>
              <a:rPr lang="en-AU" sz="2400">
                <a:solidFill>
                  <a:srgbClr val="000000"/>
                </a:solidFill>
                <a:highlight>
                  <a:srgbClr val="FFFFFF"/>
                </a:highlight>
                <a:latin typeface="Calibri"/>
                <a:cs typeface="Calibri"/>
              </a:rPr>
              <a:t>All communications are managed via HPP correspondence. This includes the confirmation correspondence, and the updated secret values correspondence.</a:t>
            </a:r>
            <a:endParaRPr lang="en-AU" sz="2400">
              <a:solidFill>
                <a:srgbClr val="000000"/>
              </a:solidFill>
              <a:highlight>
                <a:srgbClr val="FFFFFF"/>
              </a:highlight>
              <a:latin typeface="Calibri"/>
              <a:ea typeface="Calibri"/>
              <a:cs typeface="Calibri"/>
            </a:endParaRPr>
          </a:p>
          <a:p>
            <a:pPr marL="628650" lvl="1" indent="-171450">
              <a:buFont typeface="Arial,Sans-Serif"/>
              <a:buChar char="•"/>
            </a:pPr>
            <a:r>
              <a:rPr lang="en-AU" sz="2400">
                <a:solidFill>
                  <a:srgbClr val="000000"/>
                </a:solidFill>
                <a:highlight>
                  <a:srgbClr val="FFFFFF"/>
                </a:highlight>
                <a:latin typeface="Calibri"/>
                <a:cs typeface="Calibri"/>
              </a:rPr>
              <a:t>Please ensure you check</a:t>
            </a:r>
            <a:r>
              <a:rPr lang="en-AU" sz="2400">
                <a:highlight>
                  <a:srgbClr val="FFFFFF"/>
                </a:highlight>
                <a:latin typeface="Calibri"/>
                <a:cs typeface="Calibri"/>
              </a:rPr>
              <a:t> HPP </a:t>
            </a:r>
            <a:r>
              <a:rPr lang="en-AU" sz="2400">
                <a:solidFill>
                  <a:srgbClr val="000000"/>
                </a:solidFill>
                <a:highlight>
                  <a:srgbClr val="FFFFFF"/>
                </a:highlight>
                <a:latin typeface="Calibri"/>
                <a:cs typeface="Calibri"/>
              </a:rPr>
              <a:t>when you receive notification of a new correspondence to ensure continued access. </a:t>
            </a:r>
            <a:endParaRPr lang="en-AU" sz="2400">
              <a:solidFill>
                <a:srgbClr val="000000"/>
              </a:solidFill>
              <a:highlight>
                <a:srgbClr val="FFFFFF"/>
              </a:highlight>
              <a:latin typeface="Calibri"/>
              <a:ea typeface="Calibri"/>
              <a:cs typeface="Calibri"/>
            </a:endParaRPr>
          </a:p>
          <a:p>
            <a:pPr marL="171450" indent="-171450">
              <a:buFont typeface="Arial,Sans-Serif"/>
              <a:buChar char="•"/>
            </a:pPr>
            <a:r>
              <a:rPr lang="en-AU" sz="2400">
                <a:highlight>
                  <a:srgbClr val="FFFFFF"/>
                </a:highlight>
                <a:latin typeface="Calibri"/>
                <a:ea typeface="Calibri"/>
                <a:cs typeface="Calibri"/>
              </a:rPr>
              <a:t>Access to the HPP is revoked without use for more than 13 months</a:t>
            </a:r>
          </a:p>
        </p:txBody>
      </p:sp>
    </p:spTree>
    <p:extLst>
      <p:ext uri="{BB962C8B-B14F-4D97-AF65-F5344CB8AC3E}">
        <p14:creationId xmlns:p14="http://schemas.microsoft.com/office/powerpoint/2010/main" val="1196955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4869E-5B7D-6A94-939A-57A929353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96EB2-0CC9-8446-A643-64A2C87A476D}"/>
              </a:ext>
            </a:extLst>
          </p:cNvPr>
          <p:cNvSpPr txBox="1">
            <a:spLocks/>
          </p:cNvSpPr>
          <p:nvPr/>
        </p:nvSpPr>
        <p:spPr>
          <a:xfrm>
            <a:off x="849088" y="681531"/>
            <a:ext cx="10938695" cy="69498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400" b="1">
                <a:solidFill>
                  <a:srgbClr val="243C96"/>
                </a:solidFill>
                <a:latin typeface="Calibri"/>
              </a:rPr>
              <a:t>PBS API</a:t>
            </a:r>
            <a:r>
              <a:rPr lang="en-AU" b="1">
                <a:solidFill>
                  <a:srgbClr val="243C96"/>
                </a:solidFill>
                <a:latin typeface="Calibri"/>
              </a:rPr>
              <a:t> – Released since the last webinar</a:t>
            </a:r>
          </a:p>
        </p:txBody>
      </p:sp>
      <p:sp>
        <p:nvSpPr>
          <p:cNvPr id="3" name="Rectangle 2">
            <a:extLst>
              <a:ext uri="{FF2B5EF4-FFF2-40B4-BE49-F238E27FC236}">
                <a16:creationId xmlns:a16="http://schemas.microsoft.com/office/drawing/2014/main" id="{4F5F8918-BA59-1331-62C4-C520F977254C}"/>
              </a:ext>
            </a:extLst>
          </p:cNvPr>
          <p:cNvSpPr/>
          <p:nvPr/>
        </p:nvSpPr>
        <p:spPr>
          <a:xfrm>
            <a:off x="849088" y="1341482"/>
            <a:ext cx="10568248" cy="3533275"/>
          </a:xfrm>
          <a:prstGeom prst="rect">
            <a:avLst/>
          </a:prstGeom>
          <a:ln>
            <a:noFill/>
          </a:ln>
        </p:spPr>
        <p:txBody>
          <a:bodyPr wrap="square" lIns="91440" tIns="45720" rIns="91440" bIns="45720" anchor="t">
            <a:spAutoFit/>
          </a:bodyPr>
          <a:lstStyle/>
          <a:p>
            <a:pPr marL="457200">
              <a:lnSpc>
                <a:spcPct val="107000"/>
              </a:lnSpc>
            </a:pPr>
            <a:r>
              <a:rPr lang="en-AU" sz="2400">
                <a:solidFill>
                  <a:srgbClr val="008A95"/>
                </a:solidFill>
                <a:latin typeface="Calibri"/>
                <a:ea typeface="Calibri"/>
                <a:cs typeface="Arial"/>
              </a:rPr>
              <a:t>PBS data API Version 3.0.24 release notes (11 December 2024)</a:t>
            </a:r>
            <a:endParaRPr lang="en-US">
              <a:latin typeface="Calibri"/>
              <a:ea typeface="Calibri"/>
              <a:cs typeface="Calibri"/>
            </a:endParaRPr>
          </a:p>
          <a:p>
            <a:pPr>
              <a:tabLst>
                <a:tab pos="457200" algn="l"/>
              </a:tabLst>
            </a:pPr>
            <a:r>
              <a:rPr lang="en-AU" sz="2000" b="1" kern="100">
                <a:solidFill>
                  <a:srgbClr val="000000"/>
                </a:solidFill>
                <a:highlight>
                  <a:srgbClr val="FFFFFF"/>
                </a:highlight>
                <a:latin typeface="Calibri"/>
                <a:ea typeface="+mn-lt"/>
                <a:cs typeface="+mn-lt"/>
              </a:rPr>
              <a:t>NEW</a:t>
            </a:r>
            <a:endParaRPr lang="en-AU" sz="2000" b="1" kern="100">
              <a:solidFill>
                <a:srgbClr val="000000"/>
              </a:solidFill>
              <a:highlight>
                <a:srgbClr val="FFFFFF"/>
              </a:highlight>
              <a:latin typeface="Calibri"/>
              <a:ea typeface="+mn-lt"/>
              <a:cs typeface="Calibri" panose="020F0502020204030204" pitchFamily="34" charset="0"/>
            </a:endParaRPr>
          </a:p>
          <a:p>
            <a:pPr marL="342900" indent="-342900">
              <a:buFont typeface="Arial" panose="020B0604020202020204" pitchFamily="34" charset="0"/>
              <a:buChar char="•"/>
              <a:tabLst>
                <a:tab pos="457200" algn="l"/>
              </a:tabLst>
            </a:pPr>
            <a:r>
              <a:rPr lang="en-AU" sz="2000" kern="100">
                <a:solidFill>
                  <a:srgbClr val="000000"/>
                </a:solidFill>
                <a:highlight>
                  <a:srgbClr val="FFFFFF"/>
                </a:highlight>
                <a:latin typeface="Calibri"/>
                <a:ea typeface="+mn-lt"/>
                <a:cs typeface="+mn-lt"/>
              </a:rPr>
              <a:t>New Column 'CHANGED_ENDPOINT' added to Summary of Changes, which shows the endpoint the change is related.</a:t>
            </a:r>
            <a:r>
              <a:rPr lang="en-AU" sz="2000" kern="100">
                <a:solidFill>
                  <a:srgbClr val="FF0000"/>
                </a:solidFill>
                <a:highlight>
                  <a:srgbClr val="FFFFFF"/>
                </a:highlight>
                <a:latin typeface="Calibri"/>
                <a:ea typeface="+mn-lt"/>
                <a:cs typeface="+mn-lt"/>
              </a:rPr>
              <a:t> </a:t>
            </a:r>
          </a:p>
          <a:p>
            <a:pPr lvl="1">
              <a:tabLst>
                <a:tab pos="457200" algn="l"/>
              </a:tabLst>
            </a:pPr>
            <a:endParaRPr lang="en-AU">
              <a:latin typeface="Calibri"/>
              <a:ea typeface="Calibri"/>
              <a:cs typeface="Calibri"/>
            </a:endParaRPr>
          </a:p>
          <a:p>
            <a:pPr lvl="1">
              <a:buFont typeface="Arial" panose="020B0604020202020204" pitchFamily="34" charset="0"/>
              <a:buChar char="•"/>
              <a:tabLst>
                <a:tab pos="457200" algn="l"/>
              </a:tabLst>
            </a:pPr>
            <a:endParaRPr lang="en-AU" sz="2000" kern="100">
              <a:solidFill>
                <a:srgbClr val="FF0000"/>
              </a:solidFill>
              <a:highlight>
                <a:srgbClr val="FFFFFF"/>
              </a:highlight>
              <a:latin typeface="Calibri"/>
              <a:ea typeface="+mn-lt"/>
              <a:cs typeface="+mn-lt"/>
            </a:endParaRPr>
          </a:p>
          <a:p>
            <a:pPr marL="742950" indent="-285750">
              <a:lnSpc>
                <a:spcPct val="107000"/>
              </a:lnSpc>
              <a:buFont typeface="Arial" panose="020B0604020202020204" pitchFamily="34" charset="0"/>
              <a:buChar char="•"/>
            </a:pPr>
            <a:endParaRPr lang="en-AU" sz="2000" kern="100">
              <a:solidFill>
                <a:srgbClr val="000000"/>
              </a:solidFill>
              <a:highlight>
                <a:srgbClr val="FFFFFF"/>
              </a:highlight>
              <a:latin typeface="Arial"/>
              <a:ea typeface="Calibri" panose="020F0502020204030204" pitchFamily="34" charset="0"/>
              <a:cs typeface="Arial"/>
            </a:endParaRPr>
          </a:p>
          <a:p>
            <a:pPr marL="800100" lvl="1" indent="-342900">
              <a:lnSpc>
                <a:spcPct val="107000"/>
              </a:lnSpc>
              <a:buFont typeface="Arial" panose="020B0604020202020204" pitchFamily="34" charset="0"/>
              <a:buChar char="•"/>
            </a:pPr>
            <a:endParaRPr lang="en-AU" sz="1600" kern="10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2400"/>
              </a:spcAft>
            </a:pPr>
            <a:endParaRPr lang="en-AU" sz="2000">
              <a:solidFill>
                <a:srgbClr val="008A95"/>
              </a:solidFill>
              <a:latin typeface="Calibri"/>
              <a:ea typeface="Calibri"/>
              <a:cs typeface="Calibri"/>
            </a:endParaRPr>
          </a:p>
          <a:p>
            <a:pPr>
              <a:spcAft>
                <a:spcPts val="1600"/>
              </a:spcAft>
            </a:pPr>
            <a:endParaRPr lang="en-AU" sz="2000">
              <a:cs typeface="Arial"/>
            </a:endParaRPr>
          </a:p>
        </p:txBody>
      </p:sp>
      <p:pic>
        <p:nvPicPr>
          <p:cNvPr id="4" name="Picture 3" descr="A screenshot of a computer&#10;&#10;AI-generated content may be incorrect.">
            <a:extLst>
              <a:ext uri="{FF2B5EF4-FFF2-40B4-BE49-F238E27FC236}">
                <a16:creationId xmlns:a16="http://schemas.microsoft.com/office/drawing/2014/main" id="{6F1C38B7-4ECD-58CC-2276-91CA2723FE17}"/>
              </a:ext>
            </a:extLst>
          </p:cNvPr>
          <p:cNvPicPr>
            <a:picLocks noChangeAspect="1"/>
          </p:cNvPicPr>
          <p:nvPr/>
        </p:nvPicPr>
        <p:blipFill>
          <a:blip r:embed="rId3"/>
          <a:stretch>
            <a:fillRect/>
          </a:stretch>
        </p:blipFill>
        <p:spPr>
          <a:xfrm>
            <a:off x="723103" y="2821203"/>
            <a:ext cx="10820217" cy="3119435"/>
          </a:xfrm>
          <a:prstGeom prst="rect">
            <a:avLst/>
          </a:prstGeom>
        </p:spPr>
      </p:pic>
    </p:spTree>
    <p:extLst>
      <p:ext uri="{BB962C8B-B14F-4D97-AF65-F5344CB8AC3E}">
        <p14:creationId xmlns:p14="http://schemas.microsoft.com/office/powerpoint/2010/main" val="1467061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21D57-121D-3222-5067-89462DA02F5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0048AB2-77A9-5313-7FD9-073D201242D8}"/>
              </a:ext>
            </a:extLst>
          </p:cNvPr>
          <p:cNvSpPr/>
          <p:nvPr/>
        </p:nvSpPr>
        <p:spPr>
          <a:xfrm>
            <a:off x="513291" y="876533"/>
            <a:ext cx="10568248" cy="2685030"/>
          </a:xfrm>
          <a:prstGeom prst="rect">
            <a:avLst/>
          </a:prstGeom>
          <a:ln>
            <a:noFill/>
          </a:ln>
        </p:spPr>
        <p:txBody>
          <a:bodyPr wrap="square" lIns="91440" tIns="45720" rIns="91440" bIns="45720" anchor="t">
            <a:spAutoFit/>
          </a:bodyPr>
          <a:lstStyle/>
          <a:p>
            <a:pPr marL="457200">
              <a:lnSpc>
                <a:spcPct val="107000"/>
              </a:lnSpc>
            </a:pPr>
            <a:r>
              <a:rPr lang="en-AU" sz="2400">
                <a:solidFill>
                  <a:srgbClr val="008A95"/>
                </a:solidFill>
                <a:latin typeface="Calibri"/>
                <a:ea typeface="Calibri"/>
                <a:cs typeface="Arial"/>
              </a:rPr>
              <a:t>PBS data API Version 3.0.24 release notes (11 December 2024)</a:t>
            </a:r>
            <a:endParaRPr lang="en-US" sz="2400">
              <a:solidFill>
                <a:srgbClr val="008A95"/>
              </a:solidFill>
              <a:latin typeface="Calibri"/>
              <a:ea typeface="Calibri"/>
              <a:cs typeface="Arial"/>
            </a:endParaRPr>
          </a:p>
          <a:p>
            <a:pPr marL="800100" lvl="1" indent="-342900">
              <a:lnSpc>
                <a:spcPct val="107000"/>
              </a:lnSpc>
              <a:buFont typeface="Arial,Sans-Serif" panose="020B0604020202020204" pitchFamily="34" charset="0"/>
              <a:buChar char="•"/>
            </a:pPr>
            <a:endParaRPr lang="en-AU" sz="2000" kern="10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a:tabLst>
                <a:tab pos="457200" algn="l"/>
              </a:tabLst>
            </a:pPr>
            <a:r>
              <a:rPr lang="en-AU" sz="2000" b="1" kern="100">
                <a:solidFill>
                  <a:srgbClr val="000000"/>
                </a:solidFill>
                <a:highlight>
                  <a:srgbClr val="FFFFFF"/>
                </a:highlight>
                <a:latin typeface="Calibri"/>
                <a:ea typeface="+mn-lt"/>
                <a:cs typeface="+mn-lt"/>
              </a:rPr>
              <a:t>NEW</a:t>
            </a:r>
            <a:endParaRPr lang="en-AU" sz="2000" kern="100">
              <a:solidFill>
                <a:srgbClr val="000000"/>
              </a:solidFill>
              <a:highlight>
                <a:srgbClr val="FFFFFF"/>
              </a:highlight>
              <a:latin typeface="Calibri"/>
              <a:ea typeface="Calibri" panose="020F0502020204030204" pitchFamily="34" charset="0"/>
              <a:cs typeface="Calibri" panose="020F0502020204030204" pitchFamily="34" charset="0"/>
            </a:endParaRPr>
          </a:p>
          <a:p>
            <a:pPr marL="342900" indent="-342900">
              <a:buFont typeface="Arial" panose="020B0604020202020204" pitchFamily="34" charset="0"/>
              <a:buChar char="•"/>
              <a:tabLst>
                <a:tab pos="457200" algn="l"/>
              </a:tabLst>
            </a:pPr>
            <a:r>
              <a:rPr lang="en-AU" sz="2000" kern="100">
                <a:solidFill>
                  <a:srgbClr val="000000"/>
                </a:solidFill>
                <a:highlight>
                  <a:srgbClr val="FFFFFF"/>
                </a:highlight>
                <a:latin typeface="Calibri"/>
                <a:ea typeface="+mn-lt"/>
                <a:cs typeface="+mn-lt"/>
              </a:rPr>
              <a:t>New column </a:t>
            </a:r>
            <a:r>
              <a:rPr lang="en-AU" sz="2000" kern="100" err="1">
                <a:solidFill>
                  <a:srgbClr val="000000"/>
                </a:solidFill>
                <a:highlight>
                  <a:srgbClr val="FFFFFF"/>
                </a:highlight>
                <a:latin typeface="Calibri"/>
                <a:ea typeface="+mn-lt"/>
                <a:cs typeface="+mn-lt"/>
              </a:rPr>
              <a:t>first_listing_date</a:t>
            </a:r>
            <a:r>
              <a:rPr lang="en-AU" sz="2000" kern="100">
                <a:solidFill>
                  <a:srgbClr val="000000"/>
                </a:solidFill>
                <a:highlight>
                  <a:srgbClr val="FFFFFF"/>
                </a:highlight>
                <a:latin typeface="Calibri"/>
                <a:ea typeface="+mn-lt"/>
                <a:cs typeface="+mn-lt"/>
              </a:rPr>
              <a:t> added to the restrictions table. This shows the first listing date for the restriction against the item reported. </a:t>
            </a:r>
            <a:endParaRPr lang="en-AU" sz="2000" kern="100">
              <a:solidFill>
                <a:srgbClr val="000000"/>
              </a:solidFill>
              <a:highlight>
                <a:srgbClr val="FFFFFF"/>
              </a:highlight>
              <a:latin typeface="Calibri"/>
              <a:ea typeface="Calibri" panose="020F0502020204030204" pitchFamily="34" charset="0"/>
              <a:cs typeface="Calibri" panose="020F0502020204030204" pitchFamily="34" charset="0"/>
            </a:endParaRPr>
          </a:p>
          <a:p>
            <a:pPr>
              <a:lnSpc>
                <a:spcPct val="107000"/>
              </a:lnSpc>
              <a:spcAft>
                <a:spcPts val="2400"/>
              </a:spcAft>
            </a:pPr>
            <a:endParaRPr lang="en-AU" sz="2000">
              <a:solidFill>
                <a:srgbClr val="008A95"/>
              </a:solidFill>
              <a:latin typeface="Calibri"/>
              <a:ea typeface="Calibri"/>
              <a:cs typeface="Calibri"/>
            </a:endParaRPr>
          </a:p>
          <a:p>
            <a:pPr>
              <a:spcAft>
                <a:spcPts val="1600"/>
              </a:spcAft>
            </a:pPr>
            <a:endParaRPr lang="en-AU" sz="2000">
              <a:cs typeface="Arial"/>
            </a:endParaRPr>
          </a:p>
        </p:txBody>
      </p:sp>
      <p:pic>
        <p:nvPicPr>
          <p:cNvPr id="2" name="Picture 1" descr="A screenshot of a computer program&#10;&#10;AI-generated content may be incorrect.">
            <a:extLst>
              <a:ext uri="{FF2B5EF4-FFF2-40B4-BE49-F238E27FC236}">
                <a16:creationId xmlns:a16="http://schemas.microsoft.com/office/drawing/2014/main" id="{AA56F82C-0B5F-486F-D88E-9037EEACB992}"/>
              </a:ext>
            </a:extLst>
          </p:cNvPr>
          <p:cNvPicPr>
            <a:picLocks noChangeAspect="1"/>
          </p:cNvPicPr>
          <p:nvPr/>
        </p:nvPicPr>
        <p:blipFill>
          <a:blip r:embed="rId3"/>
          <a:stretch>
            <a:fillRect/>
          </a:stretch>
        </p:blipFill>
        <p:spPr>
          <a:xfrm>
            <a:off x="0" y="2807482"/>
            <a:ext cx="12192000" cy="3284646"/>
          </a:xfrm>
          <a:prstGeom prst="rect">
            <a:avLst/>
          </a:prstGeom>
        </p:spPr>
      </p:pic>
    </p:spTree>
    <p:extLst>
      <p:ext uri="{BB962C8B-B14F-4D97-AF65-F5344CB8AC3E}">
        <p14:creationId xmlns:p14="http://schemas.microsoft.com/office/powerpoint/2010/main" val="870288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DoH New Brand">
      <a:dk1>
        <a:srgbClr val="000000"/>
      </a:dk1>
      <a:lt1>
        <a:srgbClr val="FFFFFF"/>
      </a:lt1>
      <a:dk2>
        <a:srgbClr val="6D6D70"/>
      </a:dk2>
      <a:lt2>
        <a:srgbClr val="F0F1F1"/>
      </a:lt2>
      <a:accent1>
        <a:srgbClr val="008A95"/>
      </a:accent1>
      <a:accent2>
        <a:srgbClr val="005BAB"/>
      </a:accent2>
      <a:accent3>
        <a:srgbClr val="A5A5A5"/>
      </a:accent3>
      <a:accent4>
        <a:srgbClr val="A11165"/>
      </a:accent4>
      <a:accent5>
        <a:srgbClr val="A7B12F"/>
      </a:accent5>
      <a:accent6>
        <a:srgbClr val="E1C50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P Committee member webinar - Logging in - January 2023.pptx" id="{C1693FBD-BCE7-4944-9D41-147498D29E7B}" vid="{956BD56E-FECC-4BC6-8DC6-CEE9BC1EE4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oH New Brand">
    <a:dk1>
      <a:srgbClr val="000000"/>
    </a:dk1>
    <a:lt1>
      <a:srgbClr val="FFFFFF"/>
    </a:lt1>
    <a:dk2>
      <a:srgbClr val="6D6D70"/>
    </a:dk2>
    <a:lt2>
      <a:srgbClr val="F0F1F1"/>
    </a:lt2>
    <a:accent1>
      <a:srgbClr val="008A95"/>
    </a:accent1>
    <a:accent2>
      <a:srgbClr val="005BAB"/>
    </a:accent2>
    <a:accent3>
      <a:srgbClr val="A5A5A5"/>
    </a:accent3>
    <a:accent4>
      <a:srgbClr val="A11165"/>
    </a:accent4>
    <a:accent5>
      <a:srgbClr val="A7B12F"/>
    </a:accent5>
    <a:accent6>
      <a:srgbClr val="E1C50A"/>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3529</Words>
  <Application>Microsoft Office PowerPoint</Application>
  <PresentationFormat>Widescreen</PresentationFormat>
  <Paragraphs>468</Paragraphs>
  <Slides>41</Slides>
  <Notes>40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-apple-system</vt:lpstr>
      <vt:lpstr>Aptos</vt:lpstr>
      <vt:lpstr>Arial</vt:lpstr>
      <vt:lpstr>Arial,Sans-Serif</vt:lpstr>
      <vt:lpstr>Calibri</vt:lpstr>
      <vt:lpstr>Consolas</vt:lpstr>
      <vt:lpstr>Helvetica</vt:lpstr>
      <vt:lpstr>Inter</vt:lpstr>
      <vt:lpstr>Segoe UI</vt:lpstr>
      <vt:lpstr>Symbol</vt:lpstr>
      <vt:lpstr>Symbol,Sans-Serif</vt:lpstr>
      <vt:lpstr>Times New Roman</vt:lpstr>
      <vt:lpstr>Office Theme</vt:lpstr>
      <vt:lpstr>PowerPoint Presentation</vt:lpstr>
      <vt:lpstr>PowerPoint Presentation</vt:lpstr>
      <vt:lpstr>Before we begin…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2025-03-05T12:50:40Z</dcterms:created>
  <dcterms:modified xsi:type="dcterms:W3CDTF">2025-03-05T12:51:30Z</dcterms:modified>
</cp:coreProperties>
</file>