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def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2800" u="none">
                <a:solidFill>
                  <a:srgbClr val="FFFFFF"/>
                </a:solidFill>
                <a:latin typeface="Helvetica Neue"/>
              </a:defRPr>
            </a:pPr>
            <a:r>
              <a:rPr b="0" i="0" strike="noStrike" sz="2800" u="none">
                <a:solidFill>
                  <a:srgbClr val="FFFFFF"/>
                </a:solidFill>
                <a:latin typeface="Helvetica Neue"/>
              </a:rPr>
              <a:t>Non-AMT Concepts</a:t>
            </a:r>
          </a:p>
        </c:rich>
      </c:tx>
      <c:layout>
        <c:manualLayout>
          <c:xMode val="edge"/>
          <c:yMode val="edge"/>
          <c:x val="0.361215"/>
          <c:y val="0"/>
          <c:w val="0.27757"/>
          <c:h val="0.121826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7525"/>
          <c:y val="0.121826"/>
          <c:w val="0.905912"/>
          <c:h val="0.65064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 w="76200" cap="flat">
              <a:solidFill>
                <a:srgbClr val="4CAEFF">
                  <a:alpha val="60000"/>
                </a:srgbClr>
              </a:solidFill>
              <a:prstDash val="solid"/>
              <a:miter lim="400000"/>
            </a:ln>
            <a:effectLst>
              <a:outerShdw sx="100000" sy="100000" kx="0" ky="0" algn="tl" rotWithShape="1" blurRad="50800" dist="25400" dir="5400000">
                <a:srgbClr val="000000">
                  <a:alpha val="50000"/>
                </a:srgbClr>
              </a:outerShdw>
            </a:effectLst>
          </c:spPr>
          <c:marker>
            <c:symbol val="circle"/>
            <c:size val="14"/>
            <c:spPr>
              <a:noFill/>
              <a:ln w="76200" cap="flat">
                <a:solidFill>
                  <a:srgbClr val="4CAFFF">
                    <a:alpha val="60000"/>
                  </a:srgbClr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800" u="none">
                    <a:solidFill>
                      <a:srgbClr val="FFFFFF"/>
                    </a:solidFill>
                    <a:latin typeface="Helvetica Neue Light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Sheet1!$B$1:$AP$1</c:f>
              <c:strCache>
                <c:ptCount val="41"/>
                <c:pt idx="0">
                  <c:v>Jul 2015</c:v>
                </c:pt>
                <c:pt idx="1">
                  <c:v>Aug 2015</c:v>
                </c:pt>
                <c:pt idx="2">
                  <c:v>Sep 2015</c:v>
                </c:pt>
                <c:pt idx="3">
                  <c:v>Oct 2015</c:v>
                </c:pt>
                <c:pt idx="4">
                  <c:v>Nov 2015</c:v>
                </c:pt>
                <c:pt idx="5">
                  <c:v>Dec 2015</c:v>
                </c:pt>
                <c:pt idx="6">
                  <c:v>Jan 2016</c:v>
                </c:pt>
                <c:pt idx="7">
                  <c:v>Feb 2016</c:v>
                </c:pt>
                <c:pt idx="8">
                  <c:v>Mar 2016</c:v>
                </c:pt>
                <c:pt idx="9">
                  <c:v>Apr 2016</c:v>
                </c:pt>
                <c:pt idx="10">
                  <c:v>May 2016</c:v>
                </c:pt>
                <c:pt idx="11">
                  <c:v>June 2016</c:v>
                </c:pt>
                <c:pt idx="12">
                  <c:v>July 2016</c:v>
                </c:pt>
                <c:pt idx="13">
                  <c:v>August 2016</c:v>
                </c:pt>
                <c:pt idx="14">
                  <c:v>September 2016</c:v>
                </c:pt>
                <c:pt idx="15">
                  <c:v>October 2016</c:v>
                </c:pt>
                <c:pt idx="16">
                  <c:v>November 2016</c:v>
                </c:pt>
                <c:pt idx="17">
                  <c:v>December 2016</c:v>
                </c:pt>
                <c:pt idx="18">
                  <c:v>January 2017</c:v>
                </c:pt>
                <c:pt idx="19">
                  <c:v>February 2017</c:v>
                </c:pt>
                <c:pt idx="20">
                  <c:v>April 2017</c:v>
                </c:pt>
                <c:pt idx="21">
                  <c:v>May 2017</c:v>
                </c:pt>
                <c:pt idx="22">
                  <c:v>June 2017</c:v>
                </c:pt>
                <c:pt idx="23">
                  <c:v>July 2017</c:v>
                </c:pt>
                <c:pt idx="24">
                  <c:v>August 2017</c:v>
                </c:pt>
                <c:pt idx="25">
                  <c:v>September 2017</c:v>
                </c:pt>
                <c:pt idx="26">
                  <c:v>October 2017</c:v>
                </c:pt>
                <c:pt idx="27">
                  <c:v>November 2017</c:v>
                </c:pt>
                <c:pt idx="28">
                  <c:v>December 2017</c:v>
                </c:pt>
                <c:pt idx="29">
                  <c:v>January 2018</c:v>
                </c:pt>
                <c:pt idx="30">
                  <c:v>February 2018</c:v>
                </c:pt>
                <c:pt idx="31">
                  <c:v>March 2018</c:v>
                </c:pt>
                <c:pt idx="32">
                  <c:v>April 2018</c:v>
                </c:pt>
                <c:pt idx="33">
                  <c:v>May 2018</c:v>
                </c:pt>
                <c:pt idx="34">
                  <c:v>June 2018</c:v>
                </c:pt>
                <c:pt idx="35">
                  <c:v>July 2018</c:v>
                </c:pt>
                <c:pt idx="36">
                  <c:v>August 2018</c:v>
                </c:pt>
                <c:pt idx="37">
                  <c:v>September 2018</c:v>
                </c:pt>
                <c:pt idx="38">
                  <c:v>October 2018</c:v>
                </c:pt>
                <c:pt idx="39">
                  <c:v>November 2018</c:v>
                </c:pt>
                <c:pt idx="40">
                  <c:v>December 2018</c:v>
                </c:pt>
              </c:strCache>
            </c:strRef>
          </c:cat>
          <c:val>
            <c:numRef>
              <c:f>Sheet1!$B$2:$AP$2</c:f>
              <c:numCache>
                <c:ptCount val="41"/>
                <c:pt idx="0">
                  <c:v>1743.000000</c:v>
                </c:pt>
                <c:pt idx="1">
                  <c:v>1797.000000</c:v>
                </c:pt>
                <c:pt idx="2">
                  <c:v>1824.000000</c:v>
                </c:pt>
                <c:pt idx="3">
                  <c:v>1841.000000</c:v>
                </c:pt>
                <c:pt idx="4">
                  <c:v>1878.000000</c:v>
                </c:pt>
                <c:pt idx="5">
                  <c:v>1924.000000</c:v>
                </c:pt>
                <c:pt idx="6">
                  <c:v>1947.000000</c:v>
                </c:pt>
                <c:pt idx="7">
                  <c:v>2049.000000</c:v>
                </c:pt>
                <c:pt idx="8">
                  <c:v>2093.000000</c:v>
                </c:pt>
                <c:pt idx="9">
                  <c:v>1989.000000</c:v>
                </c:pt>
                <c:pt idx="10">
                  <c:v>1858.000000</c:v>
                </c:pt>
                <c:pt idx="11">
                  <c:v>1081.000000</c:v>
                </c:pt>
                <c:pt idx="12">
                  <c:v>1036.000000</c:v>
                </c:pt>
                <c:pt idx="13">
                  <c:v>1162.000000</c:v>
                </c:pt>
                <c:pt idx="14">
                  <c:v>1109.000000</c:v>
                </c:pt>
                <c:pt idx="15">
                  <c:v>1057.000000</c:v>
                </c:pt>
                <c:pt idx="16">
                  <c:v>1065.000000</c:v>
                </c:pt>
                <c:pt idx="17">
                  <c:v>1077.000000</c:v>
                </c:pt>
                <c:pt idx="18">
                  <c:v>1063.000000</c:v>
                </c:pt>
                <c:pt idx="19">
                  <c:v>1117.000000</c:v>
                </c:pt>
                <c:pt idx="20">
                  <c:v>1196.000000</c:v>
                </c:pt>
                <c:pt idx="21">
                  <c:v>1251.000000</c:v>
                </c:pt>
                <c:pt idx="22">
                  <c:v>1294.000000</c:v>
                </c:pt>
                <c:pt idx="23">
                  <c:v>1319.000000</c:v>
                </c:pt>
                <c:pt idx="24">
                  <c:v>1589.000000</c:v>
                </c:pt>
                <c:pt idx="25">
                  <c:v>1605.000000</c:v>
                </c:pt>
                <c:pt idx="26">
                  <c:v>1645.000000</c:v>
                </c:pt>
                <c:pt idx="27">
                  <c:v>1665.000000</c:v>
                </c:pt>
                <c:pt idx="28">
                  <c:v>1704.000000</c:v>
                </c:pt>
                <c:pt idx="29">
                  <c:v>1728.000000</c:v>
                </c:pt>
                <c:pt idx="30">
                  <c:v>1676.000000</c:v>
                </c:pt>
                <c:pt idx="31">
                  <c:v>1635.000000</c:v>
                </c:pt>
                <c:pt idx="32">
                  <c:v>1683.000000</c:v>
                </c:pt>
                <c:pt idx="33">
                  <c:v>1684.000000</c:v>
                </c:pt>
                <c:pt idx="34">
                  <c:v>1651.000000</c:v>
                </c:pt>
                <c:pt idx="35">
                  <c:v>1473.000000</c:v>
                </c:pt>
                <c:pt idx="36">
                  <c:v>1204.000000</c:v>
                </c:pt>
                <c:pt idx="37">
                  <c:v>1225.000000</c:v>
                </c:pt>
                <c:pt idx="38">
                  <c:v>1156.000000</c:v>
                </c:pt>
                <c:pt idx="39">
                  <c:v>1030.000000</c:v>
                </c:pt>
                <c:pt idx="40">
                  <c:v>1043.000000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MPs</c:v>
                </c:pt>
              </c:strCache>
            </c:strRef>
          </c:tx>
          <c:spPr>
            <a:noFill/>
            <a:ln w="76200" cap="flat">
              <a:solidFill>
                <a:srgbClr val="59C81C">
                  <a:alpha val="60000"/>
                </a:srgbClr>
              </a:solidFill>
              <a:prstDash val="solid"/>
              <a:miter lim="400000"/>
            </a:ln>
            <a:effectLst>
              <a:outerShdw sx="100000" sy="100000" kx="0" ky="0" algn="tl" rotWithShape="1" blurRad="50800" dist="25400" dir="5400000">
                <a:srgbClr val="000000">
                  <a:alpha val="50000"/>
                </a:srgbClr>
              </a:outerShdw>
            </a:effectLst>
          </c:spPr>
          <c:marker>
            <c:symbol val="circle"/>
            <c:size val="14"/>
            <c:spPr>
              <a:noFill/>
              <a:ln w="76200" cap="flat">
                <a:solidFill>
                  <a:srgbClr val="58C71C">
                    <a:alpha val="60000"/>
                  </a:srgbClr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800" u="none">
                    <a:solidFill>
                      <a:srgbClr val="FFFFFF"/>
                    </a:solidFill>
                    <a:latin typeface="Helvetica Neue Light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Sheet1!$B$1:$AP$1</c:f>
              <c:strCache>
                <c:ptCount val="41"/>
                <c:pt idx="0">
                  <c:v>Jul 2015</c:v>
                </c:pt>
                <c:pt idx="1">
                  <c:v>Aug 2015</c:v>
                </c:pt>
                <c:pt idx="2">
                  <c:v>Sep 2015</c:v>
                </c:pt>
                <c:pt idx="3">
                  <c:v>Oct 2015</c:v>
                </c:pt>
                <c:pt idx="4">
                  <c:v>Nov 2015</c:v>
                </c:pt>
                <c:pt idx="5">
                  <c:v>Dec 2015</c:v>
                </c:pt>
                <c:pt idx="6">
                  <c:v>Jan 2016</c:v>
                </c:pt>
                <c:pt idx="7">
                  <c:v>Feb 2016</c:v>
                </c:pt>
                <c:pt idx="8">
                  <c:v>Mar 2016</c:v>
                </c:pt>
                <c:pt idx="9">
                  <c:v>Apr 2016</c:v>
                </c:pt>
                <c:pt idx="10">
                  <c:v>May 2016</c:v>
                </c:pt>
                <c:pt idx="11">
                  <c:v>June 2016</c:v>
                </c:pt>
                <c:pt idx="12">
                  <c:v>July 2016</c:v>
                </c:pt>
                <c:pt idx="13">
                  <c:v>August 2016</c:v>
                </c:pt>
                <c:pt idx="14">
                  <c:v>September 2016</c:v>
                </c:pt>
                <c:pt idx="15">
                  <c:v>October 2016</c:v>
                </c:pt>
                <c:pt idx="16">
                  <c:v>November 2016</c:v>
                </c:pt>
                <c:pt idx="17">
                  <c:v>December 2016</c:v>
                </c:pt>
                <c:pt idx="18">
                  <c:v>January 2017</c:v>
                </c:pt>
                <c:pt idx="19">
                  <c:v>February 2017</c:v>
                </c:pt>
                <c:pt idx="20">
                  <c:v>April 2017</c:v>
                </c:pt>
                <c:pt idx="21">
                  <c:v>May 2017</c:v>
                </c:pt>
                <c:pt idx="22">
                  <c:v>June 2017</c:v>
                </c:pt>
                <c:pt idx="23">
                  <c:v>July 2017</c:v>
                </c:pt>
                <c:pt idx="24">
                  <c:v>August 2017</c:v>
                </c:pt>
                <c:pt idx="25">
                  <c:v>September 2017</c:v>
                </c:pt>
                <c:pt idx="26">
                  <c:v>October 2017</c:v>
                </c:pt>
                <c:pt idx="27">
                  <c:v>November 2017</c:v>
                </c:pt>
                <c:pt idx="28">
                  <c:v>December 2017</c:v>
                </c:pt>
                <c:pt idx="29">
                  <c:v>January 2018</c:v>
                </c:pt>
                <c:pt idx="30">
                  <c:v>February 2018</c:v>
                </c:pt>
                <c:pt idx="31">
                  <c:v>March 2018</c:v>
                </c:pt>
                <c:pt idx="32">
                  <c:v>April 2018</c:v>
                </c:pt>
                <c:pt idx="33">
                  <c:v>May 2018</c:v>
                </c:pt>
                <c:pt idx="34">
                  <c:v>June 2018</c:v>
                </c:pt>
                <c:pt idx="35">
                  <c:v>July 2018</c:v>
                </c:pt>
                <c:pt idx="36">
                  <c:v>August 2018</c:v>
                </c:pt>
                <c:pt idx="37">
                  <c:v>September 2018</c:v>
                </c:pt>
                <c:pt idx="38">
                  <c:v>October 2018</c:v>
                </c:pt>
                <c:pt idx="39">
                  <c:v>November 2018</c:v>
                </c:pt>
                <c:pt idx="40">
                  <c:v>December 2018</c:v>
                </c:pt>
              </c:strCache>
            </c:strRef>
          </c:cat>
          <c:val>
            <c:numRef>
              <c:f>Sheet1!$B$3:$AP$3</c:f>
              <c:numCache>
                <c:ptCount val="41"/>
                <c:pt idx="0">
                  <c:v>54.000000</c:v>
                </c:pt>
                <c:pt idx="1">
                  <c:v>59.000000</c:v>
                </c:pt>
                <c:pt idx="2">
                  <c:v>63.000000</c:v>
                </c:pt>
                <c:pt idx="3">
                  <c:v>65.000000</c:v>
                </c:pt>
                <c:pt idx="4">
                  <c:v>68.000000</c:v>
                </c:pt>
                <c:pt idx="5">
                  <c:v>71.000000</c:v>
                </c:pt>
                <c:pt idx="6">
                  <c:v>70.000000</c:v>
                </c:pt>
                <c:pt idx="7">
                  <c:v>79.000000</c:v>
                </c:pt>
                <c:pt idx="8">
                  <c:v>85.000000</c:v>
                </c:pt>
                <c:pt idx="9">
                  <c:v>90.000000</c:v>
                </c:pt>
                <c:pt idx="10">
                  <c:v>104.000000</c:v>
                </c:pt>
                <c:pt idx="11">
                  <c:v>97.000000</c:v>
                </c:pt>
                <c:pt idx="12">
                  <c:v>80.000000</c:v>
                </c:pt>
                <c:pt idx="13">
                  <c:v>76.000000</c:v>
                </c:pt>
                <c:pt idx="14">
                  <c:v>71.000000</c:v>
                </c:pt>
                <c:pt idx="15">
                  <c:v>72.000000</c:v>
                </c:pt>
                <c:pt idx="16">
                  <c:v>73.000000</c:v>
                </c:pt>
                <c:pt idx="17">
                  <c:v>71.000000</c:v>
                </c:pt>
                <c:pt idx="18">
                  <c:v>72.000000</c:v>
                </c:pt>
                <c:pt idx="19">
                  <c:v>72.000000</c:v>
                </c:pt>
                <c:pt idx="20">
                  <c:v>73.000000</c:v>
                </c:pt>
                <c:pt idx="21">
                  <c:v>79.000000</c:v>
                </c:pt>
                <c:pt idx="22">
                  <c:v>79.000000</c:v>
                </c:pt>
                <c:pt idx="23">
                  <c:v>80.000000</c:v>
                </c:pt>
                <c:pt idx="24">
                  <c:v>81.000000</c:v>
                </c:pt>
                <c:pt idx="25">
                  <c:v>82.000000</c:v>
                </c:pt>
                <c:pt idx="26">
                  <c:v>83.000000</c:v>
                </c:pt>
                <c:pt idx="27">
                  <c:v>83.000000</c:v>
                </c:pt>
                <c:pt idx="28">
                  <c:v>84.000000</c:v>
                </c:pt>
                <c:pt idx="29">
                  <c:v>92.000000</c:v>
                </c:pt>
                <c:pt idx="30">
                  <c:v>92.000000</c:v>
                </c:pt>
                <c:pt idx="31">
                  <c:v>95.000000</c:v>
                </c:pt>
                <c:pt idx="32">
                  <c:v>95.000000</c:v>
                </c:pt>
                <c:pt idx="33">
                  <c:v>95.000000</c:v>
                </c:pt>
                <c:pt idx="34">
                  <c:v>96.000000</c:v>
                </c:pt>
                <c:pt idx="35">
                  <c:v>96.000000</c:v>
                </c:pt>
                <c:pt idx="36">
                  <c:v>84.000000</c:v>
                </c:pt>
                <c:pt idx="37">
                  <c:v>85.000000</c:v>
                </c:pt>
                <c:pt idx="38">
                  <c:v>82.000000</c:v>
                </c:pt>
                <c:pt idx="39">
                  <c:v>75.000000</c:v>
                </c:pt>
                <c:pt idx="40">
                  <c:v>77.000000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MPPs</c:v>
                </c:pt>
              </c:strCache>
            </c:strRef>
          </c:tx>
          <c:spPr>
            <a:noFill/>
            <a:ln w="76200" cap="flat">
              <a:solidFill>
                <a:srgbClr val="A9A1A2">
                  <a:alpha val="60000"/>
                </a:srgbClr>
              </a:solidFill>
              <a:prstDash val="solid"/>
              <a:miter lim="400000"/>
            </a:ln>
            <a:effectLst>
              <a:outerShdw sx="100000" sy="100000" kx="0" ky="0" algn="tl" rotWithShape="1" blurRad="50800" dist="25400" dir="5400000">
                <a:srgbClr val="000000">
                  <a:alpha val="50000"/>
                </a:srgbClr>
              </a:outerShdw>
            </a:effectLst>
          </c:spPr>
          <c:marker>
            <c:symbol val="circle"/>
            <c:size val="14"/>
            <c:spPr>
              <a:noFill/>
              <a:ln w="76200" cap="flat">
                <a:solidFill>
                  <a:srgbClr val="A8A2A2">
                    <a:alpha val="60000"/>
                  </a:srgbClr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800" u="none">
                    <a:solidFill>
                      <a:srgbClr val="FFFFFF"/>
                    </a:solidFill>
                    <a:latin typeface="Helvetica Neue Light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Sheet1!$B$1:$AP$1</c:f>
              <c:strCache>
                <c:ptCount val="41"/>
                <c:pt idx="0">
                  <c:v>Jul 2015</c:v>
                </c:pt>
                <c:pt idx="1">
                  <c:v>Aug 2015</c:v>
                </c:pt>
                <c:pt idx="2">
                  <c:v>Sep 2015</c:v>
                </c:pt>
                <c:pt idx="3">
                  <c:v>Oct 2015</c:v>
                </c:pt>
                <c:pt idx="4">
                  <c:v>Nov 2015</c:v>
                </c:pt>
                <c:pt idx="5">
                  <c:v>Dec 2015</c:v>
                </c:pt>
                <c:pt idx="6">
                  <c:v>Jan 2016</c:v>
                </c:pt>
                <c:pt idx="7">
                  <c:v>Feb 2016</c:v>
                </c:pt>
                <c:pt idx="8">
                  <c:v>Mar 2016</c:v>
                </c:pt>
                <c:pt idx="9">
                  <c:v>Apr 2016</c:v>
                </c:pt>
                <c:pt idx="10">
                  <c:v>May 2016</c:v>
                </c:pt>
                <c:pt idx="11">
                  <c:v>June 2016</c:v>
                </c:pt>
                <c:pt idx="12">
                  <c:v>July 2016</c:v>
                </c:pt>
                <c:pt idx="13">
                  <c:v>August 2016</c:v>
                </c:pt>
                <c:pt idx="14">
                  <c:v>September 2016</c:v>
                </c:pt>
                <c:pt idx="15">
                  <c:v>October 2016</c:v>
                </c:pt>
                <c:pt idx="16">
                  <c:v>November 2016</c:v>
                </c:pt>
                <c:pt idx="17">
                  <c:v>December 2016</c:v>
                </c:pt>
                <c:pt idx="18">
                  <c:v>January 2017</c:v>
                </c:pt>
                <c:pt idx="19">
                  <c:v>February 2017</c:v>
                </c:pt>
                <c:pt idx="20">
                  <c:v>April 2017</c:v>
                </c:pt>
                <c:pt idx="21">
                  <c:v>May 2017</c:v>
                </c:pt>
                <c:pt idx="22">
                  <c:v>June 2017</c:v>
                </c:pt>
                <c:pt idx="23">
                  <c:v>July 2017</c:v>
                </c:pt>
                <c:pt idx="24">
                  <c:v>August 2017</c:v>
                </c:pt>
                <c:pt idx="25">
                  <c:v>September 2017</c:v>
                </c:pt>
                <c:pt idx="26">
                  <c:v>October 2017</c:v>
                </c:pt>
                <c:pt idx="27">
                  <c:v>November 2017</c:v>
                </c:pt>
                <c:pt idx="28">
                  <c:v>December 2017</c:v>
                </c:pt>
                <c:pt idx="29">
                  <c:v>January 2018</c:v>
                </c:pt>
                <c:pt idx="30">
                  <c:v>February 2018</c:v>
                </c:pt>
                <c:pt idx="31">
                  <c:v>March 2018</c:v>
                </c:pt>
                <c:pt idx="32">
                  <c:v>April 2018</c:v>
                </c:pt>
                <c:pt idx="33">
                  <c:v>May 2018</c:v>
                </c:pt>
                <c:pt idx="34">
                  <c:v>June 2018</c:v>
                </c:pt>
                <c:pt idx="35">
                  <c:v>July 2018</c:v>
                </c:pt>
                <c:pt idx="36">
                  <c:v>August 2018</c:v>
                </c:pt>
                <c:pt idx="37">
                  <c:v>September 2018</c:v>
                </c:pt>
                <c:pt idx="38">
                  <c:v>October 2018</c:v>
                </c:pt>
                <c:pt idx="39">
                  <c:v>November 2018</c:v>
                </c:pt>
                <c:pt idx="40">
                  <c:v>December 2018</c:v>
                </c:pt>
              </c:strCache>
            </c:strRef>
          </c:cat>
          <c:val>
            <c:numRef>
              <c:f>Sheet1!$B$4:$AP$4</c:f>
              <c:numCache>
                <c:ptCount val="41"/>
                <c:pt idx="0">
                  <c:v>263.000000</c:v>
                </c:pt>
                <c:pt idx="1">
                  <c:v>280.000000</c:v>
                </c:pt>
                <c:pt idx="2">
                  <c:v>285.000000</c:v>
                </c:pt>
                <c:pt idx="3">
                  <c:v>290.000000</c:v>
                </c:pt>
                <c:pt idx="4">
                  <c:v>296.000000</c:v>
                </c:pt>
                <c:pt idx="5">
                  <c:v>306.000000</c:v>
                </c:pt>
                <c:pt idx="6">
                  <c:v>315.000000</c:v>
                </c:pt>
                <c:pt idx="7">
                  <c:v>338.000000</c:v>
                </c:pt>
                <c:pt idx="8">
                  <c:v>351.000000</c:v>
                </c:pt>
                <c:pt idx="9">
                  <c:v>382.000000</c:v>
                </c:pt>
                <c:pt idx="10">
                  <c:v>393.000000</c:v>
                </c:pt>
                <c:pt idx="11">
                  <c:v>328.000000</c:v>
                </c:pt>
                <c:pt idx="12">
                  <c:v>300.000000</c:v>
                </c:pt>
                <c:pt idx="13">
                  <c:v>366.000000</c:v>
                </c:pt>
                <c:pt idx="14">
                  <c:v>347.000000</c:v>
                </c:pt>
                <c:pt idx="15">
                  <c:v>352.000000</c:v>
                </c:pt>
                <c:pt idx="16">
                  <c:v>350.000000</c:v>
                </c:pt>
                <c:pt idx="17">
                  <c:v>336.000000</c:v>
                </c:pt>
                <c:pt idx="18">
                  <c:v>329.000000</c:v>
                </c:pt>
                <c:pt idx="19">
                  <c:v>331.000000</c:v>
                </c:pt>
                <c:pt idx="20">
                  <c:v>341.000000</c:v>
                </c:pt>
                <c:pt idx="21">
                  <c:v>352.000000</c:v>
                </c:pt>
                <c:pt idx="22">
                  <c:v>355.000000</c:v>
                </c:pt>
                <c:pt idx="23">
                  <c:v>357.000000</c:v>
                </c:pt>
                <c:pt idx="24">
                  <c:v>365.000000</c:v>
                </c:pt>
                <c:pt idx="25">
                  <c:v>370.000000</c:v>
                </c:pt>
                <c:pt idx="26">
                  <c:v>377.000000</c:v>
                </c:pt>
                <c:pt idx="27">
                  <c:v>379.000000</c:v>
                </c:pt>
                <c:pt idx="28">
                  <c:v>380.000000</c:v>
                </c:pt>
                <c:pt idx="29">
                  <c:v>379.000000</c:v>
                </c:pt>
                <c:pt idx="30">
                  <c:v>374.000000</c:v>
                </c:pt>
                <c:pt idx="31">
                  <c:v>363.000000</c:v>
                </c:pt>
                <c:pt idx="32">
                  <c:v>372.000000</c:v>
                </c:pt>
                <c:pt idx="33">
                  <c:v>372.000000</c:v>
                </c:pt>
                <c:pt idx="34">
                  <c:v>370.000000</c:v>
                </c:pt>
                <c:pt idx="35">
                  <c:v>361.000000</c:v>
                </c:pt>
                <c:pt idx="36">
                  <c:v>321.000000</c:v>
                </c:pt>
                <c:pt idx="37">
                  <c:v>322.000000</c:v>
                </c:pt>
                <c:pt idx="38">
                  <c:v>307.000000</c:v>
                </c:pt>
                <c:pt idx="39">
                  <c:v>273.000000</c:v>
                </c:pt>
                <c:pt idx="40">
                  <c:v>270.000000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TPPs</c:v>
                </c:pt>
              </c:strCache>
            </c:strRef>
          </c:tx>
          <c:spPr>
            <a:noFill/>
            <a:ln w="76200" cap="flat">
              <a:solidFill>
                <a:srgbClr val="E92D09">
                  <a:alpha val="60000"/>
                </a:srgbClr>
              </a:solidFill>
              <a:prstDash val="solid"/>
              <a:miter lim="400000"/>
            </a:ln>
            <a:effectLst>
              <a:outerShdw sx="100000" sy="100000" kx="0" ky="0" algn="tl" rotWithShape="1" blurRad="50800" dist="25400" dir="5400000">
                <a:srgbClr val="000000">
                  <a:alpha val="50000"/>
                </a:srgbClr>
              </a:outerShdw>
            </a:effectLst>
          </c:spPr>
          <c:marker>
            <c:symbol val="circle"/>
            <c:size val="14"/>
            <c:spPr>
              <a:noFill/>
              <a:ln w="76200" cap="flat">
                <a:solidFill>
                  <a:srgbClr val="E82E09">
                    <a:alpha val="60000"/>
                  </a:srgbClr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800" u="none">
                    <a:solidFill>
                      <a:srgbClr val="FFFFFF"/>
                    </a:solidFill>
                    <a:latin typeface="Helvetica Neue Light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Sheet1!$B$1:$AP$1</c:f>
              <c:strCache>
                <c:ptCount val="41"/>
                <c:pt idx="0">
                  <c:v>Jul 2015</c:v>
                </c:pt>
                <c:pt idx="1">
                  <c:v>Aug 2015</c:v>
                </c:pt>
                <c:pt idx="2">
                  <c:v>Sep 2015</c:v>
                </c:pt>
                <c:pt idx="3">
                  <c:v>Oct 2015</c:v>
                </c:pt>
                <c:pt idx="4">
                  <c:v>Nov 2015</c:v>
                </c:pt>
                <c:pt idx="5">
                  <c:v>Dec 2015</c:v>
                </c:pt>
                <c:pt idx="6">
                  <c:v>Jan 2016</c:v>
                </c:pt>
                <c:pt idx="7">
                  <c:v>Feb 2016</c:v>
                </c:pt>
                <c:pt idx="8">
                  <c:v>Mar 2016</c:v>
                </c:pt>
                <c:pt idx="9">
                  <c:v>Apr 2016</c:v>
                </c:pt>
                <c:pt idx="10">
                  <c:v>May 2016</c:v>
                </c:pt>
                <c:pt idx="11">
                  <c:v>June 2016</c:v>
                </c:pt>
                <c:pt idx="12">
                  <c:v>July 2016</c:v>
                </c:pt>
                <c:pt idx="13">
                  <c:v>August 2016</c:v>
                </c:pt>
                <c:pt idx="14">
                  <c:v>September 2016</c:v>
                </c:pt>
                <c:pt idx="15">
                  <c:v>October 2016</c:v>
                </c:pt>
                <c:pt idx="16">
                  <c:v>November 2016</c:v>
                </c:pt>
                <c:pt idx="17">
                  <c:v>December 2016</c:v>
                </c:pt>
                <c:pt idx="18">
                  <c:v>January 2017</c:v>
                </c:pt>
                <c:pt idx="19">
                  <c:v>February 2017</c:v>
                </c:pt>
                <c:pt idx="20">
                  <c:v>April 2017</c:v>
                </c:pt>
                <c:pt idx="21">
                  <c:v>May 2017</c:v>
                </c:pt>
                <c:pt idx="22">
                  <c:v>June 2017</c:v>
                </c:pt>
                <c:pt idx="23">
                  <c:v>July 2017</c:v>
                </c:pt>
                <c:pt idx="24">
                  <c:v>August 2017</c:v>
                </c:pt>
                <c:pt idx="25">
                  <c:v>September 2017</c:v>
                </c:pt>
                <c:pt idx="26">
                  <c:v>October 2017</c:v>
                </c:pt>
                <c:pt idx="27">
                  <c:v>November 2017</c:v>
                </c:pt>
                <c:pt idx="28">
                  <c:v>December 2017</c:v>
                </c:pt>
                <c:pt idx="29">
                  <c:v>January 2018</c:v>
                </c:pt>
                <c:pt idx="30">
                  <c:v>February 2018</c:v>
                </c:pt>
                <c:pt idx="31">
                  <c:v>March 2018</c:v>
                </c:pt>
                <c:pt idx="32">
                  <c:v>April 2018</c:v>
                </c:pt>
                <c:pt idx="33">
                  <c:v>May 2018</c:v>
                </c:pt>
                <c:pt idx="34">
                  <c:v>June 2018</c:v>
                </c:pt>
                <c:pt idx="35">
                  <c:v>July 2018</c:v>
                </c:pt>
                <c:pt idx="36">
                  <c:v>August 2018</c:v>
                </c:pt>
                <c:pt idx="37">
                  <c:v>September 2018</c:v>
                </c:pt>
                <c:pt idx="38">
                  <c:v>October 2018</c:v>
                </c:pt>
                <c:pt idx="39">
                  <c:v>November 2018</c:v>
                </c:pt>
                <c:pt idx="40">
                  <c:v>December 2018</c:v>
                </c:pt>
              </c:strCache>
            </c:strRef>
          </c:cat>
          <c:val>
            <c:numRef>
              <c:f>Sheet1!$B$5:$AP$5</c:f>
              <c:numCache>
                <c:ptCount val="41"/>
                <c:pt idx="0">
                  <c:v>1386.000000</c:v>
                </c:pt>
                <c:pt idx="1">
                  <c:v>1416.000000</c:v>
                </c:pt>
                <c:pt idx="2">
                  <c:v>1432.000000</c:v>
                </c:pt>
                <c:pt idx="3">
                  <c:v>1442.000000</c:v>
                </c:pt>
                <c:pt idx="4">
                  <c:v>1470.000000</c:v>
                </c:pt>
                <c:pt idx="5">
                  <c:v>1499.000000</c:v>
                </c:pt>
                <c:pt idx="6">
                  <c:v>1511.000000</c:v>
                </c:pt>
                <c:pt idx="7">
                  <c:v>1572.000000</c:v>
                </c:pt>
                <c:pt idx="8">
                  <c:v>1598.000000</c:v>
                </c:pt>
                <c:pt idx="9">
                  <c:v>1455.000000</c:v>
                </c:pt>
                <c:pt idx="10">
                  <c:v>1291.000000</c:v>
                </c:pt>
                <c:pt idx="11">
                  <c:v>620.000000</c:v>
                </c:pt>
                <c:pt idx="12">
                  <c:v>622.000000</c:v>
                </c:pt>
                <c:pt idx="13">
                  <c:v>693.000000</c:v>
                </c:pt>
                <c:pt idx="14">
                  <c:v>666.000000</c:v>
                </c:pt>
                <c:pt idx="15">
                  <c:v>613.000000</c:v>
                </c:pt>
                <c:pt idx="16">
                  <c:v>622.000000</c:v>
                </c:pt>
                <c:pt idx="17">
                  <c:v>657.000000</c:v>
                </c:pt>
                <c:pt idx="18">
                  <c:v>647.000000</c:v>
                </c:pt>
                <c:pt idx="19">
                  <c:v>699.000000</c:v>
                </c:pt>
                <c:pt idx="20">
                  <c:v>764.000000</c:v>
                </c:pt>
                <c:pt idx="21">
                  <c:v>801.000000</c:v>
                </c:pt>
                <c:pt idx="22">
                  <c:v>831.000000</c:v>
                </c:pt>
                <c:pt idx="23">
                  <c:v>852.000000</c:v>
                </c:pt>
                <c:pt idx="24">
                  <c:v>926.000000</c:v>
                </c:pt>
                <c:pt idx="25">
                  <c:v>931.000000</c:v>
                </c:pt>
                <c:pt idx="26">
                  <c:v>958.000000</c:v>
                </c:pt>
                <c:pt idx="27">
                  <c:v>974.000000</c:v>
                </c:pt>
                <c:pt idx="28">
                  <c:v>1010.000000</c:v>
                </c:pt>
                <c:pt idx="29">
                  <c:v>1021.000000</c:v>
                </c:pt>
                <c:pt idx="30">
                  <c:v>975.000000</c:v>
                </c:pt>
                <c:pt idx="31">
                  <c:v>944.000000</c:v>
                </c:pt>
                <c:pt idx="32">
                  <c:v>977.000000</c:v>
                </c:pt>
                <c:pt idx="33">
                  <c:v>977.000000</c:v>
                </c:pt>
                <c:pt idx="34">
                  <c:v>949.000000</c:v>
                </c:pt>
                <c:pt idx="35">
                  <c:v>802.000000</c:v>
                </c:pt>
                <c:pt idx="36">
                  <c:v>630.000000</c:v>
                </c:pt>
                <c:pt idx="37">
                  <c:v>644.000000</c:v>
                </c:pt>
                <c:pt idx="38">
                  <c:v>589.000000</c:v>
                </c:pt>
                <c:pt idx="39">
                  <c:v>518.000000</c:v>
                </c:pt>
                <c:pt idx="40">
                  <c:v>524.000000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B8B8B8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FFFFFF"/>
                </a:solidFill>
                <a:latin typeface="Helvetica Neue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FFFFFF"/>
                </a:solidFill>
                <a:latin typeface="Helvetica Neue Light"/>
              </a:defRPr>
            </a:pPr>
          </a:p>
        </c:txPr>
        <c:crossAx val="2094734552"/>
        <c:crosses val="autoZero"/>
        <c:crossBetween val="midCat"/>
        <c:majorUnit val="750"/>
        <c:minorUnit val="37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0550848"/>
          <c:y val="0.929624"/>
          <c:w val="0.88983"/>
          <c:h val="0.070376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2400" u="none">
              <a:solidFill>
                <a:srgbClr val="FFFFFF"/>
              </a:solidFill>
              <a:latin typeface="Helvetica Neue Ligh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hape 2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8" name="Shape 3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NB speling error: AvaliableCredits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8" name="Shape 3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NB speling error: AvaliableCredits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8" name="Shape 3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NB speling error: AvaliableCredits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7" name="Shape 3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NB speling error: AvaliableCredits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6" name="Shape 3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NB speling error: AvaliableCredits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1" name="Shape 3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NB speling error: AvaliableCredits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6" name="Shape 3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NB speling error: AvaliableCredits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14" name="Shape 5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requirements vs solutions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tif"/><Relationship Id="rId4" Type="http://schemas.openxmlformats.org/officeDocument/2006/relationships/image" Target="../media/image4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tif"/><Relationship Id="rId4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7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787400" y="13716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half" idx="1"/>
          </p:nvPr>
        </p:nvSpPr>
        <p:spPr>
          <a:xfrm>
            <a:off x="787400" y="4864100"/>
            <a:ext cx="11303000" cy="30099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Image"/>
          <p:cNvSpPr/>
          <p:nvPr>
            <p:ph type="pic" sz="half" idx="13"/>
          </p:nvPr>
        </p:nvSpPr>
        <p:spPr>
          <a:xfrm>
            <a:off x="7200900" y="2768600"/>
            <a:ext cx="50165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1" name="Body Level One…"/>
          <p:cNvSpPr txBox="1"/>
          <p:nvPr>
            <p:ph type="body" sz="half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0" name="Body Level One…"/>
          <p:cNvSpPr txBox="1"/>
          <p:nvPr>
            <p:ph type="body" sz="half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7073900" y="2768600"/>
            <a:ext cx="5143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"/>
          <p:cNvGrpSpPr/>
          <p:nvPr/>
        </p:nvGrpSpPr>
        <p:grpSpPr>
          <a:xfrm>
            <a:off x="-1" y="1210168"/>
            <a:ext cx="13004802" cy="7324233"/>
            <a:chOff x="0" y="0"/>
            <a:chExt cx="13004800" cy="7324232"/>
          </a:xfrm>
        </p:grpSpPr>
        <p:sp>
          <p:nvSpPr>
            <p:cNvPr id="134" name="Line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6" name="Shape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4A66AC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7" name="Shape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8" name="Triangle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9DD1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9" name="Shape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7B2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0" name="Shape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90A2C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1" name="Shape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2" name="Triangle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3" name="Triangle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pic>
        <p:nvPicPr>
          <p:cNvPr id="145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893" y="7874238"/>
            <a:ext cx="1401286" cy="4666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6" name="Group"/>
          <p:cNvGrpSpPr/>
          <p:nvPr/>
        </p:nvGrpSpPr>
        <p:grpSpPr>
          <a:xfrm>
            <a:off x="-1" y="1219199"/>
            <a:ext cx="13004802" cy="7324233"/>
            <a:chOff x="0" y="0"/>
            <a:chExt cx="13004800" cy="7324232"/>
          </a:xfrm>
        </p:grpSpPr>
        <p:sp>
          <p:nvSpPr>
            <p:cNvPr id="146" name="Line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8" name="Shape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4A66AC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9" name="Shape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0" name="Triangle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9DD1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1" name="Shape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7B2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2" name="Shape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90A2C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3" name="Shape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4" name="Triangle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5" name="Triangle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pic>
        <p:nvPicPr>
          <p:cNvPr id="157" name="image2.tif" descr="image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70400" y="4158826"/>
            <a:ext cx="4064001" cy="1435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19263" y="7499053"/>
            <a:ext cx="1251713" cy="85344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itle Text"/>
          <p:cNvSpPr txBox="1"/>
          <p:nvPr>
            <p:ph type="title"/>
          </p:nvPr>
        </p:nvSpPr>
        <p:spPr>
          <a:xfrm>
            <a:off x="722490" y="1869439"/>
            <a:ext cx="9169781" cy="3630508"/>
          </a:xfrm>
          <a:prstGeom prst="rect">
            <a:avLst/>
          </a:prstGeom>
        </p:spPr>
        <p:txBody>
          <a:bodyPr lIns="48767" tIns="48767" rIns="48767" bIns="48767">
            <a:normAutofit fontScale="100000" lnSpcReduction="0"/>
          </a:bodyPr>
          <a:lstStyle>
            <a:lvl1pPr defTabSz="650240">
              <a:defRPr sz="6200">
                <a:solidFill>
                  <a:srgbClr val="4A66A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60" name="Body Level One…"/>
          <p:cNvSpPr txBox="1"/>
          <p:nvPr>
            <p:ph type="body" sz="quarter" idx="1"/>
          </p:nvPr>
        </p:nvSpPr>
        <p:spPr>
          <a:xfrm>
            <a:off x="722490" y="5987626"/>
            <a:ext cx="9169781" cy="1675694"/>
          </a:xfrm>
          <a:prstGeom prst="rect">
            <a:avLst/>
          </a:prstGeom>
        </p:spPr>
        <p:txBody>
          <a:bodyPr lIns="48767" tIns="48767" rIns="48767" bIns="48767">
            <a:normAutofit fontScale="100000" lnSpcReduction="0"/>
          </a:bodyPr>
          <a:lstStyle>
            <a:lvl1pPr marL="0" indent="0" defTabSz="650240">
              <a:spcBef>
                <a:spcPts val="1400"/>
              </a:spcBef>
              <a:buSzTx/>
              <a:buNone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457200" defTabSz="650240">
              <a:spcBef>
                <a:spcPts val="1400"/>
              </a:spcBef>
              <a:buSzTx/>
              <a:buNone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914400" defTabSz="650240">
              <a:spcBef>
                <a:spcPts val="1400"/>
              </a:spcBef>
              <a:buSzTx/>
              <a:buNone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371600" defTabSz="650240">
              <a:spcBef>
                <a:spcPts val="1400"/>
              </a:spcBef>
              <a:buSzTx/>
              <a:buNone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828800" defTabSz="650240">
              <a:spcBef>
                <a:spcPts val="1400"/>
              </a:spcBef>
              <a:buSzTx/>
              <a:buNone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xfrm>
            <a:off x="9163374" y="7926513"/>
            <a:ext cx="429919" cy="453137"/>
          </a:xfrm>
          <a:prstGeom prst="rect">
            <a:avLst/>
          </a:prstGeom>
        </p:spPr>
        <p:txBody>
          <a:bodyPr lIns="48767" tIns="48767" rIns="48767" bIns="48767"/>
          <a:lstStyle>
            <a:lvl1pPr algn="l" defTabSz="1300480">
              <a:defRPr b="0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"/>
          <p:cNvGrpSpPr/>
          <p:nvPr/>
        </p:nvGrpSpPr>
        <p:grpSpPr>
          <a:xfrm>
            <a:off x="-1" y="1210168"/>
            <a:ext cx="13004802" cy="7324233"/>
            <a:chOff x="0" y="0"/>
            <a:chExt cx="13004800" cy="7324232"/>
          </a:xfrm>
        </p:grpSpPr>
        <p:sp>
          <p:nvSpPr>
            <p:cNvPr id="168" name="Line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0" name="Shape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4A66AC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1" name="Shape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2" name="Triangle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9DD1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3" name="Shape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7B2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4" name="Shape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90A2C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5" name="Shape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6" name="Triangle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7" name="Triangle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pic>
        <p:nvPicPr>
          <p:cNvPr id="179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893" y="7874238"/>
            <a:ext cx="1401286" cy="4666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Group"/>
          <p:cNvGrpSpPr/>
          <p:nvPr/>
        </p:nvGrpSpPr>
        <p:grpSpPr>
          <a:xfrm>
            <a:off x="-1" y="1219199"/>
            <a:ext cx="13004802" cy="7324233"/>
            <a:chOff x="0" y="0"/>
            <a:chExt cx="13004800" cy="7324232"/>
          </a:xfrm>
        </p:grpSpPr>
        <p:sp>
          <p:nvSpPr>
            <p:cNvPr id="180" name="Line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2" name="Shape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4A66AC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3" name="Shape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4" name="Triangle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9DD1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5" name="Shape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7B2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6" name="Shape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90A2C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7" name="Shape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8" name="Triangle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9" name="Triangle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pic>
        <p:nvPicPr>
          <p:cNvPr id="191" name="image2.tif" descr="image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70400" y="4158826"/>
            <a:ext cx="4064001" cy="1435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19263" y="7499053"/>
            <a:ext cx="1251713" cy="85344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itle Text"/>
          <p:cNvSpPr txBox="1"/>
          <p:nvPr>
            <p:ph type="title"/>
          </p:nvPr>
        </p:nvSpPr>
        <p:spPr>
          <a:xfrm>
            <a:off x="722489" y="1869439"/>
            <a:ext cx="9169781" cy="1408855"/>
          </a:xfrm>
          <a:prstGeom prst="rect">
            <a:avLst/>
          </a:prstGeom>
        </p:spPr>
        <p:txBody>
          <a:bodyPr lIns="48767" tIns="48767" rIns="48767" bIns="48767" anchor="t">
            <a:normAutofit fontScale="100000" lnSpcReduction="0"/>
          </a:bodyPr>
          <a:lstStyle>
            <a:lvl1pPr defTabSz="650240">
              <a:defRPr sz="5000">
                <a:solidFill>
                  <a:srgbClr val="4A66A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94" name="Body Level One…"/>
          <p:cNvSpPr txBox="1"/>
          <p:nvPr>
            <p:ph type="body" sz="half" idx="1"/>
          </p:nvPr>
        </p:nvSpPr>
        <p:spPr>
          <a:xfrm>
            <a:off x="722489" y="3523828"/>
            <a:ext cx="9169781" cy="4139492"/>
          </a:xfrm>
          <a:prstGeom prst="rect">
            <a:avLst/>
          </a:prstGeom>
        </p:spPr>
        <p:txBody>
          <a:bodyPr lIns="48767" tIns="48767" rIns="48767" bIns="48767" anchor="t">
            <a:normAutofit fontScale="100000" lnSpcReduction="0"/>
          </a:bodyPr>
          <a:lstStyle>
            <a:lvl1pPr marL="457200" indent="-457200" defTabSz="650240">
              <a:spcBef>
                <a:spcPts val="1400"/>
              </a:spcBef>
              <a:buClr>
                <a:srgbClr val="4A66AC"/>
              </a:buClr>
              <a:buSzPct val="80000"/>
              <a:buChar char=""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885825" indent="-428625" defTabSz="650240">
              <a:spcBef>
                <a:spcPts val="1400"/>
              </a:spcBef>
              <a:buClr>
                <a:srgbClr val="4A66AC"/>
              </a:buClr>
              <a:buSzPct val="80000"/>
              <a:buChar char=""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06285" indent="-391885" defTabSz="650240">
              <a:spcBef>
                <a:spcPts val="1400"/>
              </a:spcBef>
              <a:buClr>
                <a:srgbClr val="4A66AC"/>
              </a:buClr>
              <a:buSzPct val="80000"/>
              <a:buChar char=""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indent="-457200" defTabSz="650240">
              <a:spcBef>
                <a:spcPts val="1400"/>
              </a:spcBef>
              <a:buClr>
                <a:srgbClr val="4A66AC"/>
              </a:buClr>
              <a:buSzPct val="80000"/>
              <a:buChar char=""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indent="-457200" defTabSz="650240">
              <a:spcBef>
                <a:spcPts val="1400"/>
              </a:spcBef>
              <a:buClr>
                <a:srgbClr val="4A66AC"/>
              </a:buClr>
              <a:buSzPct val="80000"/>
              <a:buChar char=""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95" name="Slide Number"/>
          <p:cNvSpPr txBox="1"/>
          <p:nvPr>
            <p:ph type="sldNum" sz="quarter" idx="2"/>
          </p:nvPr>
        </p:nvSpPr>
        <p:spPr>
          <a:xfrm>
            <a:off x="9163374" y="7926513"/>
            <a:ext cx="429919" cy="453137"/>
          </a:xfrm>
          <a:prstGeom prst="rect">
            <a:avLst/>
          </a:prstGeom>
        </p:spPr>
        <p:txBody>
          <a:bodyPr lIns="48767" tIns="48767" rIns="48767" bIns="48767"/>
          <a:lstStyle>
            <a:lvl1pPr algn="l" defTabSz="1300480">
              <a:defRPr b="0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9"/>
          <p:cNvSpPr/>
          <p:nvPr/>
        </p:nvSpPr>
        <p:spPr>
          <a:xfrm>
            <a:off x="-1" y="314008"/>
            <a:ext cx="13004801" cy="3251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sz="2400">
                <a:effectLst/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0" name="Rectangle 6"/>
          <p:cNvSpPr/>
          <p:nvPr/>
        </p:nvSpPr>
        <p:spPr>
          <a:xfrm>
            <a:off x="-1" y="9372265"/>
            <a:ext cx="13156291" cy="392349"/>
          </a:xfrm>
          <a:prstGeom prst="rect">
            <a:avLst/>
          </a:prstGeom>
          <a:solidFill>
            <a:srgbClr val="757575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sz="2400">
                <a:effectLst/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11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267" y="-1"/>
            <a:ext cx="13061156" cy="373889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Title Text"/>
          <p:cNvSpPr txBox="1"/>
          <p:nvPr>
            <p:ph type="title"/>
          </p:nvPr>
        </p:nvSpPr>
        <p:spPr>
          <a:xfrm>
            <a:off x="650239" y="1148871"/>
            <a:ext cx="11704322" cy="1408854"/>
          </a:xfrm>
          <a:prstGeom prst="rect">
            <a:avLst/>
          </a:prstGeom>
        </p:spPr>
        <p:txBody>
          <a:bodyPr lIns="65023" tIns="65023" rIns="65023" bIns="65023" anchor="b">
            <a:normAutofit fontScale="100000" lnSpcReduction="0"/>
          </a:bodyPr>
          <a:lstStyle>
            <a:lvl1pPr defTabSz="1300480">
              <a:defRPr spc="-135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213" name="Body Level One…"/>
          <p:cNvSpPr txBox="1"/>
          <p:nvPr>
            <p:ph type="body" idx="1"/>
          </p:nvPr>
        </p:nvSpPr>
        <p:spPr>
          <a:xfrm>
            <a:off x="650239" y="2953919"/>
            <a:ext cx="11704322" cy="5756439"/>
          </a:xfrm>
          <a:prstGeom prst="rect">
            <a:avLst/>
          </a:prstGeom>
        </p:spPr>
        <p:txBody>
          <a:bodyPr lIns="65023" tIns="65023" rIns="65023" bIns="65023" anchor="t">
            <a:normAutofit fontScale="100000" lnSpcReduction="0"/>
          </a:bodyPr>
          <a:lstStyle>
            <a:lvl1pPr marL="256031" indent="-256031" defTabSz="1300480">
              <a:spcBef>
                <a:spcPts val="600"/>
              </a:spcBef>
              <a:buClr>
                <a:srgbClr val="C5B01C"/>
              </a:buClr>
              <a:buSzPct val="85000"/>
              <a:buFont typeface="Arial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8800" indent="-284479" defTabSz="1300480">
              <a:spcBef>
                <a:spcPts val="600"/>
              </a:spcBef>
              <a:buClr>
                <a:srgbClr val="C5B01C"/>
              </a:buClr>
              <a:buSzPct val="85000"/>
              <a:buFont typeface="Arial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8680" indent="-320040" defTabSz="1300480">
              <a:spcBef>
                <a:spcPts val="600"/>
              </a:spcBef>
              <a:buClr>
                <a:srgbClr val="C5B01C"/>
              </a:buClr>
              <a:buSzPct val="90000"/>
              <a:buFont typeface="Arial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88719" indent="-365760" defTabSz="1300480">
              <a:spcBef>
                <a:spcPts val="600"/>
              </a:spcBef>
              <a:buClr>
                <a:srgbClr val="C5B01C"/>
              </a:buClr>
              <a:buSzPct val="100000"/>
              <a:buFont typeface="Arial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indent="-320040" defTabSz="1300480">
              <a:spcBef>
                <a:spcPts val="600"/>
              </a:spcBef>
              <a:buClr>
                <a:srgbClr val="C5B01C"/>
              </a:buClr>
              <a:buSzPct val="100000"/>
              <a:buFont typeface="Arial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214" name="Slide Number"/>
          <p:cNvSpPr txBox="1"/>
          <p:nvPr>
            <p:ph type="sldNum" sz="quarter" idx="2"/>
          </p:nvPr>
        </p:nvSpPr>
        <p:spPr>
          <a:xfrm>
            <a:off x="12014044" y="9380705"/>
            <a:ext cx="340516" cy="327432"/>
          </a:xfrm>
          <a:prstGeom prst="rect">
            <a:avLst/>
          </a:prstGeom>
        </p:spPr>
        <p:txBody>
          <a:bodyPr lIns="65023" tIns="65023" rIns="65023" bIns="65023" anchor="ctr"/>
          <a:lstStyle>
            <a:lvl1pPr defTabSz="130048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  <p:pic>
        <p:nvPicPr>
          <p:cNvPr id="215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0586" y="694879"/>
            <a:ext cx="3224107" cy="78390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traight Connector 10"/>
          <p:cNvSpPr/>
          <p:nvPr/>
        </p:nvSpPr>
        <p:spPr>
          <a:xfrm>
            <a:off x="650239" y="2710637"/>
            <a:ext cx="11704322" cy="1"/>
          </a:xfrm>
          <a:prstGeom prst="line">
            <a:avLst/>
          </a:prstGeom>
          <a:ln w="3175">
            <a:solidFill>
              <a:srgbClr val="808080"/>
            </a:solidFill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153F7A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24" name="Body Level One…"/>
          <p:cNvSpPr txBox="1"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spcBef>
                <a:spcPts val="2400"/>
              </a:spcBef>
              <a:buBlip>
                <a:blip r:embed="rId3"/>
              </a:buBlip>
            </a:lvl1pPr>
            <a:lvl2pPr>
              <a:spcBef>
                <a:spcPts val="2400"/>
              </a:spcBef>
              <a:buBlip>
                <a:blip r:embed="rId3"/>
              </a:buBlip>
            </a:lvl2pPr>
            <a:lvl3pPr>
              <a:spcBef>
                <a:spcPts val="2400"/>
              </a:spcBef>
              <a:buBlip>
                <a:blip r:embed="rId3"/>
              </a:buBlip>
            </a:lvl3pPr>
            <a:lvl4pPr>
              <a:spcBef>
                <a:spcPts val="2400"/>
              </a:spcBef>
              <a:buBlip>
                <a:blip r:embed="rId3"/>
              </a:buBlip>
            </a:lvl4pPr>
            <a:lvl5pPr>
              <a:spcBef>
                <a:spcPts val="2400"/>
              </a:spcBef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5" name="Slide Number"/>
          <p:cNvSpPr txBox="1"/>
          <p:nvPr>
            <p:ph type="sldNum" sz="quarter" idx="2"/>
          </p:nvPr>
        </p:nvSpPr>
        <p:spPr>
          <a:xfrm>
            <a:off x="12536221" y="9309100"/>
            <a:ext cx="312015" cy="312343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numCol="2" spcCol="571500" anchor="t"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idx="13"/>
          </p:nvPr>
        </p:nvSpPr>
        <p:spPr>
          <a:xfrm>
            <a:off x="787400" y="939800"/>
            <a:ext cx="11430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71" name="Body Level One…"/>
          <p:cNvSpPr txBox="1"/>
          <p:nvPr>
            <p:ph type="body" sz="quarter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/>
          <p:nvPr>
            <p:ph type="pic" sz="half" idx="13"/>
          </p:nvPr>
        </p:nvSpPr>
        <p:spPr>
          <a:xfrm>
            <a:off x="7200900" y="2019300"/>
            <a:ext cx="50165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0" name="Title Text"/>
          <p:cNvSpPr txBox="1"/>
          <p:nvPr>
            <p:ph type="title"/>
          </p:nvPr>
        </p:nvSpPr>
        <p:spPr>
          <a:xfrm>
            <a:off x="787400" y="1384300"/>
            <a:ext cx="51435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quarter" idx="1"/>
          </p:nvPr>
        </p:nvSpPr>
        <p:spPr>
          <a:xfrm>
            <a:off x="787400" y="4876800"/>
            <a:ext cx="5143500" cy="30099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536220" y="9309100"/>
            <a:ext cx="312015" cy="3123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b="1" sz="1400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8509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1295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17399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2184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26289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3073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35179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3962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rxone-test.api.mystorbie.com/help/index#!/Products/Products_GetProductPage" TargetMode="Externa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rxone-test.api.mystorbie.com/help/index#!/Products/Products_GetProductPage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rxone-test.api.mystorbie.com/help/index#!/Products/Products_GetProductPage" TargetMode="Externa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rxone-test.api.mystorbie.com/help/index#!/Products/Products_GetProductPage" TargetMode="Externa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rxone-test.api.mystorbie.com/help/index#!/Products/Products_GetProductPage" TargetMode="Externa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20" Type="http://schemas.openxmlformats.org/officeDocument/2006/relationships/image" Target="../media/image35.png"/><Relationship Id="rId21" Type="http://schemas.openxmlformats.org/officeDocument/2006/relationships/image" Target="../media/image36.png"/><Relationship Id="rId22" Type="http://schemas.openxmlformats.org/officeDocument/2006/relationships/image" Target="../media/image37.png"/><Relationship Id="rId23" Type="http://schemas.openxmlformats.org/officeDocument/2006/relationships/image" Target="../media/image38.png"/><Relationship Id="rId24" Type="http://schemas.openxmlformats.org/officeDocument/2006/relationships/image" Target="../media/image39.png"/><Relationship Id="rId25" Type="http://schemas.openxmlformats.org/officeDocument/2006/relationships/image" Target="../media/image40.png"/><Relationship Id="rId26" Type="http://schemas.openxmlformats.org/officeDocument/2006/relationships/image" Target="../media/image41.png"/><Relationship Id="rId27" Type="http://schemas.openxmlformats.org/officeDocument/2006/relationships/image" Target="../media/image42.png"/><Relationship Id="rId28" Type="http://schemas.openxmlformats.org/officeDocument/2006/relationships/image" Target="../media/image43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96900" y="749300"/>
            <a:ext cx="11811000" cy="6121400"/>
          </a:xfrm>
          <a:prstGeom prst="rect">
            <a:avLst/>
          </a:prstGeom>
        </p:spPr>
      </p:pic>
      <p:sp>
        <p:nvSpPr>
          <p:cNvPr id="235" name="PBS Developers’ For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Developers’ Forum</a:t>
            </a:r>
          </a:p>
        </p:txBody>
      </p:sp>
      <p:sp>
        <p:nvSpPr>
          <p:cNvPr id="236" name="14th November 2018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14th November 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63" name="Welcome/Introduction…"/>
          <p:cNvSpPr txBox="1"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Electronic Medication Management</a:t>
            </a:r>
          </a:p>
          <a:p>
            <a:pPr>
              <a:buBlip>
                <a:blip r:embed="rId2"/>
              </a:buBlip>
            </a:pPr>
            <a:r>
              <a:t>Supply/Dispense Only</a:t>
            </a:r>
          </a:p>
          <a:p>
            <a:pPr>
              <a:buBlip>
                <a:blip r:embed="rId2"/>
              </a:buBlip>
              <a:defRPr>
                <a:solidFill>
                  <a:srgbClr val="FF9300"/>
                </a:solidFill>
              </a:defRPr>
            </a:pPr>
            <a:r>
              <a:t>Dispensing Rules</a:t>
            </a:r>
          </a:p>
          <a:p>
            <a:pPr>
              <a:buBlip>
                <a:blip r:embed="rId2"/>
              </a:buBlip>
            </a:pPr>
            <a:r>
              <a:t>Restriction Numbers</a:t>
            </a:r>
          </a:p>
          <a:p>
            <a:pPr>
              <a:buBlip>
                <a:blip r:embed="rId2"/>
              </a:buBlip>
            </a:pPr>
            <a:r>
              <a:t>Supply Chain Reform</a:t>
            </a:r>
          </a:p>
          <a:p>
            <a:pPr>
              <a:buBlip>
                <a:blip r:embed="rId2"/>
              </a:buBlip>
            </a:pPr>
            <a:r>
              <a:t>Radiopharmaceuticals</a:t>
            </a:r>
          </a:p>
          <a:p>
            <a:pPr>
              <a:buBlip>
                <a:blip r:embed="rId2"/>
              </a:buBlip>
            </a:pPr>
            <a:r>
              <a:t>AMT Mapping Update</a:t>
            </a:r>
          </a:p>
          <a:p>
            <a:pPr>
              <a:buBlip>
                <a:blip r:embed="rId2"/>
              </a:buBlip>
            </a:pPr>
            <a:r>
              <a:t>PIR: v3.0 PBS XML</a:t>
            </a:r>
          </a:p>
          <a:p>
            <a:pPr>
              <a:buBlip>
                <a:blip r:embed="rId2"/>
              </a:buBlip>
            </a:pPr>
            <a:r>
              <a:t>Data Future Direction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Dispensing Ru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Dispensing Rules</a:t>
            </a:r>
          </a:p>
        </p:txBody>
      </p:sp>
      <p:sp>
        <p:nvSpPr>
          <p:cNvPr id="266" name="Request from vend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Request from vendor</a:t>
            </a:r>
          </a:p>
          <a:p>
            <a:pPr>
              <a:buBlip>
                <a:blip r:embed="rId2"/>
              </a:buBlip>
            </a:pPr>
            <a:r>
              <a:t>Missing dispensing rules for PL, R1</a:t>
            </a:r>
          </a:p>
          <a:p>
            <a:pPr lvl="1">
              <a:buBlip>
                <a:blip r:embed="rId2"/>
              </a:buBlip>
            </a:pPr>
            <a:r>
              <a:t>Public, private hospital</a:t>
            </a:r>
          </a:p>
          <a:p>
            <a:pPr>
              <a:buBlip>
                <a:blip r:embed="rId2"/>
              </a:buBlip>
            </a:pPr>
            <a:r>
              <a:t>Same as 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Dispensing Ru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Dispensing Rules</a:t>
            </a:r>
          </a:p>
        </p:txBody>
      </p:sp>
      <p:sp>
        <p:nvSpPr>
          <p:cNvPr id="269" name="Test XML published 6 Novemb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Test XML published 6 November</a:t>
            </a:r>
          </a:p>
          <a:p>
            <a:pPr>
              <a:buBlip>
                <a:blip r:embed="rId2"/>
              </a:buBlip>
            </a:pPr>
            <a:r>
              <a:t>Implementation ASAP</a:t>
            </a:r>
          </a:p>
          <a:p>
            <a:pPr lvl="1">
              <a:buBlip>
                <a:blip r:embed="rId2"/>
              </a:buBlip>
            </a:pPr>
            <a:r>
              <a:t>Avoid pricing changes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72" name="Welcome/Introduction…"/>
          <p:cNvSpPr txBox="1"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Electronic Medication Management</a:t>
            </a:r>
          </a:p>
          <a:p>
            <a:pPr>
              <a:buBlip>
                <a:blip r:embed="rId2"/>
              </a:buBlip>
            </a:pPr>
            <a:r>
              <a:t>Supply/Dispense Only</a:t>
            </a:r>
          </a:p>
          <a:p>
            <a:pPr>
              <a:buBlip>
                <a:blip r:embed="rId2"/>
              </a:buBlip>
            </a:pPr>
            <a:r>
              <a:t>Dispensing Rules</a:t>
            </a:r>
          </a:p>
          <a:p>
            <a:pPr>
              <a:buBlip>
                <a:blip r:embed="rId2"/>
              </a:buBlip>
              <a:defRPr>
                <a:solidFill>
                  <a:srgbClr val="FF9300"/>
                </a:solidFill>
              </a:defRPr>
            </a:pPr>
            <a:r>
              <a:t>Restriction Numbers</a:t>
            </a:r>
          </a:p>
          <a:p>
            <a:pPr>
              <a:buBlip>
                <a:blip r:embed="rId2"/>
              </a:buBlip>
            </a:pPr>
            <a:r>
              <a:t>Supply Chain Reform</a:t>
            </a:r>
          </a:p>
          <a:p>
            <a:pPr>
              <a:buBlip>
                <a:blip r:embed="rId2"/>
              </a:buBlip>
            </a:pPr>
            <a:r>
              <a:t>Radiopharmaceuticals</a:t>
            </a:r>
          </a:p>
          <a:p>
            <a:pPr>
              <a:buBlip>
                <a:blip r:embed="rId2"/>
              </a:buBlip>
            </a:pPr>
            <a:r>
              <a:t>AMT Mapping Update</a:t>
            </a:r>
          </a:p>
          <a:p>
            <a:pPr>
              <a:buBlip>
                <a:blip r:embed="rId2"/>
              </a:buBlip>
            </a:pPr>
            <a:r>
              <a:t>PIR: v3.0 PBS XML</a:t>
            </a:r>
          </a:p>
          <a:p>
            <a:pPr>
              <a:buBlip>
                <a:blip r:embed="rId2"/>
              </a:buBlip>
            </a:pPr>
            <a:r>
              <a:t>Data Future Direction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estriction Numb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Restriction Numbers</a:t>
            </a:r>
          </a:p>
        </p:txBody>
      </p:sp>
      <p:sp>
        <p:nvSpPr>
          <p:cNvPr id="275" name="Restriction cod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7631" indent="-357631" defTabSz="514095">
              <a:spcBef>
                <a:spcPts val="2100"/>
              </a:spcBef>
              <a:buBlip>
                <a:blip r:embed="rId2"/>
              </a:buBlip>
              <a:defRPr sz="3168">
                <a:effectLst>
                  <a:outerShdw sx="100000" sy="100000" kx="0" ky="0" algn="b" rotWithShape="0" blurRad="44704" dist="33528" dir="5400000">
                    <a:srgbClr val="000000"/>
                  </a:outerShdw>
                </a:effectLst>
              </a:defRPr>
            </a:pPr>
            <a:r>
              <a:t>Restriction code</a:t>
            </a:r>
            <a:r>
              <a:t>: Unique to whole restriction.</a:t>
            </a:r>
          </a:p>
          <a:p>
            <a:pPr marL="357631" indent="-357631" defTabSz="514095">
              <a:spcBef>
                <a:spcPts val="2100"/>
              </a:spcBef>
              <a:buBlip>
                <a:blip r:embed="rId2"/>
              </a:buBlip>
              <a:defRPr sz="3168">
                <a:effectLst>
                  <a:outerShdw sx="100000" sy="100000" kx="0" ky="0" algn="b" rotWithShape="0" blurRad="44704" dist="33528" dir="5400000">
                    <a:srgbClr val="000000"/>
                  </a:outerShdw>
                </a:effectLst>
              </a:defRPr>
            </a:pPr>
            <a:r>
              <a:t>Treatment-of code</a:t>
            </a:r>
            <a:r>
              <a:t>: Unique to legal text of restriction</a:t>
            </a:r>
          </a:p>
          <a:p>
            <a:pPr marL="357631" indent="-357631" defTabSz="514095">
              <a:spcBef>
                <a:spcPts val="2100"/>
              </a:spcBef>
              <a:buBlip>
                <a:blip r:embed="rId2"/>
              </a:buBlip>
              <a:defRPr sz="3168">
                <a:effectLst>
                  <a:outerShdw sx="100000" sy="100000" kx="0" ky="0" algn="b" rotWithShape="0" blurRad="44704" dist="33528" dir="5400000">
                    <a:srgbClr val="000000"/>
                  </a:outerShdw>
                </a:effectLst>
              </a:defRPr>
            </a:pPr>
            <a:r>
              <a:t>Currently 4 digits</a:t>
            </a:r>
          </a:p>
          <a:p>
            <a:pPr lvl="1" marL="748791" indent="-357631" defTabSz="514095">
              <a:spcBef>
                <a:spcPts val="2100"/>
              </a:spcBef>
              <a:buBlip>
                <a:blip r:embed="rId2"/>
              </a:buBlip>
              <a:defRPr sz="2464">
                <a:effectLst>
                  <a:outerShdw sx="100000" sy="100000" kx="0" ky="0" algn="b" rotWithShape="0" blurRad="44704" dist="33528" dir="5400000">
                    <a:srgbClr val="000000"/>
                  </a:outerShdw>
                </a:effectLst>
              </a:defRPr>
            </a:pPr>
            <a:r>
              <a:t>Maximum value</a:t>
            </a:r>
            <a:r>
              <a:t>: Theoretically none, practically – not the case.</a:t>
            </a:r>
          </a:p>
          <a:p>
            <a:pPr lvl="1" marL="748791" indent="-357631" defTabSz="514095">
              <a:spcBef>
                <a:spcPts val="2100"/>
              </a:spcBef>
              <a:buBlip>
                <a:blip r:embed="rId2"/>
              </a:buBlip>
              <a:defRPr sz="2464">
                <a:effectLst>
                  <a:outerShdw sx="100000" sy="100000" kx="0" ky="0" algn="b" rotWithShape="0" blurRad="44704" dist="33528" dir="5400000">
                    <a:srgbClr val="000000"/>
                  </a:outerShdw>
                </a:effectLst>
              </a:defRPr>
            </a:pPr>
            <a:r>
              <a:t>Rate of consumption</a:t>
            </a:r>
            <a:r>
              <a:t>: around 50 restrictions, 110 codes a month</a:t>
            </a:r>
          </a:p>
          <a:p>
            <a:pPr marL="357631" indent="-357631" defTabSz="514095">
              <a:spcBef>
                <a:spcPts val="2100"/>
              </a:spcBef>
              <a:buBlip>
                <a:blip r:embed="rId2"/>
              </a:buBlip>
              <a:defRPr sz="3168">
                <a:effectLst>
                  <a:outerShdw sx="100000" sy="100000" kx="0" ky="0" algn="b" rotWithShape="0" blurRad="44704" dist="33528" dir="5400000">
                    <a:srgbClr val="000000"/>
                  </a:outerShdw>
                </a:effectLst>
              </a:defRPr>
            </a:pPr>
            <a:r>
              <a:t>Soon will be 5 digits</a:t>
            </a:r>
          </a:p>
          <a:p>
            <a:pPr marL="357631" indent="-357631" defTabSz="514095">
              <a:spcBef>
                <a:spcPts val="2100"/>
              </a:spcBef>
              <a:buBlip>
                <a:blip r:embed="rId2"/>
              </a:buBlip>
              <a:defRPr sz="3168">
                <a:effectLst>
                  <a:outerShdw sx="100000" sy="100000" kx="0" ky="0" algn="b" rotWithShape="0" blurRad="44704" dist="33528" dir="5400000">
                    <a:srgbClr val="000000"/>
                  </a:outerShdw>
                </a:effectLst>
              </a:defRPr>
            </a:pPr>
            <a:r>
              <a:t>Test file to be provided</a:t>
            </a:r>
          </a:p>
          <a:p>
            <a:pPr marL="357631" indent="-357631" defTabSz="514095">
              <a:spcBef>
                <a:spcPts val="2100"/>
              </a:spcBef>
              <a:buBlip>
                <a:blip r:embed="rId2"/>
              </a:buBlip>
              <a:defRPr sz="3168">
                <a:effectLst>
                  <a:outerShdw sx="100000" sy="100000" kx="0" ky="0" algn="b" rotWithShape="0" blurRad="44704" dist="33528" dir="5400000">
                    <a:srgbClr val="000000"/>
                  </a:outerShdw>
                </a:effectLst>
              </a:defRPr>
            </a:pPr>
            <a:r>
              <a:t>Forecast date: </a:t>
            </a:r>
            <a:r>
              <a:t>Early 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78" name="Welcome/Introduction…"/>
          <p:cNvSpPr txBox="1"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Electronic Medication Management</a:t>
            </a:r>
          </a:p>
          <a:p>
            <a:pPr>
              <a:buBlip>
                <a:blip r:embed="rId2"/>
              </a:buBlip>
            </a:pPr>
            <a:r>
              <a:t>Supply/Dispense Only</a:t>
            </a:r>
          </a:p>
          <a:p>
            <a:pPr>
              <a:buBlip>
                <a:blip r:embed="rId2"/>
              </a:buBlip>
            </a:pPr>
            <a:r>
              <a:t>Dispensing Rules</a:t>
            </a:r>
          </a:p>
          <a:p>
            <a:pPr>
              <a:buBlip>
                <a:blip r:embed="rId2"/>
              </a:buBlip>
            </a:pPr>
            <a:r>
              <a:t>Restriction Numbers</a:t>
            </a:r>
          </a:p>
          <a:p>
            <a:pPr>
              <a:buBlip>
                <a:blip r:embed="rId2"/>
              </a:buBlip>
              <a:defRPr>
                <a:solidFill>
                  <a:srgbClr val="FF9300"/>
                </a:solidFill>
              </a:defRPr>
            </a:pPr>
            <a:r>
              <a:t>Supply Chain Reform</a:t>
            </a:r>
          </a:p>
          <a:p>
            <a:pPr>
              <a:buBlip>
                <a:blip r:embed="rId2"/>
              </a:buBlip>
            </a:pPr>
            <a:r>
              <a:t>Radiopharmaceuticals</a:t>
            </a:r>
          </a:p>
          <a:p>
            <a:pPr>
              <a:buBlip>
                <a:blip r:embed="rId2"/>
              </a:buBlip>
            </a:pPr>
            <a:r>
              <a:t>AMT Mapping Update</a:t>
            </a:r>
          </a:p>
          <a:p>
            <a:pPr>
              <a:buBlip>
                <a:blip r:embed="rId2"/>
              </a:buBlip>
            </a:pPr>
            <a:r>
              <a:t>PIR: v3.0 PBS XML</a:t>
            </a:r>
          </a:p>
          <a:p>
            <a:pPr>
              <a:buBlip>
                <a:blip r:embed="rId2"/>
              </a:buBlip>
            </a:pPr>
            <a:r>
              <a:t>Data Future Direction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upply Chain Re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 Chain Reform</a:t>
            </a:r>
          </a:p>
        </p:txBody>
      </p:sp>
      <p:sp>
        <p:nvSpPr>
          <p:cNvPr id="281" name="Improved PBS Payment Administr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Improved PBS Payment Administration</a:t>
            </a:r>
          </a:p>
          <a:p>
            <a:pPr>
              <a:buBlip>
                <a:blip r:embed="rId2"/>
              </a:buBlip>
            </a:pPr>
            <a:r>
              <a:t>Changes to PBS XML</a:t>
            </a:r>
          </a:p>
          <a:p>
            <a:pPr>
              <a:buBlip>
                <a:blip r:embed="rId2"/>
              </a:buBlip>
            </a:pPr>
            <a:r>
              <a:t>Pricing methodology</a:t>
            </a:r>
          </a:p>
          <a:p>
            <a:pPr>
              <a:buBlip>
                <a:blip r:embed="rId2"/>
              </a:buBlip>
            </a:pPr>
            <a:r>
              <a:t>Crediting arrangements</a:t>
            </a:r>
          </a:p>
          <a:p>
            <a:pPr>
              <a:buBlip>
                <a:blip r:embed="rId2"/>
              </a:buBlip>
            </a:pPr>
            <a:r>
              <a:t>Administrator-Pharmacy interface</a:t>
            </a:r>
          </a:p>
          <a:p>
            <a:pPr>
              <a:buBlip>
                <a:blip r:embed="rId2"/>
              </a:buBlip>
            </a:pPr>
            <a:r>
              <a:t>Identification of suppliers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Overview - the Budget measure</a:t>
            </a:r>
          </a:p>
        </p:txBody>
      </p:sp>
      <p:sp>
        <p:nvSpPr>
          <p:cNvPr id="284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2018-19 Budget measure - Improving Access to Medicines – additional funding for new medicines and improved payment administration</a:t>
            </a:r>
          </a:p>
          <a:p>
            <a:pPr>
              <a:defRPr>
                <a:effectLst/>
              </a:defRPr>
            </a:pPr>
            <a:r>
              <a:t>Government to pay a ‘net’ price for some medicines, rather than paying the higher published price and receiving rebates from manufacturers.</a:t>
            </a:r>
          </a:p>
          <a:p>
            <a:pPr>
              <a:defRPr>
                <a:effectLst/>
              </a:defRPr>
            </a:pPr>
            <a:r>
              <a:t>Will reduce PBS revenue.</a:t>
            </a:r>
          </a:p>
          <a:p>
            <a:pPr>
              <a:defRPr>
                <a:effectLst/>
              </a:defRPr>
            </a:pPr>
            <a:r>
              <a:t>Initial 12 month phase will include a smaller sub-set of medicines with Special Pricing Arrangements.</a:t>
            </a:r>
          </a:p>
        </p:txBody>
      </p:sp>
      <p:sp>
        <p:nvSpPr>
          <p:cNvPr id="285" name="Date Placeholder 3"/>
          <p:cNvSpPr txBox="1"/>
          <p:nvPr/>
        </p:nvSpPr>
        <p:spPr>
          <a:xfrm>
            <a:off x="650239" y="9380705"/>
            <a:ext cx="4118188" cy="32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algn="l" defTabSz="130048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effectLst/>
              </a:defRPr>
            </a:pPr>
            <a:r>
              <a:t>8 November, 2018</a:t>
            </a:r>
          </a:p>
        </p:txBody>
      </p:sp>
      <p:sp>
        <p:nvSpPr>
          <p:cNvPr id="286" name="Slide Number Placeholder 5"/>
          <p:cNvSpPr txBox="1"/>
          <p:nvPr>
            <p:ph type="sldNum" sz="quarter" idx="2"/>
          </p:nvPr>
        </p:nvSpPr>
        <p:spPr>
          <a:xfrm>
            <a:off x="12014044" y="9380705"/>
            <a:ext cx="340516" cy="3274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itle 1"/>
          <p:cNvSpPr txBox="1"/>
          <p:nvPr>
            <p:ph type="title"/>
          </p:nvPr>
        </p:nvSpPr>
        <p:spPr>
          <a:xfrm>
            <a:off x="650239" y="952285"/>
            <a:ext cx="11704322" cy="180505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Purpose</a:t>
            </a:r>
          </a:p>
        </p:txBody>
      </p:sp>
      <p:sp>
        <p:nvSpPr>
          <p:cNvPr id="289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effectLst/>
              </a:defRPr>
            </a:pPr>
            <a:r>
              <a:t>The measure seeks to address issues raised by the Independent Review of Pharmacy Remuneration and Regulation by:</a:t>
            </a:r>
          </a:p>
          <a:p>
            <a:pPr lvl="1" marL="518159" indent="-243839">
              <a:defRPr sz="2400">
                <a:effectLst/>
              </a:defRPr>
            </a:pPr>
          </a:p>
          <a:p>
            <a:pPr lvl="1" marL="518159" indent="-243839">
              <a:defRPr sz="2400">
                <a:effectLst/>
              </a:defRPr>
            </a:pPr>
            <a:r>
              <a:t>Increasing consumer access to high cost medicines</a:t>
            </a:r>
          </a:p>
          <a:p>
            <a:pPr lvl="1" marL="518159" indent="-243839">
              <a:defRPr sz="2400">
                <a:effectLst/>
              </a:defRPr>
            </a:pPr>
          </a:p>
          <a:p>
            <a:pPr lvl="1" marL="518159" indent="-243839">
              <a:defRPr sz="2400">
                <a:effectLst/>
              </a:defRPr>
            </a:pPr>
            <a:r>
              <a:t>Addressing cash flow concerns from pharmacists and wholesalers</a:t>
            </a:r>
          </a:p>
          <a:p>
            <a:pPr lvl="1" marL="518159" indent="-243839">
              <a:defRPr sz="2400">
                <a:effectLst/>
              </a:defRPr>
            </a:pPr>
          </a:p>
          <a:p>
            <a:pPr lvl="1" marL="518159" indent="-243839">
              <a:defRPr sz="2400">
                <a:effectLst/>
              </a:defRPr>
            </a:pPr>
            <a:r>
              <a:t>Addressing the financial risks associated with the payment of large rebates to the Australian Government for some high cost medicines</a:t>
            </a:r>
          </a:p>
          <a:p>
            <a:pPr marL="0" indent="0">
              <a:buSzTx/>
              <a:buNone/>
              <a:defRPr>
                <a:effectLst/>
              </a:defRPr>
            </a:pPr>
            <a:r>
              <a:t> </a:t>
            </a:r>
          </a:p>
        </p:txBody>
      </p:sp>
      <p:sp>
        <p:nvSpPr>
          <p:cNvPr id="290" name="Date Placeholder 5"/>
          <p:cNvSpPr txBox="1"/>
          <p:nvPr/>
        </p:nvSpPr>
        <p:spPr>
          <a:xfrm>
            <a:off x="650239" y="9380705"/>
            <a:ext cx="4118188" cy="32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algn="l" defTabSz="130048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effectLst/>
              </a:defRPr>
            </a:pPr>
            <a:r>
              <a:t>2 July 2018</a:t>
            </a:r>
          </a:p>
        </p:txBody>
      </p:sp>
      <p:sp>
        <p:nvSpPr>
          <p:cNvPr id="291" name="Slide Number Placeholder 7"/>
          <p:cNvSpPr txBox="1"/>
          <p:nvPr>
            <p:ph type="sldNum" sz="quarter" idx="2"/>
          </p:nvPr>
        </p:nvSpPr>
        <p:spPr>
          <a:xfrm>
            <a:off x="12014044" y="9380705"/>
            <a:ext cx="340516" cy="3274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itle 1"/>
          <p:cNvSpPr txBox="1"/>
          <p:nvPr>
            <p:ph type="title"/>
          </p:nvPr>
        </p:nvSpPr>
        <p:spPr>
          <a:xfrm>
            <a:off x="650239" y="952285"/>
            <a:ext cx="11704322" cy="180505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Dispensing and point of sale systems</a:t>
            </a:r>
          </a:p>
        </p:txBody>
      </p:sp>
      <p:sp>
        <p:nvSpPr>
          <p:cNvPr id="294" name="Date Placeholder 5"/>
          <p:cNvSpPr txBox="1"/>
          <p:nvPr/>
        </p:nvSpPr>
        <p:spPr>
          <a:xfrm>
            <a:off x="650239" y="9380705"/>
            <a:ext cx="4118188" cy="32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algn="l" defTabSz="130048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effectLst/>
              </a:defRPr>
            </a:pPr>
            <a:r>
              <a:t>2 July 2018</a:t>
            </a:r>
          </a:p>
        </p:txBody>
      </p:sp>
      <p:sp>
        <p:nvSpPr>
          <p:cNvPr id="295" name="Slide Number Placeholder 7"/>
          <p:cNvSpPr txBox="1"/>
          <p:nvPr>
            <p:ph type="sldNum" sz="quarter" idx="2"/>
          </p:nvPr>
        </p:nvSpPr>
        <p:spPr>
          <a:xfrm>
            <a:off x="12014044" y="9380705"/>
            <a:ext cx="340516" cy="3274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  <p:pic>
        <p:nvPicPr>
          <p:cNvPr id="296" name="Content Placeholder 8" descr="Content Placeholder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0618" y="2739316"/>
            <a:ext cx="8732682" cy="66210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39" name="Welcome/Introduction…"/>
          <p:cNvSpPr txBox="1"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  <a:defRPr>
                <a:solidFill>
                  <a:srgbClr val="FF9300"/>
                </a:solidFill>
              </a:defRPr>
            </a:pP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Welcome</a:t>
            </a:r>
            <a:r>
              <a:t>/Introduction</a:t>
            </a:r>
          </a:p>
          <a:p>
            <a:pPr>
              <a:buBlip>
                <a:blip r:embed="rId2"/>
              </a:buBlip>
            </a:pPr>
            <a:r>
              <a:t>Electronic Medication Management</a:t>
            </a:r>
          </a:p>
          <a:p>
            <a:pPr>
              <a:buBlip>
                <a:blip r:embed="rId2"/>
              </a:buBlip>
            </a:pPr>
            <a:r>
              <a:t>Supply/Dispense Only</a:t>
            </a:r>
          </a:p>
          <a:p>
            <a:pPr>
              <a:buBlip>
                <a:blip r:embed="rId2"/>
              </a:buBlip>
            </a:pPr>
            <a:r>
              <a:t>Dispensing Rules</a:t>
            </a:r>
          </a:p>
          <a:p>
            <a:pPr>
              <a:buBlip>
                <a:blip r:embed="rId2"/>
              </a:buBlip>
            </a:pPr>
            <a:r>
              <a:t>Restriction Numbers</a:t>
            </a:r>
          </a:p>
          <a:p>
            <a:pPr>
              <a:buBlip>
                <a:blip r:embed="rId2"/>
              </a:buBlip>
            </a:pPr>
            <a:r>
              <a:t>Supply Chain Reform</a:t>
            </a:r>
          </a:p>
          <a:p>
            <a:pPr>
              <a:buBlip>
                <a:blip r:embed="rId2"/>
              </a:buBlip>
            </a:pPr>
            <a:r>
              <a:t>Radiopharmaceuticals</a:t>
            </a:r>
          </a:p>
          <a:p>
            <a:pPr>
              <a:buBlip>
                <a:blip r:embed="rId2"/>
              </a:buBlip>
            </a:pPr>
            <a:r>
              <a:t>AMT Mapping Update</a:t>
            </a:r>
          </a:p>
          <a:p>
            <a:pPr>
              <a:buBlip>
                <a:blip r:embed="rId2"/>
              </a:buBlip>
            </a:pPr>
            <a:r>
              <a:t>PIR: v3.0 PBS XML</a:t>
            </a:r>
          </a:p>
          <a:p>
            <a:pPr>
              <a:buBlip>
                <a:blip r:embed="rId2"/>
              </a:buBlip>
            </a:pPr>
            <a:r>
              <a:t>Data Future Direction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1"/>
          <p:cNvSpPr txBox="1"/>
          <p:nvPr>
            <p:ph type="title"/>
          </p:nvPr>
        </p:nvSpPr>
        <p:spPr>
          <a:xfrm>
            <a:off x="650239" y="952285"/>
            <a:ext cx="11704322" cy="180505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Dispensing and point of sale systems</a:t>
            </a:r>
          </a:p>
        </p:txBody>
      </p:sp>
      <p:sp>
        <p:nvSpPr>
          <p:cNvPr id="299" name="Content Placeholder 2"/>
          <p:cNvSpPr txBox="1"/>
          <p:nvPr>
            <p:ph type="body" idx="1"/>
          </p:nvPr>
        </p:nvSpPr>
        <p:spPr>
          <a:xfrm>
            <a:off x="650239" y="2953919"/>
            <a:ext cx="11704322" cy="61688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  <a:defRPr>
                <a:effectLst/>
              </a:defRPr>
            </a:pPr>
            <a:r>
              <a:t>Role of administrator (centralise data, but will not take over business functions such as credit requests)</a:t>
            </a:r>
          </a:p>
          <a:p>
            <a:pPr>
              <a:lnSpc>
                <a:spcPct val="90000"/>
              </a:lnSpc>
              <a:buFontTx/>
              <a:buChar char="-"/>
              <a:defRPr>
                <a:effectLst/>
              </a:defRPr>
            </a:pPr>
          </a:p>
          <a:p>
            <a:pPr>
              <a:lnSpc>
                <a:spcPct val="90000"/>
              </a:lnSpc>
              <a:buFontTx/>
              <a:buChar char="-"/>
              <a:defRPr>
                <a:effectLst/>
              </a:defRPr>
            </a:pPr>
            <a:r>
              <a:t>Systems reporting to administrator – data elements set out in VRD.</a:t>
            </a:r>
          </a:p>
          <a:p>
            <a:pPr>
              <a:lnSpc>
                <a:spcPct val="90000"/>
              </a:lnSpc>
              <a:buFontTx/>
              <a:buChar char="-"/>
              <a:defRPr>
                <a:effectLst/>
              </a:defRPr>
            </a:pPr>
            <a:r>
              <a:t>Language/connectivity: JSON (REST API)</a:t>
            </a:r>
          </a:p>
          <a:p>
            <a:pPr>
              <a:lnSpc>
                <a:spcPct val="90000"/>
              </a:lnSpc>
              <a:buFontTx/>
              <a:buChar char="-"/>
              <a:defRPr>
                <a:effectLst/>
              </a:defRPr>
            </a:pPr>
          </a:p>
          <a:p>
            <a:pPr>
              <a:lnSpc>
                <a:spcPct val="90000"/>
              </a:lnSpc>
              <a:buFontTx/>
              <a:buChar char="-"/>
              <a:defRPr>
                <a:effectLst/>
              </a:defRPr>
            </a:pPr>
            <a:r>
              <a:t>Administrator reporting back: aiming for real-time, and giving a net view of credits by party (real time) plus variety of data views via login</a:t>
            </a:r>
          </a:p>
          <a:p>
            <a:pPr>
              <a:lnSpc>
                <a:spcPct val="90000"/>
              </a:lnSpc>
              <a:buFontTx/>
              <a:buChar char="-"/>
              <a:defRPr>
                <a:effectLst/>
              </a:defRPr>
            </a:pPr>
          </a:p>
          <a:p>
            <a:pPr>
              <a:lnSpc>
                <a:spcPct val="90000"/>
              </a:lnSpc>
              <a:buFontTx/>
              <a:buChar char="-"/>
              <a:defRPr>
                <a:effectLst/>
              </a:defRPr>
            </a:pPr>
            <a:r>
              <a:t>Credit or payment request to be sent (if applicable)</a:t>
            </a:r>
          </a:p>
          <a:p>
            <a:pPr lvl="1" marL="518159" indent="-243839">
              <a:lnSpc>
                <a:spcPct val="90000"/>
              </a:lnSpc>
              <a:buFontTx/>
              <a:buChar char="-"/>
              <a:defRPr sz="2400">
                <a:effectLst/>
              </a:defRPr>
            </a:pPr>
            <a:r>
              <a:t>System (dispense/PoS/financial systems for hospitals)</a:t>
            </a:r>
          </a:p>
          <a:p>
            <a:pPr lvl="1" marL="518159" indent="-243839">
              <a:lnSpc>
                <a:spcPct val="90000"/>
              </a:lnSpc>
              <a:buFontTx/>
              <a:buChar char="-"/>
              <a:defRPr sz="2400">
                <a:effectLst/>
              </a:defRPr>
            </a:pPr>
            <a:r>
              <a:t>Connectivity between dispense and PoS</a:t>
            </a:r>
          </a:p>
          <a:p>
            <a:pPr lvl="1" marL="518159" indent="-243839">
              <a:lnSpc>
                <a:spcPct val="90000"/>
              </a:lnSpc>
              <a:buFontTx/>
              <a:buChar char="-"/>
              <a:defRPr sz="2400">
                <a:effectLst/>
              </a:defRPr>
            </a:pPr>
            <a:r>
              <a:t>‘Business rules’ for decision making on sending requests (e.g. who)</a:t>
            </a:r>
          </a:p>
        </p:txBody>
      </p:sp>
      <p:sp>
        <p:nvSpPr>
          <p:cNvPr id="300" name="Date Placeholder 5"/>
          <p:cNvSpPr txBox="1"/>
          <p:nvPr/>
        </p:nvSpPr>
        <p:spPr>
          <a:xfrm>
            <a:off x="650239" y="9380705"/>
            <a:ext cx="4118188" cy="32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algn="l" defTabSz="130048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effectLst/>
              </a:defRPr>
            </a:pPr>
            <a:r>
              <a:t>2 July 2018</a:t>
            </a:r>
          </a:p>
        </p:txBody>
      </p:sp>
      <p:sp>
        <p:nvSpPr>
          <p:cNvPr id="301" name="Slide Number Placeholder 7"/>
          <p:cNvSpPr txBox="1"/>
          <p:nvPr>
            <p:ph type="sldNum" sz="quarter" idx="2"/>
          </p:nvPr>
        </p:nvSpPr>
        <p:spPr>
          <a:xfrm>
            <a:off x="12014044" y="9380705"/>
            <a:ext cx="340516" cy="3274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le 1"/>
          <p:cNvSpPr txBox="1"/>
          <p:nvPr>
            <p:ph type="title"/>
          </p:nvPr>
        </p:nvSpPr>
        <p:spPr>
          <a:xfrm>
            <a:off x="650239" y="952285"/>
            <a:ext cx="11704322" cy="180505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Dispensing and point of sale systems continued</a:t>
            </a:r>
          </a:p>
        </p:txBody>
      </p:sp>
      <p:sp>
        <p:nvSpPr>
          <p:cNvPr id="304" name="Content Placeholder 2"/>
          <p:cNvSpPr txBox="1"/>
          <p:nvPr>
            <p:ph type="body" idx="1"/>
          </p:nvPr>
        </p:nvSpPr>
        <p:spPr>
          <a:xfrm>
            <a:off x="650239" y="2953919"/>
            <a:ext cx="11704322" cy="6168852"/>
          </a:xfrm>
          <a:prstGeom prst="rect">
            <a:avLst/>
          </a:prstGeom>
        </p:spPr>
        <p:txBody>
          <a:bodyPr/>
          <a:lstStyle/>
          <a:p>
            <a:pPr>
              <a:buFontTx/>
              <a:buChar char="-"/>
              <a:defRPr>
                <a:effectLst/>
              </a:defRPr>
            </a:pPr>
            <a:r>
              <a:t>Possible endpoints for request</a:t>
            </a:r>
          </a:p>
          <a:p>
            <a:pPr lvl="1" marL="518159" indent="-243839">
              <a:buFontTx/>
              <a:buChar char="-"/>
              <a:defRPr sz="2400">
                <a:effectLst/>
              </a:defRPr>
            </a:pPr>
            <a:r>
              <a:t>5-6 wholesalers</a:t>
            </a:r>
          </a:p>
          <a:p>
            <a:pPr lvl="1" marL="518159" indent="-243839">
              <a:buFontTx/>
              <a:buChar char="-"/>
              <a:defRPr sz="2400">
                <a:effectLst/>
              </a:defRPr>
            </a:pPr>
            <a:r>
              <a:t>Manufacturer (direct supply arrangements)</a:t>
            </a:r>
          </a:p>
          <a:p>
            <a:pPr lvl="1" marL="518159" indent="-243839">
              <a:buFontTx/>
              <a:buChar char="-"/>
              <a:defRPr sz="2400">
                <a:effectLst/>
              </a:defRPr>
            </a:pPr>
            <a:r>
              <a:t>Third party hub (escrow agent, credit manager)</a:t>
            </a:r>
          </a:p>
          <a:p>
            <a:pPr lvl="1" marL="518159" indent="-243839">
              <a:buFontTx/>
              <a:buChar char="-"/>
              <a:defRPr sz="2400">
                <a:effectLst/>
              </a:defRPr>
            </a:pPr>
            <a:r>
              <a:t>Other (e.g. QLD Central Pharmacy)</a:t>
            </a:r>
          </a:p>
          <a:p>
            <a:pPr lvl="1" marL="518159" indent="-243839">
              <a:buFontTx/>
              <a:buChar char="-"/>
              <a:defRPr sz="2400">
                <a:effectLst/>
              </a:defRPr>
            </a:pPr>
          </a:p>
          <a:p>
            <a:pPr>
              <a:buFontTx/>
              <a:buChar char="-"/>
              <a:defRPr>
                <a:effectLst/>
              </a:defRPr>
            </a:pPr>
            <a:r>
              <a:t>Customers may wish to:</a:t>
            </a:r>
          </a:p>
          <a:p>
            <a:pPr lvl="1" marL="518159" indent="-243839">
              <a:buFontTx/>
              <a:buChar char="-"/>
              <a:defRPr sz="2400">
                <a:effectLst/>
              </a:defRPr>
            </a:pPr>
            <a:r>
              <a:t>Self-select party that receives request</a:t>
            </a:r>
          </a:p>
          <a:p>
            <a:pPr lvl="1" marL="518159" indent="-243839">
              <a:buFontTx/>
              <a:buChar char="-"/>
              <a:defRPr sz="2400">
                <a:effectLst/>
              </a:defRPr>
            </a:pPr>
            <a:r>
              <a:t>Send a request separately (e.g. manual process, which may occur if extra info is required)</a:t>
            </a:r>
          </a:p>
          <a:p>
            <a:pPr lvl="1" marL="518159" indent="-243839">
              <a:buFontTx/>
              <a:buChar char="-"/>
              <a:defRPr sz="2400">
                <a:effectLst/>
              </a:defRPr>
            </a:pPr>
            <a:r>
              <a:t>Use business rules to automate process (as per last slide)</a:t>
            </a:r>
          </a:p>
          <a:p>
            <a:pPr lvl="1" marL="518159" indent="-243839">
              <a:buFontTx/>
              <a:buChar char="-"/>
              <a:defRPr sz="2400">
                <a:effectLst/>
              </a:defRPr>
            </a:pPr>
            <a:r>
              <a:t>Update administrator on credits paid (remove from active data views)</a:t>
            </a:r>
          </a:p>
        </p:txBody>
      </p:sp>
      <p:sp>
        <p:nvSpPr>
          <p:cNvPr id="305" name="Date Placeholder 5"/>
          <p:cNvSpPr txBox="1"/>
          <p:nvPr/>
        </p:nvSpPr>
        <p:spPr>
          <a:xfrm>
            <a:off x="650239" y="9380705"/>
            <a:ext cx="4118188" cy="32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algn="l" defTabSz="130048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effectLst/>
              </a:defRPr>
            </a:pPr>
            <a:r>
              <a:t>2 July 2018</a:t>
            </a:r>
          </a:p>
        </p:txBody>
      </p:sp>
      <p:sp>
        <p:nvSpPr>
          <p:cNvPr id="306" name="Slide Number Placeholder 7"/>
          <p:cNvSpPr txBox="1"/>
          <p:nvPr>
            <p:ph type="sldNum" sz="quarter" idx="2"/>
          </p:nvPr>
        </p:nvSpPr>
        <p:spPr>
          <a:xfrm>
            <a:off x="12014044" y="9380705"/>
            <a:ext cx="340516" cy="3274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upply Chain Re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 Chain Reform</a:t>
            </a:r>
          </a:p>
        </p:txBody>
      </p:sp>
      <p:sp>
        <p:nvSpPr>
          <p:cNvPr id="309" name="Changes to PBS XML Schema ⇒ v3.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Changes to PBS XML Schema ⇒ v3.1</a:t>
            </a:r>
          </a:p>
          <a:p>
            <a:pPr>
              <a:buBlip>
                <a:blip r:embed="rId2"/>
              </a:buBlip>
            </a:pPr>
            <a:r>
              <a:t>Melbourne presentation (updated)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upply Chain Re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 Chain Reform</a:t>
            </a:r>
          </a:p>
        </p:txBody>
      </p:sp>
      <p:sp>
        <p:nvSpPr>
          <p:cNvPr id="312" name="Current statu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Current status</a:t>
            </a:r>
          </a:p>
          <a:p>
            <a:pPr lvl="1">
              <a:buBlip>
                <a:blip r:embed="rId2"/>
              </a:buBlip>
            </a:pPr>
            <a:r>
              <a:t>PBS XML V3.1 alpha3</a:t>
            </a:r>
          </a:p>
          <a:p>
            <a:pPr lvl="1">
              <a:buBlip>
                <a:blip r:embed="rId2"/>
              </a:buBlip>
            </a:pPr>
            <a:r>
              <a:t>PBS XML V2.13 alpha3</a:t>
            </a:r>
          </a:p>
          <a:p>
            <a:pPr lvl="1">
              <a:buBlip>
                <a:blip r:embed="rId2"/>
              </a:buBlip>
            </a:pPr>
            <a:r>
              <a:t>text extracts alpha3</a:t>
            </a:r>
          </a:p>
          <a:p>
            <a:pPr>
              <a:buBlip>
                <a:blip r:embed="rId2"/>
              </a:buBlip>
            </a:pPr>
            <a:r>
              <a:t>Feedback period expired</a:t>
            </a:r>
          </a:p>
          <a:p>
            <a:pPr lvl="1">
              <a:buBlip>
                <a:blip r:embed="rId2"/>
              </a:buBlip>
            </a:pPr>
            <a:r>
              <a:t>beta1 releases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upply Chain Re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 Chain Reform</a:t>
            </a:r>
          </a:p>
        </p:txBody>
      </p:sp>
      <p:sp>
        <p:nvSpPr>
          <p:cNvPr id="315" name="Current statu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Current status</a:t>
            </a:r>
          </a:p>
        </p:txBody>
      </p:sp>
      <p:sp>
        <p:nvSpPr>
          <p:cNvPr id="316" name="PBS XML V3.1…"/>
          <p:cNvSpPr/>
          <p:nvPr/>
        </p:nvSpPr>
        <p:spPr>
          <a:xfrm>
            <a:off x="990600" y="3733800"/>
            <a:ext cx="3335140" cy="4840437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defRPr sz="3600"/>
            </a:pPr>
          </a:p>
          <a:p>
            <a:pPr>
              <a:defRPr sz="3600"/>
            </a:pPr>
            <a:r>
              <a:t>PBS XML V3.1</a:t>
            </a:r>
          </a:p>
          <a:p>
            <a:pPr>
              <a:defRPr sz="3600"/>
            </a:pPr>
            <a:r>
              <a:t>alpha3</a:t>
            </a:r>
          </a:p>
        </p:txBody>
      </p:sp>
      <p:sp>
        <p:nvSpPr>
          <p:cNvPr id="317" name="Sample"/>
          <p:cNvSpPr/>
          <p:nvPr/>
        </p:nvSpPr>
        <p:spPr>
          <a:xfrm>
            <a:off x="1642454" y="5900018"/>
            <a:ext cx="2031431" cy="2031430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Sample</a:t>
            </a:r>
          </a:p>
        </p:txBody>
      </p:sp>
      <p:sp>
        <p:nvSpPr>
          <p:cNvPr id="318" name="PBS XML V2.13…"/>
          <p:cNvSpPr/>
          <p:nvPr/>
        </p:nvSpPr>
        <p:spPr>
          <a:xfrm>
            <a:off x="4834830" y="3733800"/>
            <a:ext cx="3335140" cy="4840437"/>
          </a:xfrm>
          <a:prstGeom prst="roundRect">
            <a:avLst>
              <a:gd name="adj" fmla="val 15000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defRPr sz="3600"/>
            </a:pPr>
          </a:p>
          <a:p>
            <a:pPr>
              <a:defRPr sz="3600"/>
            </a:pPr>
            <a:r>
              <a:t>PBS XML V2.13</a:t>
            </a:r>
          </a:p>
          <a:p>
            <a:pPr>
              <a:defRPr sz="3600"/>
            </a:pPr>
            <a:r>
              <a:t>alpha3</a:t>
            </a:r>
          </a:p>
        </p:txBody>
      </p:sp>
      <p:sp>
        <p:nvSpPr>
          <p:cNvPr id="319" name="Sample"/>
          <p:cNvSpPr/>
          <p:nvPr/>
        </p:nvSpPr>
        <p:spPr>
          <a:xfrm>
            <a:off x="5486685" y="5900018"/>
            <a:ext cx="2031430" cy="2031430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Sample</a:t>
            </a:r>
          </a:p>
        </p:txBody>
      </p:sp>
      <p:sp>
        <p:nvSpPr>
          <p:cNvPr id="320" name="text extracts…"/>
          <p:cNvSpPr/>
          <p:nvPr/>
        </p:nvSpPr>
        <p:spPr>
          <a:xfrm>
            <a:off x="8679060" y="3733800"/>
            <a:ext cx="3335140" cy="4840437"/>
          </a:xfrm>
          <a:prstGeom prst="roundRect">
            <a:avLst>
              <a:gd name="adj" fmla="val 15000"/>
            </a:avLst>
          </a:prstGeom>
          <a:blipFill>
            <a:blip r:embed="rId7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defRPr sz="3600"/>
            </a:pPr>
          </a:p>
          <a:p>
            <a:pPr>
              <a:defRPr sz="3600"/>
            </a:pPr>
            <a:r>
              <a:t>text extracts</a:t>
            </a:r>
          </a:p>
          <a:p>
            <a:pPr>
              <a:defRPr sz="3600"/>
            </a:pPr>
            <a:r>
              <a:t>alpha3</a:t>
            </a:r>
          </a:p>
        </p:txBody>
      </p:sp>
      <p:sp>
        <p:nvSpPr>
          <p:cNvPr id="321" name="Arrow"/>
          <p:cNvSpPr/>
          <p:nvPr/>
        </p:nvSpPr>
        <p:spPr>
          <a:xfrm>
            <a:off x="3543548" y="6280732"/>
            <a:ext cx="2031430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8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322" name="Arrow"/>
          <p:cNvSpPr/>
          <p:nvPr/>
        </p:nvSpPr>
        <p:spPr>
          <a:xfrm>
            <a:off x="7429748" y="6280732"/>
            <a:ext cx="2231852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9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upply Chain Re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 Chain Reform</a:t>
            </a:r>
          </a:p>
        </p:txBody>
      </p:sp>
      <p:sp>
        <p:nvSpPr>
          <p:cNvPr id="325" name="Pricing methodolog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pPr/>
            <a:r>
              <a:t>Pricing methodology</a:t>
            </a:r>
          </a:p>
          <a:p>
            <a:pPr lvl="1"/>
            <a:r>
              <a:t>John Green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upply Chain Re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 Chain Reform</a:t>
            </a:r>
          </a:p>
        </p:txBody>
      </p:sp>
      <p:sp>
        <p:nvSpPr>
          <p:cNvPr id="328" name="Administrator-Pharmacy interfa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pPr/>
            <a:r>
              <a:t>Administrator-Pharmacy interface</a:t>
            </a:r>
          </a:p>
          <a:p>
            <a:pPr lvl="1"/>
            <a:r>
              <a:t>Greg Pryde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upply Chain Re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 Chain Reform</a:t>
            </a:r>
          </a:p>
        </p:txBody>
      </p:sp>
      <p:sp>
        <p:nvSpPr>
          <p:cNvPr id="331" name="Unknown suppli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Unknown supplier</a:t>
            </a:r>
          </a:p>
        </p:txBody>
      </p:sp>
      <p:sp>
        <p:nvSpPr>
          <p:cNvPr id="332" name="POST /v0.1/SCR/ {ApprovalNo} /Query…"/>
          <p:cNvSpPr txBox="1"/>
          <p:nvPr/>
        </p:nvSpPr>
        <p:spPr>
          <a:xfrm>
            <a:off x="5178094" y="2428493"/>
            <a:ext cx="7263245" cy="74840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38100" dir="2700000">
              <a:srgbClr val="000000">
                <a:alpha val="6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400"/>
            </a:pPr>
            <a:r>
              <a:t>POST </a:t>
            </a:r>
            <a:r>
              <a:rPr u="sng">
                <a:uFill>
                  <a:solidFill>
                    <a:srgbClr val="000000"/>
                  </a:solidFill>
                </a:uFill>
                <a:latin typeface="&amp;quot"/>
                <a:ea typeface="&amp;quot"/>
                <a:cs typeface="&amp;quot"/>
                <a:sym typeface="&amp;quot"/>
                <a:hlinkClick r:id="rId3" invalidUrl="" action="" tgtFrame="" tooltip="" history="1" highlightClick="0" endSnd="0"/>
              </a:rPr>
              <a:t>/v0.1/SCR/ {ApprovalNo}</a:t>
            </a:r>
            <a:r>
              <a:t> </a:t>
            </a:r>
            <a:r>
              <a:t>/Query  </a:t>
            </a:r>
          </a:p>
          <a:p>
            <a:pPr algn="l">
              <a:defRPr sz="2400"/>
            </a:pPr>
            <a:r>
              <a:t>{</a:t>
            </a:r>
          </a:p>
          <a:p>
            <a:pPr algn="l">
              <a:defRPr sz="2400"/>
            </a:pPr>
            <a:r>
              <a:t>  "event": “string”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solidFill>
                  <a:srgbClr val="FF9300"/>
                </a:solidFill>
                <a:uFill>
                  <a:solidFill>
                    <a:srgbClr val="000000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[Options:A,U,C,R,TO,TI,D]</a:t>
            </a:r>
            <a:r>
              <a:t>,</a:t>
            </a:r>
          </a:p>
          <a:p>
            <a:pPr algn="l">
              <a:defRPr sz="2400"/>
            </a:pPr>
            <a:r>
              <a:t>  "pbsSupplyStatus": “string”</a:t>
            </a:r>
            <a:r>
              <a:rPr>
                <a:solidFill>
                  <a:srgbClr val="FF9300"/>
                </a:solidFill>
              </a:rPr>
              <a:t> </a:t>
            </a:r>
            <a:r>
              <a:rPr>
                <a:solidFill>
                  <a:srgbClr val="FF9300"/>
                </a:solidFill>
                <a:uFill>
                  <a:solidFill>
                    <a:srgbClr val="000000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[Options: P,N]</a:t>
            </a:r>
            <a:r>
              <a:t>,</a:t>
            </a:r>
          </a:p>
          <a:p>
            <a:pPr algn="l">
              <a:defRPr sz="2400"/>
            </a:pPr>
            <a:r>
              <a:t>  "approvalNum": “string”,</a:t>
            </a:r>
          </a:p>
          <a:p>
            <a:pPr algn="l">
              <a:defRPr sz="2400"/>
            </a:pPr>
            <a:r>
              <a:t>  "dateOfDispensing": "0001-01-01T00:00:00",</a:t>
            </a:r>
          </a:p>
          <a:p>
            <a:pPr algn="l">
              <a:defRPr sz="2400"/>
            </a:pPr>
            <a:r>
              <a:t>  "pbsItemCode": “string”,</a:t>
            </a:r>
          </a:p>
          <a:p>
            <a:pPr algn="l">
              <a:defRPr sz="2400"/>
            </a:pPr>
            <a:r>
              <a:t>  "manufacturerCode": “string”,</a:t>
            </a:r>
          </a:p>
          <a:p>
            <a:pPr algn="l">
              <a:defRPr sz="2400"/>
            </a:pPr>
            <a:r>
              <a:t>  "pbsReferenceNum": “string”,</a:t>
            </a:r>
          </a:p>
          <a:p>
            <a:pPr algn="l">
              <a:defRPr sz="2400"/>
            </a:pPr>
            <a:r>
              <a:t>  "pharmxSupplierID": “string”,</a:t>
            </a:r>
          </a:p>
          <a:p>
            <a:pPr algn="l">
              <a:defRPr sz="2400"/>
            </a:pPr>
            <a:r>
              <a:t>  "categoryOfPayment": “string”,</a:t>
            </a:r>
          </a:p>
          <a:p>
            <a:pPr algn="l">
              <a:defRPr sz="2400"/>
            </a:pPr>
            <a:r>
              <a:t>  "claimPeriodNum": “string”,</a:t>
            </a:r>
          </a:p>
          <a:p>
            <a:pPr algn="l">
              <a:defRPr sz="2400"/>
            </a:pPr>
            <a:r>
              <a:t>  "serialNum": “string”,</a:t>
            </a:r>
          </a:p>
          <a:p>
            <a:pPr algn="l">
              <a:defRPr sz="2400"/>
            </a:pPr>
            <a:r>
              <a:t>  "packPercSupl": 0.0,</a:t>
            </a:r>
          </a:p>
          <a:p>
            <a:pPr algn="l">
              <a:defRPr sz="2400"/>
            </a:pPr>
            <a:r>
              <a:t>  "tpp": “string”,</a:t>
            </a:r>
          </a:p>
          <a:p>
            <a:pPr algn="l">
              <a:defRPr sz="2400"/>
            </a:pPr>
            <a:r>
              <a:t>  “Ctpp": “string”,</a:t>
            </a:r>
          </a:p>
          <a:p>
            <a:pPr algn="l">
              <a:defRPr sz="2400"/>
            </a:pPr>
            <a:r>
              <a:t>  "uniqueID": “string”,</a:t>
            </a:r>
          </a:p>
          <a:p>
            <a:pPr algn="l">
              <a:defRPr sz="2400"/>
            </a:pPr>
            <a:r>
              <a:t>  "uppn": “string”</a:t>
            </a:r>
          </a:p>
          <a:p>
            <a:pPr algn="l">
              <a:defRPr sz="2400"/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upply Chain Re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 Chain Reform</a:t>
            </a:r>
          </a:p>
        </p:txBody>
      </p:sp>
      <p:sp>
        <p:nvSpPr>
          <p:cNvPr id="335" name="Return resul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pPr/>
            <a:r>
              <a:t>Return result</a:t>
            </a:r>
          </a:p>
        </p:txBody>
      </p:sp>
      <p:sp>
        <p:nvSpPr>
          <p:cNvPr id="336" name="400 , Bad Request…"/>
          <p:cNvSpPr txBox="1"/>
          <p:nvPr/>
        </p:nvSpPr>
        <p:spPr>
          <a:xfrm>
            <a:off x="5178094" y="2428493"/>
            <a:ext cx="6790433" cy="6305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38100" dir="2700000">
              <a:srgbClr val="000000">
                <a:alpha val="6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400 , Bad Request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"error": "bool",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"errorDetails": "string"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“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approved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resultCode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	AvaliableCredits": [{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457200"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"PharmxSupplierCode": 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457200"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"CreditsAvaliableInPacks": </a:t>
            </a:r>
            <a:r>
              <a:t>0.0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457200"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}]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upply Chain Re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 Chain Reform</a:t>
            </a:r>
          </a:p>
        </p:txBody>
      </p:sp>
      <p:sp>
        <p:nvSpPr>
          <p:cNvPr id="341" name="Known suppli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Known supplier</a:t>
            </a:r>
          </a:p>
          <a:p>
            <a:pPr>
              <a:buBlip>
                <a:blip r:embed="rId2"/>
              </a:buBlip>
            </a:pPr>
            <a:r>
              <a:t>Post with supplier</a:t>
            </a:r>
            <a:br/>
            <a:r>
              <a:t>code</a:t>
            </a:r>
          </a:p>
          <a:p>
            <a:pPr>
              <a:buBlip>
                <a:blip r:embed="rId2"/>
              </a:buBlip>
            </a:pPr>
            <a:r>
              <a:t>Returns transaction</a:t>
            </a:r>
            <a:br/>
            <a:r>
              <a:t>ID</a:t>
            </a:r>
          </a:p>
        </p:txBody>
      </p:sp>
      <p:sp>
        <p:nvSpPr>
          <p:cNvPr id="342" name="POST /v0.1/SCR/ {ApprovalNo}…"/>
          <p:cNvSpPr txBox="1"/>
          <p:nvPr/>
        </p:nvSpPr>
        <p:spPr>
          <a:xfrm>
            <a:off x="5444794" y="2085593"/>
            <a:ext cx="5666334" cy="781035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38100" dir="2700000">
              <a:srgbClr val="000000">
                <a:alpha val="6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POST </a:t>
            </a:r>
            <a:r>
              <a:rPr u="sng">
                <a:latin typeface="&amp;quot"/>
                <a:ea typeface="&amp;quot"/>
                <a:cs typeface="&amp;quot"/>
                <a:sym typeface="&amp;quot"/>
                <a:hlinkClick r:id="rId3" invalidUrl="" action="" tgtFrame="" tooltip="" history="1" highlightClick="0" endSnd="0"/>
              </a:rPr>
              <a:t>/v0.1/SCR/ {ApprovalNo}</a:t>
            </a:r>
            <a:r>
              <a:t>    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{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"event": “string”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[Options:A,U,C,R,TO,TI,D]</a:t>
            </a:r>
            <a:r>
              <a:t>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"pbsSupplyStatus": “string” </a:t>
            </a:r>
            <a:r>
              <a:rPr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[Options: P,N]</a:t>
            </a:r>
            <a:r>
              <a:t>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"approvalNum": “string”,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"dateOfDispensing": "0001-01-01T00:00:00",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"pbsItemCode": “string”,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"manufacturerCode": “string”,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"pbsReferenceNum": “string”,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"pharmxSupplierID": “string”,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"categoryOfPayment": “string”,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"claimPeriodNum": “string”,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"serialNum": “string”,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"packPercSupl": 0.0,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"tpp": “string”,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“Ctpp": “string”,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"uniqueID": “string”,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"uppn": “string”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2" name="Welcome/Introduction…"/>
          <p:cNvSpPr txBox="1"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  <a:defRPr>
                <a:solidFill>
                  <a:srgbClr val="FF9300"/>
                </a:solidFill>
              </a:defRPr>
            </a:pPr>
            <a:r>
              <a:t>Electronic Medication Management</a:t>
            </a:r>
          </a:p>
          <a:p>
            <a:pPr>
              <a:buBlip>
                <a:blip r:embed="rId2"/>
              </a:buBlip>
            </a:pPr>
            <a:r>
              <a:t>Supply/Dispense Only</a:t>
            </a:r>
          </a:p>
          <a:p>
            <a:pPr>
              <a:buBlip>
                <a:blip r:embed="rId2"/>
              </a:buBlip>
            </a:pPr>
            <a:r>
              <a:t>Dispensing Rules</a:t>
            </a:r>
          </a:p>
          <a:p>
            <a:pPr>
              <a:buBlip>
                <a:blip r:embed="rId2"/>
              </a:buBlip>
            </a:pPr>
            <a:r>
              <a:t>Restriction Numbers</a:t>
            </a:r>
          </a:p>
          <a:p>
            <a:pPr>
              <a:buBlip>
                <a:blip r:embed="rId2"/>
              </a:buBlip>
            </a:pPr>
            <a:r>
              <a:t>Supply Chain Reform</a:t>
            </a:r>
          </a:p>
          <a:p>
            <a:pPr>
              <a:buBlip>
                <a:blip r:embed="rId2"/>
              </a:buBlip>
            </a:pPr>
            <a:r>
              <a:t>Radiopharmaceuticals</a:t>
            </a:r>
          </a:p>
          <a:p>
            <a:pPr>
              <a:buBlip>
                <a:blip r:embed="rId2"/>
              </a:buBlip>
            </a:pPr>
            <a:r>
              <a:t>AMT Mapping Update</a:t>
            </a:r>
          </a:p>
          <a:p>
            <a:pPr>
              <a:buBlip>
                <a:blip r:embed="rId2"/>
              </a:buBlip>
            </a:pPr>
            <a:r>
              <a:t>PIR: v3.0 PBS XML</a:t>
            </a:r>
          </a:p>
          <a:p>
            <a:pPr>
              <a:buBlip>
                <a:blip r:embed="rId2"/>
              </a:buBlip>
            </a:pPr>
            <a:r>
              <a:t>Data Future Direction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upply Chain Re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 Chain Reform</a:t>
            </a:r>
          </a:p>
        </p:txBody>
      </p:sp>
      <p:sp>
        <p:nvSpPr>
          <p:cNvPr id="345" name="Return resul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pPr/>
            <a:r>
              <a:t>Return result</a:t>
            </a:r>
          </a:p>
        </p:txBody>
      </p:sp>
      <p:sp>
        <p:nvSpPr>
          <p:cNvPr id="346" name="400 , Bad Request…"/>
          <p:cNvSpPr txBox="1"/>
          <p:nvPr/>
        </p:nvSpPr>
        <p:spPr>
          <a:xfrm>
            <a:off x="5178094" y="2428493"/>
            <a:ext cx="5418684" cy="480811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38100" dir="2700000">
              <a:srgbClr val="000000">
                <a:alpha val="6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400 , Bad Request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"error": "bool",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"errorDetails": “string"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“transactionID”: “string”,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“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approved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resultCode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upply Chain Re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 Chain Reform</a:t>
            </a:r>
          </a:p>
        </p:txBody>
      </p:sp>
      <p:sp>
        <p:nvSpPr>
          <p:cNvPr id="351" name="Delete a UPP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Delete a UPPN</a:t>
            </a:r>
          </a:p>
          <a:p>
            <a:pPr>
              <a:buBlip>
                <a:blip r:embed="rId2"/>
              </a:buBlip>
            </a:pPr>
            <a:r>
              <a:t>Returns transaction ID</a:t>
            </a:r>
          </a:p>
        </p:txBody>
      </p:sp>
      <p:sp>
        <p:nvSpPr>
          <p:cNvPr id="352" name="DELETE /v0.1/SCR/ {ApprovalNo}/{UPPN} , Cancel a UPPN"/>
          <p:cNvSpPr txBox="1"/>
          <p:nvPr/>
        </p:nvSpPr>
        <p:spPr>
          <a:xfrm>
            <a:off x="2371394" y="5971793"/>
            <a:ext cx="8006061" cy="95936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38100" dir="2700000">
              <a:srgbClr val="000000">
                <a:alpha val="6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DELETE </a:t>
            </a:r>
            <a:r>
              <a:rPr u="sng">
                <a:latin typeface="&amp;quot"/>
                <a:ea typeface="&amp;quot"/>
                <a:cs typeface="&amp;quot"/>
                <a:sym typeface="&amp;quot"/>
                <a:hlinkClick r:id="rId3" invalidUrl="" action="" tgtFrame="" tooltip="" history="1" highlightClick="0" endSnd="0"/>
              </a:rPr>
              <a:t>/v0.1/SCR/ {ApprovalNo}/{UPPN}</a:t>
            </a:r>
            <a:r>
              <a:t> , Cancel a UPPN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upply Chain Re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 Chain Reform</a:t>
            </a:r>
          </a:p>
        </p:txBody>
      </p:sp>
      <p:sp>
        <p:nvSpPr>
          <p:cNvPr id="355" name="Return resul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pPr/>
            <a:r>
              <a:t>Return result</a:t>
            </a:r>
          </a:p>
        </p:txBody>
      </p:sp>
      <p:sp>
        <p:nvSpPr>
          <p:cNvPr id="356" name="404, UPN not found…"/>
          <p:cNvSpPr txBox="1"/>
          <p:nvPr/>
        </p:nvSpPr>
        <p:spPr>
          <a:xfrm>
            <a:off x="5178094" y="2428493"/>
            <a:ext cx="5418684" cy="529346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38100" dir="2700000">
              <a:srgbClr val="000000">
                <a:alpha val="6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404, UPN not found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400 , Bad Request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"error": "bool",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"errorDetails": “string"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“transactionID”: “string”,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“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approved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resultCode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upply Chain Re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 Chain Reform</a:t>
            </a:r>
          </a:p>
        </p:txBody>
      </p:sp>
      <p:sp>
        <p:nvSpPr>
          <p:cNvPr id="361" name="Get status of UPP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Get status of UPPN</a:t>
            </a:r>
          </a:p>
        </p:txBody>
      </p:sp>
      <p:sp>
        <p:nvSpPr>
          <p:cNvPr id="362" name="GET /v0.1/SCR/ {ApprovalNo}/{UPPN}"/>
          <p:cNvSpPr txBox="1"/>
          <p:nvPr/>
        </p:nvSpPr>
        <p:spPr>
          <a:xfrm>
            <a:off x="3876699" y="5146420"/>
            <a:ext cx="5251402" cy="95936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38100" dir="2700000">
              <a:srgbClr val="000000">
                <a:alpha val="6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GET </a:t>
            </a:r>
            <a:r>
              <a:rPr u="sng">
                <a:latin typeface="&amp;quot"/>
                <a:ea typeface="&amp;quot"/>
                <a:cs typeface="&amp;quot"/>
                <a:sym typeface="&amp;quot"/>
                <a:hlinkClick r:id="rId3" invalidUrl="" action="" tgtFrame="" tooltip="" history="1" highlightClick="0" endSnd="0"/>
              </a:rPr>
              <a:t>/v0.1/SCR/ {ApprovalNo}/{UPPN}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Return resul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pPr/>
            <a:r>
              <a:t>Return result</a:t>
            </a:r>
          </a:p>
        </p:txBody>
      </p:sp>
      <p:sp>
        <p:nvSpPr>
          <p:cNvPr id="365" name="404, UPN not found…"/>
          <p:cNvSpPr txBox="1"/>
          <p:nvPr/>
        </p:nvSpPr>
        <p:spPr>
          <a:xfrm>
            <a:off x="4746294" y="269493"/>
            <a:ext cx="5666334" cy="963903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38100" dir="2700000">
              <a:srgbClr val="000000">
                <a:alpha val="6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404, UPN not found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400 , Bad Request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"currentUPPNStatus": </a:t>
            </a:r>
            <a:r>
              <a:t>{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"event": “string”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[Options:A,U,C,R,TO,TI,D]</a:t>
            </a:r>
            <a:r>
              <a:t>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"pbsSupplyStatus": “string” 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[Options: P,N]</a:t>
            </a:r>
            <a:r>
              <a:t>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"approvalNum": “string”,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"dateOfDispensing": "0001-01-01T00:00:00",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"pbsItemCode": “string”,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"manufacturerCode": “string”,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"pbsReferenceNum": “string”,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"pharmxSupplierID": “string”,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"categoryOfPayment": “string”,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"claimPeriodNum": “string”,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"serialNum": “string”,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"packPercSupl": 0.0,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"tpp": “string”, "Ctpp": “string”,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"uniqueID": “string”, “uppn": “string”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}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"error": false,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"errorDetails": 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upply Chain Re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 Chain Reform</a:t>
            </a:r>
          </a:p>
        </p:txBody>
      </p:sp>
      <p:sp>
        <p:nvSpPr>
          <p:cNvPr id="370" name="Get statement for a period for close of claim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Get statement for a period for close of claim</a:t>
            </a:r>
          </a:p>
        </p:txBody>
      </p:sp>
      <p:sp>
        <p:nvSpPr>
          <p:cNvPr id="371" name="GET /v0.1/SCR/ {ApprovalNo}/{ClaimPeriod}"/>
          <p:cNvSpPr txBox="1"/>
          <p:nvPr/>
        </p:nvSpPr>
        <p:spPr>
          <a:xfrm>
            <a:off x="3876699" y="5146420"/>
            <a:ext cx="6012955" cy="95936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38100" dir="2700000">
              <a:srgbClr val="000000">
                <a:alpha val="6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GET </a:t>
            </a:r>
            <a:r>
              <a:rPr u="sng">
                <a:latin typeface="&amp;quot"/>
                <a:ea typeface="&amp;quot"/>
                <a:cs typeface="&amp;quot"/>
                <a:sym typeface="&amp;quot"/>
                <a:hlinkClick r:id="rId3" invalidUrl="" action="" tgtFrame="" tooltip="" history="1" highlightClick="0" endSnd="0"/>
              </a:rPr>
              <a:t>/v0.1/SCR/ {ApprovalNo}/{ClaimPeriod}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Return resul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pPr/>
            <a:r>
              <a:t>Return result</a:t>
            </a:r>
          </a:p>
        </p:txBody>
      </p:sp>
      <p:sp>
        <p:nvSpPr>
          <p:cNvPr id="374" name="400 , Bad Request…"/>
          <p:cNvSpPr txBox="1"/>
          <p:nvPr/>
        </p:nvSpPr>
        <p:spPr>
          <a:xfrm>
            <a:off x="4670094" y="2410512"/>
            <a:ext cx="5967414" cy="64311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38100" dir="2700000">
              <a:srgbClr val="000000">
                <a:alpha val="6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400 , Bad Request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"currentUPPNStatus": [{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"uppn": 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"tpp": 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   "Ctpp": “string”,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"pbsItemCode": 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"manufacturerCode": 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"matchedToDHS": false,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"matchedToWholesaler": false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}],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Return resul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pPr/>
            <a:r>
              <a:t>Return result</a:t>
            </a:r>
          </a:p>
        </p:txBody>
      </p:sp>
      <p:sp>
        <p:nvSpPr>
          <p:cNvPr id="379" name="&quot;currentInvoiceStatus&quot;: [{…"/>
          <p:cNvSpPr txBox="1"/>
          <p:nvPr/>
        </p:nvSpPr>
        <p:spPr>
          <a:xfrm>
            <a:off x="4670094" y="2410512"/>
            <a:ext cx="5967414" cy="44623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38100" dir="2700000">
              <a:srgbClr val="000000">
                <a:alpha val="6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"currentInvoiceStatus": [{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"tpp": 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"pbsItemCode": 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"manufacturerCode": 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"pharmxSupplierID": 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"noOfPacksSupplied": 0.0,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"matchedToUPPN": false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}],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Return resul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pPr/>
            <a:r>
              <a:t>Return result</a:t>
            </a:r>
          </a:p>
        </p:txBody>
      </p:sp>
      <p:sp>
        <p:nvSpPr>
          <p:cNvPr id="384" name="&quot;paymentStatus&quot;: {…"/>
          <p:cNvSpPr txBox="1"/>
          <p:nvPr/>
        </p:nvSpPr>
        <p:spPr>
          <a:xfrm>
            <a:off x="4670094" y="2410512"/>
            <a:ext cx="5510065" cy="34554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38100" dir="2700000">
              <a:srgbClr val="000000">
                <a:alpha val="6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"paymentStatus":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	"amountToPayPharmacy": 0.0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457200"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},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"error": false,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"errorDetails": 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”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upply Chain Re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 Chain Reform</a:t>
            </a:r>
          </a:p>
        </p:txBody>
      </p:sp>
      <p:sp>
        <p:nvSpPr>
          <p:cNvPr id="389" name="C# clas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C# classes</a:t>
            </a:r>
          </a:p>
          <a:p>
            <a:pPr>
              <a:buBlip>
                <a:blip r:embed="rId2"/>
              </a:buBlip>
            </a:pPr>
            <a:r>
              <a:t>Base response class</a:t>
            </a:r>
          </a:p>
        </p:txBody>
      </p:sp>
      <p:sp>
        <p:nvSpPr>
          <p:cNvPr id="390" name="public class SCRBaseResponse…"/>
          <p:cNvSpPr txBox="1"/>
          <p:nvPr/>
        </p:nvSpPr>
        <p:spPr>
          <a:xfrm>
            <a:off x="2451100" y="4690771"/>
            <a:ext cx="9076879" cy="3166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>
              <a:uFill>
                <a:solidFill>
                  <a:srgbClr val="0000FF"/>
                </a:solidFill>
              </a:uFill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    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2B91A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SCRBaseResponse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{  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error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errorDetails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Electronic Medication Mgm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Electronic Medication Mgmt</a:t>
            </a:r>
          </a:p>
        </p:txBody>
      </p:sp>
      <p:sp>
        <p:nvSpPr>
          <p:cNvPr id="245" name="Active ingredient prescrib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Active ingredient prescribing</a:t>
            </a:r>
          </a:p>
          <a:p>
            <a:pPr>
              <a:buBlip>
                <a:blip r:embed="rId2"/>
              </a:buBlip>
            </a:pPr>
            <a:r>
              <a:t>ePrescribing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upply Chain Re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 Chain Reform</a:t>
            </a:r>
          </a:p>
        </p:txBody>
      </p:sp>
      <p:sp>
        <p:nvSpPr>
          <p:cNvPr id="393" name="C# clas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C# classes</a:t>
            </a:r>
          </a:p>
          <a:p>
            <a:pPr>
              <a:buBlip>
                <a:blip r:embed="rId2"/>
              </a:buBlip>
            </a:pPr>
            <a:r>
              <a:t>Common request</a:t>
            </a:r>
            <a:br/>
            <a:r>
              <a:t>class</a:t>
            </a:r>
          </a:p>
        </p:txBody>
      </p:sp>
      <p:sp>
        <p:nvSpPr>
          <p:cNvPr id="394" name="public class SCRRecord…"/>
          <p:cNvSpPr txBox="1"/>
          <p:nvPr/>
        </p:nvSpPr>
        <p:spPr>
          <a:xfrm>
            <a:off x="5054600" y="2920999"/>
            <a:ext cx="7659328" cy="624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 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2B91A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SCRRecord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1800">
                <a:effectLst/>
                <a:uFill>
                  <a:solidFill>
                    <a:srgbClr val="000000"/>
                  </a:solidFill>
                </a:uFill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algn="l" defTabSz="457200"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Event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PBSSupplyStatus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ApprovalNum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2B91A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DateTime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DateOfDispensing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PbsItemCode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ManufacturerCode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PBSReferenceNum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PharmxSupplierID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CategoryOfPayment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ClaimPeriodNum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SerialNum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PackPercSupl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TPP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457200" algn="l" defTabSz="457200"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CTPP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1800">
                <a:effectLst/>
                <a:uFill>
                  <a:solidFill>
                    <a:srgbClr val="000000"/>
                  </a:solidFill>
                </a:uFill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algn="l" defTabSz="457200"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UniqueID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UPPN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18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upply Chain Re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 Chain Reform</a:t>
            </a:r>
          </a:p>
        </p:txBody>
      </p:sp>
      <p:sp>
        <p:nvSpPr>
          <p:cNvPr id="397" name="C# clas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C# classes</a:t>
            </a:r>
          </a:p>
          <a:p>
            <a:pPr>
              <a:buBlip>
                <a:blip r:embed="rId2"/>
              </a:buBlip>
            </a:pPr>
            <a:r>
              <a:t>Response to add</a:t>
            </a:r>
            <a:br/>
            <a:r>
              <a:t>new script</a:t>
            </a:r>
          </a:p>
        </p:txBody>
      </p:sp>
      <p:sp>
        <p:nvSpPr>
          <p:cNvPr id="398" name="public class SCRPostUPPNStatusResponse:SCRBaseResponse…"/>
          <p:cNvSpPr txBox="1"/>
          <p:nvPr/>
        </p:nvSpPr>
        <p:spPr>
          <a:xfrm>
            <a:off x="1524000" y="5384799"/>
            <a:ext cx="10357247" cy="304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 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2B91A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SCRPostUPPNStatusResponse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>
                <a:uFill>
                  <a:solidFill>
                    <a:srgbClr val="2B91A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SCRBaseResponse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TransactionID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	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Approved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	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ResultCode{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upply Chain Re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 Chain Reform</a:t>
            </a:r>
          </a:p>
        </p:txBody>
      </p:sp>
      <p:sp>
        <p:nvSpPr>
          <p:cNvPr id="401" name="C# clas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C# classes</a:t>
            </a:r>
          </a:p>
          <a:p>
            <a:pPr>
              <a:buBlip>
                <a:blip r:embed="rId2"/>
              </a:buBlip>
            </a:pPr>
            <a:r>
              <a:t>Response to query for available credits</a:t>
            </a:r>
          </a:p>
        </p:txBody>
      </p:sp>
      <p:sp>
        <p:nvSpPr>
          <p:cNvPr id="402" name="public class SCRQueryUPPNStatusResponse:SCRBaseResponse…"/>
          <p:cNvSpPr txBox="1"/>
          <p:nvPr/>
        </p:nvSpPr>
        <p:spPr>
          <a:xfrm>
            <a:off x="180627" y="4368800"/>
            <a:ext cx="12643545" cy="525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 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2B91A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SCRQueryUPPNStatusResponse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>
                <a:uFill>
                  <a:solidFill>
                    <a:srgbClr val="2B91A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SCRBaseResponse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TransactionID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	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Approved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	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ResultCode{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2B91A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SCRUPPNAvaliableCredits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[] AvaliableCredits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2B91A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SCRUPPNAvaliableCredits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PharmxSupplierCode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CreditsAvaliableInPacks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upply Chain Re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 Chain Reform</a:t>
            </a:r>
          </a:p>
        </p:txBody>
      </p:sp>
      <p:sp>
        <p:nvSpPr>
          <p:cNvPr id="405" name="C# clas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C# classes</a:t>
            </a:r>
          </a:p>
          <a:p>
            <a:pPr>
              <a:buBlip>
                <a:blip r:embed="rId2"/>
              </a:buBlip>
            </a:pPr>
            <a:r>
              <a:t>Response to status for a UPPN</a:t>
            </a:r>
          </a:p>
        </p:txBody>
      </p:sp>
      <p:sp>
        <p:nvSpPr>
          <p:cNvPr id="406" name="public class SCRGetUPPNStatusResponse:SCRBaseResponse…"/>
          <p:cNvSpPr txBox="1"/>
          <p:nvPr/>
        </p:nvSpPr>
        <p:spPr>
          <a:xfrm>
            <a:off x="1232321" y="5187950"/>
            <a:ext cx="10540158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2B91A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SCRGetUPPNStatusResponse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>
                <a:uFill>
                  <a:solidFill>
                    <a:srgbClr val="2B91A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SCRBaseResponse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2B91A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SCRRecord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CurrentUPPNStatus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upply Chain Re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 Chain Reform</a:t>
            </a:r>
          </a:p>
        </p:txBody>
      </p:sp>
      <p:sp>
        <p:nvSpPr>
          <p:cNvPr id="409" name="C# clas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C# classes</a:t>
            </a:r>
          </a:p>
          <a:p>
            <a:pPr>
              <a:buBlip>
                <a:blip r:embed="rId2"/>
              </a:buBlip>
            </a:pPr>
            <a:r>
              <a:t>Response to query for payments in a claim period</a:t>
            </a:r>
          </a:p>
        </p:txBody>
      </p:sp>
      <p:sp>
        <p:nvSpPr>
          <p:cNvPr id="410" name="public class SCRGetClaimPeriodStatusResponse : SCRBaseResponse…"/>
          <p:cNvSpPr txBox="1"/>
          <p:nvPr/>
        </p:nvSpPr>
        <p:spPr>
          <a:xfrm>
            <a:off x="134862" y="4946650"/>
            <a:ext cx="12735075" cy="26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2B91A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SCRGetClaimPeriodStatusResponse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: </a:t>
            </a:r>
            <a:r>
              <a:rPr>
                <a:uFill>
                  <a:solidFill>
                    <a:srgbClr val="2B91A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SCRBaseResponse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2B91A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SCRUPPNStatus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[] CurrentUPPNStatus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2B91A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SCRInvoiceStatus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[] CurrentInvoiceStatus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2B91A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SCRPaymentStatus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PaymentStatus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upply Chain Re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 Chain Reform</a:t>
            </a:r>
          </a:p>
        </p:txBody>
      </p:sp>
      <p:sp>
        <p:nvSpPr>
          <p:cNvPr id="413" name="C# clas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C# classes</a:t>
            </a:r>
          </a:p>
          <a:p>
            <a:pPr>
              <a:buBlip>
                <a:blip r:embed="rId2"/>
              </a:buBlip>
            </a:pPr>
            <a:r>
              <a:t>Response to query for payments in a claim period</a:t>
            </a:r>
          </a:p>
        </p:txBody>
      </p:sp>
      <p:sp>
        <p:nvSpPr>
          <p:cNvPr id="414" name="public class SCRUPPNStatus…"/>
          <p:cNvSpPr txBox="1"/>
          <p:nvPr/>
        </p:nvSpPr>
        <p:spPr>
          <a:xfrm>
            <a:off x="1214362" y="4705350"/>
            <a:ext cx="10174339" cy="415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2B91A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SCRUPPNStatus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UPPN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TPP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457200"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     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CTPP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PbsItemCode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ManufacturerCode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MatchedToDHS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MatchedToWholesaler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upply Chain Re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 Chain Reform</a:t>
            </a:r>
          </a:p>
        </p:txBody>
      </p:sp>
      <p:sp>
        <p:nvSpPr>
          <p:cNvPr id="417" name="C# clas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C# classes</a:t>
            </a:r>
          </a:p>
          <a:p>
            <a:pPr>
              <a:buBlip>
                <a:blip r:embed="rId2"/>
              </a:buBlip>
            </a:pPr>
            <a:r>
              <a:t>Response to query for payments in a claim period</a:t>
            </a:r>
          </a:p>
        </p:txBody>
      </p:sp>
      <p:sp>
        <p:nvSpPr>
          <p:cNvPr id="418" name="public class SCRInvoiceStatus…"/>
          <p:cNvSpPr txBox="1"/>
          <p:nvPr/>
        </p:nvSpPr>
        <p:spPr>
          <a:xfrm>
            <a:off x="1323776" y="4273550"/>
            <a:ext cx="10357248" cy="562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2B91A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SCRInvoiceStatus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TPP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PbsItemCode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ManufacturerCode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PharmxSupplierID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NoOfPacksSupplied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MatchedToUPPN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2B91A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SCRPaymentStatus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 AmountToPayPharmacy {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>
                <a:uFill>
                  <a:solidFill>
                    <a:srgbClr val="0000FF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>
                <a:uFill>
                  <a:solidFill>
                    <a:srgbClr val="008000"/>
                  </a:solidFill>
                </a:uFill>
                <a:latin typeface="Consolas"/>
                <a:ea typeface="Consolas"/>
                <a:cs typeface="Consolas"/>
                <a:sym typeface="Consolas"/>
              </a:rPr>
              <a:t>//can be positive or negative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algn="l" defTabSz="457200">
              <a:defRPr sz="2400"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421" name="Welcome/Introduction…"/>
          <p:cNvSpPr txBox="1"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Electronic Medication Management</a:t>
            </a:r>
          </a:p>
          <a:p>
            <a:pPr>
              <a:buBlip>
                <a:blip r:embed="rId2"/>
              </a:buBlip>
            </a:pPr>
            <a:r>
              <a:t>Supply/Dispense Only</a:t>
            </a:r>
          </a:p>
          <a:p>
            <a:pPr>
              <a:buBlip>
                <a:blip r:embed="rId2"/>
              </a:buBlip>
            </a:pPr>
            <a:r>
              <a:t>Dispensing Rules</a:t>
            </a:r>
          </a:p>
          <a:p>
            <a:pPr>
              <a:buBlip>
                <a:blip r:embed="rId2"/>
              </a:buBlip>
            </a:pPr>
            <a:r>
              <a:t>Restriction Numbers</a:t>
            </a:r>
          </a:p>
          <a:p>
            <a:pPr>
              <a:buBlip>
                <a:blip r:embed="rId2"/>
              </a:buBlip>
            </a:pPr>
            <a:r>
              <a:t>Supply Chain Reform</a:t>
            </a:r>
          </a:p>
          <a:p>
            <a:pPr>
              <a:buBlip>
                <a:blip r:embed="rId2"/>
              </a:buBlip>
              <a:defRPr>
                <a:solidFill>
                  <a:srgbClr val="FF9300"/>
                </a:solidFill>
              </a:defRPr>
            </a:pPr>
            <a:r>
              <a:t>Radiopharmaceuticals</a:t>
            </a:r>
          </a:p>
          <a:p>
            <a:pPr>
              <a:buBlip>
                <a:blip r:embed="rId2"/>
              </a:buBlip>
            </a:pPr>
            <a:r>
              <a:t>AMT Mapping Update</a:t>
            </a:r>
          </a:p>
          <a:p>
            <a:pPr>
              <a:buBlip>
                <a:blip r:embed="rId2"/>
              </a:buBlip>
            </a:pPr>
            <a:r>
              <a:t>PIR: v3.0 PBS XML</a:t>
            </a:r>
          </a:p>
          <a:p>
            <a:pPr>
              <a:buBlip>
                <a:blip r:embed="rId2"/>
              </a:buBlip>
            </a:pPr>
            <a:r>
              <a:t>Data Future Direction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adiopharmaceutic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Radiopharmaceuticals</a:t>
            </a:r>
          </a:p>
        </p:txBody>
      </p:sp>
      <p:sp>
        <p:nvSpPr>
          <p:cNvPr id="424" name="Nuclear medici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Nuclear medicine</a:t>
            </a:r>
          </a:p>
          <a:p>
            <a:pPr>
              <a:buBlip>
                <a:blip r:embed="rId2"/>
              </a:buBlip>
            </a:pPr>
            <a:r>
              <a:t>Radium-223</a:t>
            </a:r>
          </a:p>
          <a:p>
            <a:pPr>
              <a:buBlip>
                <a:blip r:embed="rId2"/>
              </a:buBlip>
            </a:pPr>
            <a:r>
              <a:t>First radiopharmaceutical</a:t>
            </a:r>
          </a:p>
          <a:p>
            <a:pPr>
              <a:buBlip>
                <a:blip r:embed="rId2"/>
              </a:buBlip>
            </a:pPr>
            <a:r>
              <a:t>Prescribed only by nuclear medicine specialists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Radiopharmaceutic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Radiopharmaceuticals</a:t>
            </a:r>
          </a:p>
        </p:txBody>
      </p:sp>
      <p:sp>
        <p:nvSpPr>
          <p:cNvPr id="427" name="PBAC listing ASA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PBAC listing ASAP</a:t>
            </a:r>
          </a:p>
          <a:p>
            <a:pPr>
              <a:buBlip>
                <a:blip r:embed="rId2"/>
              </a:buBlip>
            </a:pPr>
            <a:r>
              <a:t>Interim approach:</a:t>
            </a:r>
          </a:p>
          <a:p>
            <a:pPr lvl="1">
              <a:buBlip>
                <a:blip r:embed="rId2"/>
              </a:buBlip>
            </a:pPr>
            <a:r>
              <a:t>List in Botox program</a:t>
            </a:r>
          </a:p>
          <a:p>
            <a:pPr lvl="1">
              <a:buBlip>
                <a:blip r:embed="rId2"/>
              </a:buBlip>
            </a:pPr>
            <a:r>
              <a:t>Same conditions</a:t>
            </a:r>
          </a:p>
          <a:p>
            <a:pPr>
              <a:buBlip>
                <a:blip r:embed="rId2"/>
              </a:buBlip>
            </a:pPr>
            <a:r>
              <a:t>Long-term approach?</a:t>
            </a:r>
          </a:p>
          <a:p>
            <a:pPr lvl="1">
              <a:buBlip>
                <a:blip r:embed="rId2"/>
              </a:buBlip>
            </a:pPr>
            <a:r>
              <a:t>Please provide feedback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8" name="Welcome/Introduction…"/>
          <p:cNvSpPr txBox="1"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Electronic Medication Management</a:t>
            </a:r>
          </a:p>
          <a:p>
            <a:pPr>
              <a:buBlip>
                <a:blip r:embed="rId2"/>
              </a:buBlip>
              <a:defRPr>
                <a:solidFill>
                  <a:srgbClr val="FF9300"/>
                </a:solidFill>
              </a:defRPr>
            </a:pPr>
            <a:r>
              <a:t>Supply/Dispense Only</a:t>
            </a:r>
          </a:p>
          <a:p>
            <a:pPr>
              <a:buBlip>
                <a:blip r:embed="rId2"/>
              </a:buBlip>
            </a:pPr>
            <a:r>
              <a:t>Dispensing Rules</a:t>
            </a:r>
          </a:p>
          <a:p>
            <a:pPr>
              <a:buBlip>
                <a:blip r:embed="rId2"/>
              </a:buBlip>
            </a:pPr>
            <a:r>
              <a:t>Restriction Numbers</a:t>
            </a:r>
          </a:p>
          <a:p>
            <a:pPr>
              <a:buBlip>
                <a:blip r:embed="rId2"/>
              </a:buBlip>
            </a:pPr>
            <a:r>
              <a:t>Supply Chain Reform</a:t>
            </a:r>
          </a:p>
          <a:p>
            <a:pPr>
              <a:buBlip>
                <a:blip r:embed="rId2"/>
              </a:buBlip>
            </a:pPr>
            <a:r>
              <a:t>Radiopharmaceuticals</a:t>
            </a:r>
          </a:p>
          <a:p>
            <a:pPr>
              <a:buBlip>
                <a:blip r:embed="rId2"/>
              </a:buBlip>
            </a:pPr>
            <a:r>
              <a:t>AMT Mapping Update</a:t>
            </a:r>
          </a:p>
          <a:p>
            <a:pPr>
              <a:buBlip>
                <a:blip r:embed="rId2"/>
              </a:buBlip>
            </a:pPr>
            <a:r>
              <a:t>PIR: v3.0 PBS XML</a:t>
            </a:r>
          </a:p>
          <a:p>
            <a:pPr>
              <a:buBlip>
                <a:blip r:embed="rId2"/>
              </a:buBlip>
            </a:pPr>
            <a:r>
              <a:t>Data Future Direction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430" name="Welcome/Introduction…"/>
          <p:cNvSpPr txBox="1"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Electronic Medication Management</a:t>
            </a:r>
          </a:p>
          <a:p>
            <a:pPr>
              <a:buBlip>
                <a:blip r:embed="rId2"/>
              </a:buBlip>
            </a:pPr>
            <a:r>
              <a:t>Supply/Dispense Only</a:t>
            </a:r>
          </a:p>
          <a:p>
            <a:pPr>
              <a:buBlip>
                <a:blip r:embed="rId2"/>
              </a:buBlip>
            </a:pPr>
            <a:r>
              <a:t>Dispensing Rules</a:t>
            </a:r>
          </a:p>
          <a:p>
            <a:pPr>
              <a:buBlip>
                <a:blip r:embed="rId2"/>
              </a:buBlip>
            </a:pPr>
            <a:r>
              <a:t>Restriction Numbers</a:t>
            </a:r>
          </a:p>
          <a:p>
            <a:pPr>
              <a:buBlip>
                <a:blip r:embed="rId2"/>
              </a:buBlip>
            </a:pPr>
            <a:r>
              <a:t>Supply Chain Reform</a:t>
            </a:r>
          </a:p>
          <a:p>
            <a:pPr>
              <a:buBlip>
                <a:blip r:embed="rId2"/>
              </a:buBlip>
            </a:pPr>
            <a:r>
              <a:t>Radiopharmaceuticals</a:t>
            </a:r>
          </a:p>
          <a:p>
            <a:pPr>
              <a:buBlip>
                <a:blip r:embed="rId2"/>
              </a:buBlip>
              <a:def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pPr>
            <a:r>
              <a:t>AMT Mapping Update</a:t>
            </a:r>
          </a:p>
          <a:p>
            <a:pPr>
              <a:buBlip>
                <a:blip r:embed="rId2"/>
              </a:buBlip>
            </a:pPr>
            <a:r>
              <a:t>PIR: v3.0 PBS XML</a:t>
            </a:r>
          </a:p>
          <a:p>
            <a:pPr>
              <a:buBlip>
                <a:blip r:embed="rId2"/>
              </a:buBlip>
            </a:pPr>
            <a:r>
              <a:t>Data Future Direction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AMT v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AMT v3</a:t>
            </a:r>
          </a:p>
        </p:txBody>
      </p:sp>
      <p:sp>
        <p:nvSpPr>
          <p:cNvPr id="433" name="PharmCIS uses AMT v3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PharmCIS uses AMT v3</a:t>
            </a:r>
          </a:p>
          <a:p>
            <a:pPr>
              <a:buBlip>
                <a:blip r:embed="rId2"/>
              </a:buBlip>
            </a:pPr>
            <a:r>
              <a:t>Load monthly releases</a:t>
            </a:r>
          </a:p>
          <a:p>
            <a:pPr>
              <a:buBlip>
                <a:blip r:embed="rId2"/>
              </a:buBlip>
            </a:pPr>
            <a:r>
              <a:t>Backlog of un-reconciled concepts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AMT v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AMT v3</a:t>
            </a:r>
          </a:p>
        </p:txBody>
      </p:sp>
      <p:graphicFrame>
        <p:nvGraphicFramePr>
          <p:cNvPr id="436" name="Non-AMT Concepts"/>
          <p:cNvGraphicFramePr/>
          <p:nvPr/>
        </p:nvGraphicFramePr>
        <p:xfrm>
          <a:off x="448695" y="2238700"/>
          <a:ext cx="11460879" cy="621080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439" name="Welcome/Introduction…"/>
          <p:cNvSpPr txBox="1"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Electronic Medication Management</a:t>
            </a:r>
          </a:p>
          <a:p>
            <a:pPr>
              <a:buBlip>
                <a:blip r:embed="rId2"/>
              </a:buBlip>
            </a:pPr>
            <a:r>
              <a:t>Supply/Dispense Only</a:t>
            </a:r>
          </a:p>
          <a:p>
            <a:pPr>
              <a:buBlip>
                <a:blip r:embed="rId2"/>
              </a:buBlip>
            </a:pPr>
            <a:r>
              <a:t>Dispensing Rules</a:t>
            </a:r>
          </a:p>
          <a:p>
            <a:pPr>
              <a:buBlip>
                <a:blip r:embed="rId2"/>
              </a:buBlip>
            </a:pPr>
            <a:r>
              <a:t>Restriction Numbers</a:t>
            </a:r>
          </a:p>
          <a:p>
            <a:pPr>
              <a:buBlip>
                <a:blip r:embed="rId2"/>
              </a:buBlip>
            </a:pPr>
            <a:r>
              <a:t>Supply Chain Reform</a:t>
            </a:r>
          </a:p>
          <a:p>
            <a:pPr>
              <a:buBlip>
                <a:blip r:embed="rId2"/>
              </a:buBlip>
            </a:pPr>
            <a:r>
              <a:t>Radiopharmaceuticals</a:t>
            </a:r>
          </a:p>
          <a:p>
            <a:pPr>
              <a:buBlip>
                <a:blip r:embed="rId2"/>
              </a:buBlip>
            </a:pPr>
            <a:r>
              <a:t>AMT Mapping Update</a:t>
            </a:r>
          </a:p>
          <a:p>
            <a:pPr>
              <a:buBlip>
                <a:blip r:embed="rId2"/>
              </a:buBlip>
              <a:defRPr>
                <a:solidFill>
                  <a:srgbClr val="FF9300"/>
                </a:solidFill>
              </a:defRPr>
            </a:pPr>
            <a:r>
              <a:t>PIR: v3.0 PBS XML</a:t>
            </a:r>
          </a:p>
          <a:p>
            <a:pPr>
              <a:buBlip>
                <a:blip r:embed="rId2"/>
              </a:buBlip>
            </a:pPr>
            <a:r>
              <a:t>Data Future Direction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IR: v3.0 PBS XM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PIR: v3.0 PBS XML</a:t>
            </a:r>
          </a:p>
        </p:txBody>
      </p:sp>
      <p:sp>
        <p:nvSpPr>
          <p:cNvPr id="442" name="Major version 3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Major version 3</a:t>
            </a:r>
          </a:p>
          <a:p>
            <a:pPr>
              <a:buBlip>
                <a:blip r:embed="rId2"/>
              </a:buBlip>
            </a:pPr>
            <a:r>
              <a:t>Production release: 28/7/2017</a:t>
            </a:r>
          </a:p>
          <a:p>
            <a:pPr>
              <a:buBlip>
                <a:blip r:embed="rId2"/>
              </a:buBlip>
            </a:pPr>
            <a:r>
              <a:t>v3.0 data: 1 August 2017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Line"/>
          <p:cNvSpPr/>
          <p:nvPr/>
        </p:nvSpPr>
        <p:spPr>
          <a:xfrm>
            <a:off x="4643055" y="8820823"/>
            <a:ext cx="5842156" cy="1"/>
          </a:xfrm>
          <a:prstGeom prst="line">
            <a:avLst/>
          </a:prstGeom>
          <a:ln w="101600">
            <a:solidFill>
              <a:schemeClr val="accent1">
                <a:hueOff val="-37249"/>
                <a:satOff val="-2150"/>
                <a:lumOff val="12811"/>
                <a:alpha val="75483"/>
              </a:schemeClr>
            </a:solidFill>
            <a:miter lim="400000"/>
            <a:headEnd type="triangle" len="sm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45" name="Line"/>
          <p:cNvSpPr/>
          <p:nvPr/>
        </p:nvSpPr>
        <p:spPr>
          <a:xfrm>
            <a:off x="7476563" y="7678093"/>
            <a:ext cx="2994675" cy="1"/>
          </a:xfrm>
          <a:prstGeom prst="line">
            <a:avLst/>
          </a:prstGeom>
          <a:ln w="101600">
            <a:solidFill>
              <a:schemeClr val="accent2">
                <a:hueOff val="-2057865"/>
                <a:satOff val="-1362"/>
                <a:lumOff val="13058"/>
                <a:alpha val="64800"/>
              </a:schemeClr>
            </a:solidFill>
            <a:miter lim="400000"/>
            <a:headEnd type="triangle" len="sm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46" name="Line"/>
          <p:cNvSpPr/>
          <p:nvPr/>
        </p:nvSpPr>
        <p:spPr>
          <a:xfrm>
            <a:off x="2796132" y="6321561"/>
            <a:ext cx="5567333" cy="1"/>
          </a:xfrm>
          <a:prstGeom prst="line">
            <a:avLst/>
          </a:prstGeom>
          <a:ln w="101600">
            <a:solidFill>
              <a:schemeClr val="accent1">
                <a:hueOff val="-37249"/>
                <a:satOff val="-2150"/>
                <a:lumOff val="12811"/>
                <a:alpha val="75483"/>
              </a:schemeClr>
            </a:solidFill>
            <a:miter lim="400000"/>
            <a:tailEnd type="triangle" len="sm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47" name="PBS XML v3.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XML v3.0</a:t>
            </a:r>
          </a:p>
        </p:txBody>
      </p:sp>
      <p:sp>
        <p:nvSpPr>
          <p:cNvPr id="448" name="Line"/>
          <p:cNvSpPr/>
          <p:nvPr/>
        </p:nvSpPr>
        <p:spPr>
          <a:xfrm>
            <a:off x="2625428" y="5626100"/>
            <a:ext cx="8283723" cy="0"/>
          </a:xfrm>
          <a:prstGeom prst="line">
            <a:avLst/>
          </a:prstGeom>
          <a:ln w="101600">
            <a:solidFill>
              <a:schemeClr val="accent1">
                <a:hueOff val="-37249"/>
                <a:satOff val="-2150"/>
                <a:lumOff val="1281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49" name="May 2017"/>
          <p:cNvSpPr txBox="1"/>
          <p:nvPr/>
        </p:nvSpPr>
        <p:spPr>
          <a:xfrm rot="16200000">
            <a:off x="3747706" y="3670323"/>
            <a:ext cx="2410588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May 2017</a:t>
            </a:r>
          </a:p>
        </p:txBody>
      </p:sp>
      <p:sp>
        <p:nvSpPr>
          <p:cNvPr id="450" name="June 2017"/>
          <p:cNvSpPr txBox="1"/>
          <p:nvPr/>
        </p:nvSpPr>
        <p:spPr>
          <a:xfrm rot="16200000">
            <a:off x="4673663" y="3693276"/>
            <a:ext cx="2565274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June 2017</a:t>
            </a:r>
          </a:p>
        </p:txBody>
      </p:sp>
      <p:sp>
        <p:nvSpPr>
          <p:cNvPr id="451" name="V2 Prod"/>
          <p:cNvSpPr txBox="1"/>
          <p:nvPr/>
        </p:nvSpPr>
        <p:spPr>
          <a:xfrm>
            <a:off x="1338378" y="6005188"/>
            <a:ext cx="170718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/>
            </a:lvl1pPr>
          </a:lstStyle>
          <a:p>
            <a:pPr/>
            <a:r>
              <a:t>V2 Prod</a:t>
            </a:r>
          </a:p>
        </p:txBody>
      </p:sp>
      <p:sp>
        <p:nvSpPr>
          <p:cNvPr id="452" name="V3 Prod"/>
          <p:cNvSpPr txBox="1"/>
          <p:nvPr/>
        </p:nvSpPr>
        <p:spPr>
          <a:xfrm>
            <a:off x="1338378" y="7352588"/>
            <a:ext cx="170718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/>
            </a:lvl1pPr>
          </a:lstStyle>
          <a:p>
            <a:pPr/>
            <a:r>
              <a:t>V3 Prod</a:t>
            </a:r>
          </a:p>
        </p:txBody>
      </p:sp>
      <p:sp>
        <p:nvSpPr>
          <p:cNvPr id="453" name="V2 Down"/>
          <p:cNvSpPr txBox="1"/>
          <p:nvPr/>
        </p:nvSpPr>
        <p:spPr>
          <a:xfrm>
            <a:off x="1359156" y="8495318"/>
            <a:ext cx="1918412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/>
            </a:lvl1pPr>
          </a:lstStyle>
          <a:p>
            <a:pPr/>
            <a:r>
              <a:t>V2 Down</a:t>
            </a:r>
          </a:p>
        </p:txBody>
      </p:sp>
      <p:sp>
        <p:nvSpPr>
          <p:cNvPr id="454" name="Circle"/>
          <p:cNvSpPr/>
          <p:nvPr/>
        </p:nvSpPr>
        <p:spPr>
          <a:xfrm>
            <a:off x="8635032" y="7544584"/>
            <a:ext cx="230536" cy="225575"/>
          </a:xfrm>
          <a:prstGeom prst="ellipse">
            <a:avLst/>
          </a:prstGeom>
          <a:solidFill>
            <a:srgbClr val="A6AAA9"/>
          </a:solidFill>
          <a:ln w="50800">
            <a:solidFill>
              <a:schemeClr val="accent2">
                <a:hueOff val="-2057865"/>
                <a:satOff val="-1362"/>
                <a:lumOff val="1305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55" name="Circle"/>
          <p:cNvSpPr/>
          <p:nvPr/>
        </p:nvSpPr>
        <p:spPr>
          <a:xfrm>
            <a:off x="8584232" y="8669936"/>
            <a:ext cx="306736" cy="301775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56" name="Circle"/>
          <p:cNvSpPr/>
          <p:nvPr/>
        </p:nvSpPr>
        <p:spPr>
          <a:xfrm>
            <a:off x="9511332" y="8669936"/>
            <a:ext cx="306736" cy="301775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57" name="Circle"/>
          <p:cNvSpPr/>
          <p:nvPr/>
        </p:nvSpPr>
        <p:spPr>
          <a:xfrm>
            <a:off x="9524032" y="7527206"/>
            <a:ext cx="306736" cy="301775"/>
          </a:xfrm>
          <a:prstGeom prst="ellipse">
            <a:avLst/>
          </a:prstGeom>
          <a:gradFill>
            <a:gsLst>
              <a:gs pos="0">
                <a:srgbClr val="73FA79"/>
              </a:gs>
              <a:gs pos="55423">
                <a:srgbClr val="61C53C"/>
              </a:gs>
              <a:gs pos="100000">
                <a:srgbClr val="4F8F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58" name="Circle"/>
          <p:cNvSpPr/>
          <p:nvPr/>
        </p:nvSpPr>
        <p:spPr>
          <a:xfrm>
            <a:off x="5802932" y="8669936"/>
            <a:ext cx="306736" cy="301775"/>
          </a:xfrm>
          <a:prstGeom prst="ellipse">
            <a:avLst/>
          </a:prstGeom>
          <a:solidFill>
            <a:schemeClr val="accent3">
              <a:hueOff val="-546624"/>
              <a:satOff val="7767"/>
              <a:lumOff val="-1451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59" name="Circle"/>
          <p:cNvSpPr/>
          <p:nvPr/>
        </p:nvSpPr>
        <p:spPr>
          <a:xfrm>
            <a:off x="4799632" y="8669936"/>
            <a:ext cx="306736" cy="301775"/>
          </a:xfrm>
          <a:prstGeom prst="ellipse">
            <a:avLst/>
          </a:prstGeom>
          <a:solidFill>
            <a:schemeClr val="accent3">
              <a:hueOff val="-546624"/>
              <a:satOff val="7767"/>
              <a:lumOff val="-1451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60" name="Circle"/>
          <p:cNvSpPr/>
          <p:nvPr/>
        </p:nvSpPr>
        <p:spPr>
          <a:xfrm>
            <a:off x="6730032" y="8669936"/>
            <a:ext cx="306736" cy="301775"/>
          </a:xfrm>
          <a:prstGeom prst="ellipse">
            <a:avLst/>
          </a:prstGeom>
          <a:solidFill>
            <a:schemeClr val="accent3">
              <a:hueOff val="-546624"/>
              <a:satOff val="7767"/>
              <a:lumOff val="-1451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61" name="July 2017"/>
          <p:cNvSpPr txBox="1"/>
          <p:nvPr/>
        </p:nvSpPr>
        <p:spPr>
          <a:xfrm rot="16200000">
            <a:off x="5709577" y="3790693"/>
            <a:ext cx="2347646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July 2017</a:t>
            </a:r>
          </a:p>
        </p:txBody>
      </p:sp>
      <p:sp>
        <p:nvSpPr>
          <p:cNvPr id="462" name="Aug 2017"/>
          <p:cNvSpPr txBox="1"/>
          <p:nvPr/>
        </p:nvSpPr>
        <p:spPr>
          <a:xfrm rot="16200000">
            <a:off x="6626542" y="3693276"/>
            <a:ext cx="2367916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Aug 2017</a:t>
            </a:r>
          </a:p>
        </p:txBody>
      </p:sp>
      <p:sp>
        <p:nvSpPr>
          <p:cNvPr id="463" name="Sept 2017"/>
          <p:cNvSpPr txBox="1"/>
          <p:nvPr/>
        </p:nvSpPr>
        <p:spPr>
          <a:xfrm rot="16200000">
            <a:off x="7474699" y="3612715"/>
            <a:ext cx="2525802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Sept 2017</a:t>
            </a:r>
          </a:p>
        </p:txBody>
      </p:sp>
      <p:sp>
        <p:nvSpPr>
          <p:cNvPr id="464" name="Oct 2017"/>
          <p:cNvSpPr txBox="1"/>
          <p:nvPr/>
        </p:nvSpPr>
        <p:spPr>
          <a:xfrm rot="16200000">
            <a:off x="8525281" y="3736197"/>
            <a:ext cx="2278838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Oct 2017</a:t>
            </a:r>
          </a:p>
        </p:txBody>
      </p:sp>
      <p:sp>
        <p:nvSpPr>
          <p:cNvPr id="465" name="Circle"/>
          <p:cNvSpPr/>
          <p:nvPr/>
        </p:nvSpPr>
        <p:spPr>
          <a:xfrm>
            <a:off x="4799632" y="6170674"/>
            <a:ext cx="306736" cy="301774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66" name="Circle"/>
          <p:cNvSpPr/>
          <p:nvPr/>
        </p:nvSpPr>
        <p:spPr>
          <a:xfrm>
            <a:off x="5802932" y="6170674"/>
            <a:ext cx="306736" cy="301774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67" name="Circle"/>
          <p:cNvSpPr/>
          <p:nvPr/>
        </p:nvSpPr>
        <p:spPr>
          <a:xfrm>
            <a:off x="6730032" y="6186157"/>
            <a:ext cx="306736" cy="301775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68" name="Circle"/>
          <p:cNvSpPr/>
          <p:nvPr/>
        </p:nvSpPr>
        <p:spPr>
          <a:xfrm>
            <a:off x="7657132" y="6170674"/>
            <a:ext cx="306736" cy="301774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69" name="Line"/>
          <p:cNvSpPr/>
          <p:nvPr/>
        </p:nvSpPr>
        <p:spPr>
          <a:xfrm>
            <a:off x="4647262" y="8209130"/>
            <a:ext cx="2618076" cy="1"/>
          </a:xfrm>
          <a:prstGeom prst="line">
            <a:avLst/>
          </a:prstGeom>
          <a:ln w="101600">
            <a:solidFill>
              <a:schemeClr val="accent1">
                <a:hueOff val="-37249"/>
                <a:satOff val="-2150"/>
                <a:lumOff val="12811"/>
                <a:alpha val="75483"/>
              </a:schemeClr>
            </a:solidFill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70" name="V3 Test"/>
          <p:cNvSpPr txBox="1"/>
          <p:nvPr/>
        </p:nvSpPr>
        <p:spPr>
          <a:xfrm>
            <a:off x="1353230" y="7944675"/>
            <a:ext cx="1562710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/>
            </a:lvl1pPr>
          </a:lstStyle>
          <a:p>
            <a:pPr/>
            <a:r>
              <a:t>V3 Test</a:t>
            </a:r>
          </a:p>
        </p:txBody>
      </p:sp>
      <p:sp>
        <p:nvSpPr>
          <p:cNvPr id="471" name="Circle"/>
          <p:cNvSpPr/>
          <p:nvPr/>
        </p:nvSpPr>
        <p:spPr>
          <a:xfrm>
            <a:off x="4800267" y="8058243"/>
            <a:ext cx="306736" cy="301775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72" name="Circle"/>
          <p:cNvSpPr/>
          <p:nvPr/>
        </p:nvSpPr>
        <p:spPr>
          <a:xfrm>
            <a:off x="5803567" y="8058243"/>
            <a:ext cx="306736" cy="301775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73" name="Circle"/>
          <p:cNvSpPr/>
          <p:nvPr/>
        </p:nvSpPr>
        <p:spPr>
          <a:xfrm>
            <a:off x="6730667" y="8058243"/>
            <a:ext cx="306736" cy="301775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cxnSp>
        <p:nvCxnSpPr>
          <p:cNvPr id="474" name="Connection Line"/>
          <p:cNvCxnSpPr>
            <a:stCxn id="471" idx="0"/>
            <a:endCxn id="459" idx="0"/>
          </p:cNvCxnSpPr>
          <p:nvPr/>
        </p:nvCxnSpPr>
        <p:spPr>
          <a:xfrm flipH="1">
            <a:off x="4953000" y="8209130"/>
            <a:ext cx="635" cy="611694"/>
          </a:xfrm>
          <a:prstGeom prst="straightConnector1">
            <a:avLst/>
          </a:prstGeom>
          <a:ln w="38100">
            <a:solidFill>
              <a:schemeClr val="accent6">
                <a:satOff val="24555"/>
                <a:lumOff val="22232"/>
              </a:schemeClr>
            </a:solidFill>
            <a:miter lim="400000"/>
            <a:tailEnd type="triangle"/>
          </a:ln>
        </p:spPr>
      </p:cxnSp>
      <p:cxnSp>
        <p:nvCxnSpPr>
          <p:cNvPr id="475" name="Connection Line"/>
          <p:cNvCxnSpPr>
            <a:stCxn id="472" idx="0"/>
            <a:endCxn id="458" idx="0"/>
          </p:cNvCxnSpPr>
          <p:nvPr/>
        </p:nvCxnSpPr>
        <p:spPr>
          <a:xfrm flipH="1">
            <a:off x="5956300" y="8209130"/>
            <a:ext cx="635" cy="611694"/>
          </a:xfrm>
          <a:prstGeom prst="straightConnector1">
            <a:avLst/>
          </a:prstGeom>
          <a:ln w="38100">
            <a:solidFill>
              <a:schemeClr val="accent6">
                <a:satOff val="24555"/>
                <a:lumOff val="22232"/>
              </a:schemeClr>
            </a:solidFill>
            <a:miter lim="400000"/>
            <a:tailEnd type="triangle"/>
          </a:ln>
        </p:spPr>
      </p:cxnSp>
      <p:cxnSp>
        <p:nvCxnSpPr>
          <p:cNvPr id="476" name="Connection Line"/>
          <p:cNvCxnSpPr>
            <a:stCxn id="473" idx="0"/>
            <a:endCxn id="460" idx="0"/>
          </p:cNvCxnSpPr>
          <p:nvPr/>
        </p:nvCxnSpPr>
        <p:spPr>
          <a:xfrm flipH="1">
            <a:off x="6883400" y="8209130"/>
            <a:ext cx="635" cy="611694"/>
          </a:xfrm>
          <a:prstGeom prst="straightConnector1">
            <a:avLst/>
          </a:prstGeom>
          <a:ln w="38100">
            <a:solidFill>
              <a:schemeClr val="accent6">
                <a:satOff val="24555"/>
                <a:lumOff val="22232"/>
              </a:schemeClr>
            </a:solidFill>
            <a:miter lim="400000"/>
            <a:tailEnd type="triangle"/>
          </a:ln>
        </p:spPr>
      </p:cxnSp>
      <p:cxnSp>
        <p:nvCxnSpPr>
          <p:cNvPr id="477" name="Connection Line"/>
          <p:cNvCxnSpPr>
            <a:stCxn id="454" idx="0"/>
            <a:endCxn id="455" idx="0"/>
          </p:cNvCxnSpPr>
          <p:nvPr/>
        </p:nvCxnSpPr>
        <p:spPr>
          <a:xfrm flipH="1">
            <a:off x="8737600" y="7657371"/>
            <a:ext cx="12700" cy="1163453"/>
          </a:xfrm>
          <a:prstGeom prst="straightConnector1">
            <a:avLst/>
          </a:prstGeom>
          <a:ln w="38100">
            <a:solidFill>
              <a:schemeClr val="accent6">
                <a:satOff val="24555"/>
                <a:lumOff val="22232"/>
              </a:schemeClr>
            </a:solidFill>
            <a:miter lim="400000"/>
            <a:tailEnd type="triangle"/>
          </a:ln>
        </p:spPr>
      </p:cxnSp>
      <p:cxnSp>
        <p:nvCxnSpPr>
          <p:cNvPr id="478" name="Connection Line"/>
          <p:cNvCxnSpPr>
            <a:stCxn id="457" idx="0"/>
            <a:endCxn id="456" idx="0"/>
          </p:cNvCxnSpPr>
          <p:nvPr/>
        </p:nvCxnSpPr>
        <p:spPr>
          <a:xfrm flipH="1">
            <a:off x="9664700" y="7678093"/>
            <a:ext cx="12700" cy="1142731"/>
          </a:xfrm>
          <a:prstGeom prst="straightConnector1">
            <a:avLst/>
          </a:prstGeom>
          <a:ln w="38100">
            <a:solidFill>
              <a:schemeClr val="accent6">
                <a:satOff val="24555"/>
                <a:lumOff val="22232"/>
              </a:schemeClr>
            </a:solidFill>
            <a:miter lim="400000"/>
            <a:tailEnd type="triangle"/>
          </a:ln>
        </p:spPr>
      </p:cxnSp>
      <p:sp>
        <p:nvSpPr>
          <p:cNvPr id="479" name="Circle"/>
          <p:cNvSpPr/>
          <p:nvPr/>
        </p:nvSpPr>
        <p:spPr>
          <a:xfrm>
            <a:off x="8038132" y="7563370"/>
            <a:ext cx="230536" cy="225574"/>
          </a:xfrm>
          <a:prstGeom prst="ellipse">
            <a:avLst/>
          </a:prstGeom>
          <a:solidFill>
            <a:srgbClr val="A6AAA9"/>
          </a:solidFill>
          <a:ln w="50800">
            <a:solidFill>
              <a:schemeClr val="accent2">
                <a:hueOff val="-2057865"/>
                <a:satOff val="-1362"/>
                <a:lumOff val="1305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80" name="Circle"/>
          <p:cNvSpPr/>
          <p:nvPr/>
        </p:nvSpPr>
        <p:spPr>
          <a:xfrm>
            <a:off x="8000032" y="8668000"/>
            <a:ext cx="306736" cy="301775"/>
          </a:xfrm>
          <a:prstGeom prst="ellipse">
            <a:avLst/>
          </a:prstGeom>
          <a:gradFill>
            <a:gsLst>
              <a:gs pos="0">
                <a:srgbClr val="FF2600"/>
              </a:gs>
              <a:gs pos="55423">
                <a:srgbClr val="CA1C00"/>
              </a:gs>
              <a:gs pos="100000">
                <a:srgbClr val="941100"/>
              </a:gs>
            </a:gsLst>
            <a:path path="circle">
              <a:fillToRect l="36362" t="-19383" r="63637" b="119383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81" name="Line"/>
          <p:cNvSpPr/>
          <p:nvPr/>
        </p:nvSpPr>
        <p:spPr>
          <a:xfrm>
            <a:off x="8148688" y="7809427"/>
            <a:ext cx="1" cy="841187"/>
          </a:xfrm>
          <a:prstGeom prst="line">
            <a:avLst/>
          </a:prstGeom>
          <a:ln w="38100">
            <a:solidFill>
              <a:srgbClr val="B66BDE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484" name="Welcome/Introduction…"/>
          <p:cNvSpPr txBox="1"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Electronic Medication Management</a:t>
            </a:r>
          </a:p>
          <a:p>
            <a:pPr>
              <a:buBlip>
                <a:blip r:embed="rId2"/>
              </a:buBlip>
            </a:pPr>
            <a:r>
              <a:t>Supply/Dispense Only</a:t>
            </a:r>
          </a:p>
          <a:p>
            <a:pPr>
              <a:buBlip>
                <a:blip r:embed="rId2"/>
              </a:buBlip>
            </a:pPr>
            <a:r>
              <a:t>Dispensing Rules</a:t>
            </a:r>
          </a:p>
          <a:p>
            <a:pPr>
              <a:buBlip>
                <a:blip r:embed="rId2"/>
              </a:buBlip>
            </a:pPr>
            <a:r>
              <a:t>Restriction Numbers</a:t>
            </a:r>
          </a:p>
          <a:p>
            <a:pPr>
              <a:buBlip>
                <a:blip r:embed="rId2"/>
              </a:buBlip>
            </a:pPr>
            <a:r>
              <a:t>Supply Chain Reform</a:t>
            </a:r>
          </a:p>
          <a:p>
            <a:pPr>
              <a:buBlip>
                <a:blip r:embed="rId2"/>
              </a:buBlip>
            </a:pPr>
            <a:r>
              <a:t>Radiopharmaceuticals</a:t>
            </a:r>
          </a:p>
          <a:p>
            <a:pPr>
              <a:buBlip>
                <a:blip r:embed="rId2"/>
              </a:buBlip>
            </a:pPr>
            <a:r>
              <a:t>AMT Mapping Update</a:t>
            </a:r>
          </a:p>
          <a:p>
            <a:pPr>
              <a:buBlip>
                <a:blip r:embed="rId2"/>
              </a:buBlip>
            </a:pPr>
            <a:r>
              <a:t>PIR: v3.0 PBS XML</a:t>
            </a:r>
          </a:p>
          <a:p>
            <a:pPr>
              <a:buBlip>
                <a:blip r:embed="rId2"/>
              </a:buBlip>
              <a:defRPr>
                <a:solidFill>
                  <a:srgbClr val="FF9300"/>
                </a:solidFill>
              </a:defRPr>
            </a:pPr>
            <a:r>
              <a:t>Data Future Direction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BS Data Future Dir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Data Future Direction</a:t>
            </a:r>
          </a:p>
        </p:txBody>
      </p:sp>
      <p:sp>
        <p:nvSpPr>
          <p:cNvPr id="487" name="House"/>
          <p:cNvSpPr/>
          <p:nvPr/>
        </p:nvSpPr>
        <p:spPr>
          <a:xfrm>
            <a:off x="4325905" y="4849121"/>
            <a:ext cx="4352990" cy="3142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423" y="0"/>
                </a:moveTo>
                <a:lnTo>
                  <a:pt x="16423" y="1823"/>
                </a:lnTo>
                <a:lnTo>
                  <a:pt x="648" y="1823"/>
                </a:lnTo>
                <a:lnTo>
                  <a:pt x="0" y="11097"/>
                </a:lnTo>
                <a:lnTo>
                  <a:pt x="21600" y="11097"/>
                </a:lnTo>
                <a:lnTo>
                  <a:pt x="20950" y="1823"/>
                </a:lnTo>
                <a:lnTo>
                  <a:pt x="18193" y="1823"/>
                </a:lnTo>
                <a:lnTo>
                  <a:pt x="18193" y="0"/>
                </a:lnTo>
                <a:lnTo>
                  <a:pt x="16423" y="0"/>
                </a:lnTo>
                <a:close/>
                <a:moveTo>
                  <a:pt x="10800" y="4341"/>
                </a:moveTo>
                <a:lnTo>
                  <a:pt x="13520" y="6440"/>
                </a:lnTo>
                <a:lnTo>
                  <a:pt x="13520" y="7611"/>
                </a:lnTo>
                <a:lnTo>
                  <a:pt x="10800" y="5512"/>
                </a:lnTo>
                <a:lnTo>
                  <a:pt x="8078" y="7611"/>
                </a:lnTo>
                <a:lnTo>
                  <a:pt x="8078" y="6440"/>
                </a:lnTo>
                <a:lnTo>
                  <a:pt x="10800" y="4341"/>
                </a:lnTo>
                <a:close/>
                <a:moveTo>
                  <a:pt x="9332" y="7590"/>
                </a:moveTo>
                <a:lnTo>
                  <a:pt x="9332" y="8792"/>
                </a:lnTo>
                <a:lnTo>
                  <a:pt x="12266" y="8792"/>
                </a:lnTo>
                <a:lnTo>
                  <a:pt x="12266" y="7590"/>
                </a:lnTo>
                <a:lnTo>
                  <a:pt x="12864" y="8051"/>
                </a:lnTo>
                <a:lnTo>
                  <a:pt x="12864" y="9619"/>
                </a:lnTo>
                <a:lnTo>
                  <a:pt x="8735" y="9619"/>
                </a:lnTo>
                <a:lnTo>
                  <a:pt x="8735" y="8051"/>
                </a:lnTo>
                <a:lnTo>
                  <a:pt x="9332" y="7590"/>
                </a:lnTo>
                <a:close/>
                <a:moveTo>
                  <a:pt x="948" y="11913"/>
                </a:moveTo>
                <a:lnTo>
                  <a:pt x="948" y="21600"/>
                </a:lnTo>
                <a:lnTo>
                  <a:pt x="20652" y="21600"/>
                </a:lnTo>
                <a:lnTo>
                  <a:pt x="20652" y="11913"/>
                </a:lnTo>
                <a:lnTo>
                  <a:pt x="948" y="11913"/>
                </a:lnTo>
                <a:close/>
                <a:moveTo>
                  <a:pt x="3390" y="13540"/>
                </a:moveTo>
                <a:lnTo>
                  <a:pt x="7298" y="13540"/>
                </a:lnTo>
                <a:lnTo>
                  <a:pt x="7298" y="17867"/>
                </a:lnTo>
                <a:lnTo>
                  <a:pt x="3390" y="17867"/>
                </a:lnTo>
                <a:lnTo>
                  <a:pt x="3390" y="13540"/>
                </a:lnTo>
                <a:close/>
                <a:moveTo>
                  <a:pt x="9381" y="13540"/>
                </a:moveTo>
                <a:lnTo>
                  <a:pt x="12217" y="13540"/>
                </a:lnTo>
                <a:lnTo>
                  <a:pt x="12217" y="19922"/>
                </a:lnTo>
                <a:lnTo>
                  <a:pt x="9381" y="19922"/>
                </a:lnTo>
                <a:lnTo>
                  <a:pt x="9381" y="13540"/>
                </a:lnTo>
                <a:close/>
                <a:moveTo>
                  <a:pt x="14302" y="13540"/>
                </a:moveTo>
                <a:lnTo>
                  <a:pt x="18208" y="13540"/>
                </a:lnTo>
                <a:lnTo>
                  <a:pt x="18208" y="17867"/>
                </a:lnTo>
                <a:lnTo>
                  <a:pt x="14302" y="17867"/>
                </a:lnTo>
                <a:lnTo>
                  <a:pt x="14302" y="1354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88" name="Water Drop"/>
          <p:cNvSpPr/>
          <p:nvPr/>
        </p:nvSpPr>
        <p:spPr>
          <a:xfrm>
            <a:off x="3703068" y="3260764"/>
            <a:ext cx="192402" cy="31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89" name="Water Drop"/>
          <p:cNvSpPr/>
          <p:nvPr/>
        </p:nvSpPr>
        <p:spPr>
          <a:xfrm>
            <a:off x="4475391" y="3260764"/>
            <a:ext cx="192402" cy="31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90" name="Water Drop"/>
          <p:cNvSpPr/>
          <p:nvPr/>
        </p:nvSpPr>
        <p:spPr>
          <a:xfrm>
            <a:off x="5247714" y="3260764"/>
            <a:ext cx="192402" cy="31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91" name="Water Drop"/>
          <p:cNvSpPr/>
          <p:nvPr/>
        </p:nvSpPr>
        <p:spPr>
          <a:xfrm>
            <a:off x="6020038" y="3260764"/>
            <a:ext cx="192401" cy="31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7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92" name="Water Drop"/>
          <p:cNvSpPr/>
          <p:nvPr/>
        </p:nvSpPr>
        <p:spPr>
          <a:xfrm>
            <a:off x="6792361" y="3260764"/>
            <a:ext cx="192401" cy="31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8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93" name="Water Drop"/>
          <p:cNvSpPr/>
          <p:nvPr/>
        </p:nvSpPr>
        <p:spPr>
          <a:xfrm>
            <a:off x="7564684" y="3260764"/>
            <a:ext cx="192402" cy="31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9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94" name="Water Drop"/>
          <p:cNvSpPr/>
          <p:nvPr/>
        </p:nvSpPr>
        <p:spPr>
          <a:xfrm>
            <a:off x="8337007" y="3260764"/>
            <a:ext cx="192401" cy="31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10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95" name="Water Drop"/>
          <p:cNvSpPr/>
          <p:nvPr/>
        </p:nvSpPr>
        <p:spPr>
          <a:xfrm>
            <a:off x="9109330" y="3260764"/>
            <a:ext cx="192402" cy="31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1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96" name="Water Drop"/>
          <p:cNvSpPr/>
          <p:nvPr/>
        </p:nvSpPr>
        <p:spPr>
          <a:xfrm>
            <a:off x="3316907" y="3774958"/>
            <a:ext cx="192401" cy="31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1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97" name="Water Drop"/>
          <p:cNvSpPr/>
          <p:nvPr/>
        </p:nvSpPr>
        <p:spPr>
          <a:xfrm>
            <a:off x="4089230" y="3774958"/>
            <a:ext cx="192402" cy="31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1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98" name="Water Drop"/>
          <p:cNvSpPr/>
          <p:nvPr/>
        </p:nvSpPr>
        <p:spPr>
          <a:xfrm>
            <a:off x="4861553" y="3774958"/>
            <a:ext cx="192402" cy="31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1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99" name="Water Drop"/>
          <p:cNvSpPr/>
          <p:nvPr/>
        </p:nvSpPr>
        <p:spPr>
          <a:xfrm>
            <a:off x="5633876" y="3774958"/>
            <a:ext cx="192402" cy="31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1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500" name="Water Drop"/>
          <p:cNvSpPr/>
          <p:nvPr/>
        </p:nvSpPr>
        <p:spPr>
          <a:xfrm>
            <a:off x="6406200" y="3774958"/>
            <a:ext cx="192401" cy="31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1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501" name="Water Drop"/>
          <p:cNvSpPr/>
          <p:nvPr/>
        </p:nvSpPr>
        <p:spPr>
          <a:xfrm>
            <a:off x="7178523" y="3774958"/>
            <a:ext cx="192401" cy="31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17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502" name="Water Drop"/>
          <p:cNvSpPr/>
          <p:nvPr/>
        </p:nvSpPr>
        <p:spPr>
          <a:xfrm>
            <a:off x="7950845" y="3774958"/>
            <a:ext cx="192402" cy="31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18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503" name="Water Drop"/>
          <p:cNvSpPr/>
          <p:nvPr/>
        </p:nvSpPr>
        <p:spPr>
          <a:xfrm>
            <a:off x="8723169" y="3774958"/>
            <a:ext cx="192401" cy="31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19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504" name="Water Drop"/>
          <p:cNvSpPr/>
          <p:nvPr/>
        </p:nvSpPr>
        <p:spPr>
          <a:xfrm>
            <a:off x="3703068" y="4275164"/>
            <a:ext cx="192402" cy="31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20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505" name="Water Drop"/>
          <p:cNvSpPr/>
          <p:nvPr/>
        </p:nvSpPr>
        <p:spPr>
          <a:xfrm>
            <a:off x="4475392" y="4275164"/>
            <a:ext cx="192401" cy="31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2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506" name="Water Drop"/>
          <p:cNvSpPr/>
          <p:nvPr/>
        </p:nvSpPr>
        <p:spPr>
          <a:xfrm>
            <a:off x="5247715" y="4275164"/>
            <a:ext cx="192401" cy="31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2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507" name="Water Drop"/>
          <p:cNvSpPr/>
          <p:nvPr/>
        </p:nvSpPr>
        <p:spPr>
          <a:xfrm>
            <a:off x="6020038" y="4275164"/>
            <a:ext cx="192401" cy="31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2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508" name="Water Drop"/>
          <p:cNvSpPr/>
          <p:nvPr/>
        </p:nvSpPr>
        <p:spPr>
          <a:xfrm>
            <a:off x="6792361" y="4275164"/>
            <a:ext cx="192401" cy="31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2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509" name="Water Drop"/>
          <p:cNvSpPr/>
          <p:nvPr/>
        </p:nvSpPr>
        <p:spPr>
          <a:xfrm>
            <a:off x="7564684" y="4275164"/>
            <a:ext cx="192402" cy="31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2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510" name="Water Drop"/>
          <p:cNvSpPr/>
          <p:nvPr/>
        </p:nvSpPr>
        <p:spPr>
          <a:xfrm>
            <a:off x="8337007" y="4275164"/>
            <a:ext cx="192401" cy="31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2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511" name="Water Drop"/>
          <p:cNvSpPr/>
          <p:nvPr/>
        </p:nvSpPr>
        <p:spPr>
          <a:xfrm>
            <a:off x="9109330" y="4275164"/>
            <a:ext cx="192402" cy="31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27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512" name="Water Drop"/>
          <p:cNvSpPr/>
          <p:nvPr/>
        </p:nvSpPr>
        <p:spPr>
          <a:xfrm>
            <a:off x="9495492" y="3774958"/>
            <a:ext cx="192402" cy="31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28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BS Data Future Dir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Data Future Direction</a:t>
            </a:r>
          </a:p>
        </p:txBody>
      </p:sp>
      <p:sp>
        <p:nvSpPr>
          <p:cNvPr id="517" name="Health"/>
          <p:cNvSpPr/>
          <p:nvPr/>
        </p:nvSpPr>
        <p:spPr>
          <a:xfrm>
            <a:off x="5624178" y="3373518"/>
            <a:ext cx="1270001" cy="1270001"/>
          </a:xfrm>
          <a:prstGeom prst="roundRect">
            <a:avLst>
              <a:gd name="adj" fmla="val 15000"/>
            </a:avLst>
          </a:prstGeom>
          <a:solidFill>
            <a:srgbClr val="00A2FF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>
                <a:effectLst/>
              </a:defRPr>
            </a:pPr>
            <a:r>
              <a:t>Health</a:t>
            </a:r>
          </a:p>
        </p:txBody>
      </p:sp>
      <p:sp>
        <p:nvSpPr>
          <p:cNvPr id="518" name="DHS"/>
          <p:cNvSpPr/>
          <p:nvPr/>
        </p:nvSpPr>
        <p:spPr>
          <a:xfrm>
            <a:off x="3808078" y="5850018"/>
            <a:ext cx="1270001" cy="1270001"/>
          </a:xfrm>
          <a:prstGeom prst="roundRect">
            <a:avLst>
              <a:gd name="adj" fmla="val 15000"/>
            </a:avLst>
          </a:prstGeom>
          <a:solidFill>
            <a:srgbClr val="00A2FF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>
                <a:effectLst/>
              </a:defRPr>
            </a:pPr>
            <a:r>
              <a:t>DHS</a:t>
            </a:r>
          </a:p>
        </p:txBody>
      </p:sp>
      <p:sp>
        <p:nvSpPr>
          <p:cNvPr id="519" name="Professionals (Software)"/>
          <p:cNvSpPr/>
          <p:nvPr/>
        </p:nvSpPr>
        <p:spPr>
          <a:xfrm>
            <a:off x="7313278" y="5761118"/>
            <a:ext cx="1873350" cy="1270001"/>
          </a:xfrm>
          <a:prstGeom prst="roundRect">
            <a:avLst>
              <a:gd name="adj" fmla="val 15000"/>
            </a:avLst>
          </a:prstGeom>
          <a:solidFill>
            <a:srgbClr val="00A2FF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200">
                <a:effectLst/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Professionals</a:t>
            </a:r>
            <a:br/>
            <a:r>
              <a:t>(Software)</a:t>
            </a:r>
          </a:p>
        </p:txBody>
      </p:sp>
      <p:cxnSp>
        <p:nvCxnSpPr>
          <p:cNvPr id="520" name="Connection Line"/>
          <p:cNvCxnSpPr>
            <a:stCxn id="518" idx="0"/>
            <a:endCxn id="517" idx="0"/>
          </p:cNvCxnSpPr>
          <p:nvPr/>
        </p:nvCxnSpPr>
        <p:spPr>
          <a:xfrm flipV="1">
            <a:off x="4443078" y="4008518"/>
            <a:ext cx="1816101" cy="2476501"/>
          </a:xfrm>
          <a:prstGeom prst="straightConnector1">
            <a:avLst/>
          </a:prstGeom>
          <a:ln w="76200">
            <a:solidFill>
              <a:srgbClr val="0096FF"/>
            </a:solidFill>
            <a:miter lim="400000"/>
            <a:headEnd type="triangle"/>
            <a:tailEnd type="triangle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cxnSp>
      <p:cxnSp>
        <p:nvCxnSpPr>
          <p:cNvPr id="521" name="Connection Line"/>
          <p:cNvCxnSpPr>
            <a:stCxn id="519" idx="0"/>
            <a:endCxn id="517" idx="0"/>
          </p:cNvCxnSpPr>
          <p:nvPr/>
        </p:nvCxnSpPr>
        <p:spPr>
          <a:xfrm flipH="1" flipV="1">
            <a:off x="6259178" y="4008518"/>
            <a:ext cx="1990776" cy="2387601"/>
          </a:xfrm>
          <a:prstGeom prst="straightConnector1">
            <a:avLst/>
          </a:prstGeom>
          <a:ln w="76200">
            <a:solidFill>
              <a:srgbClr val="0096FF"/>
            </a:solidFill>
            <a:miter lim="400000"/>
            <a:headEnd type="triangle"/>
            <a:tailEnd type="triangle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cxnSp>
      <p:cxnSp>
        <p:nvCxnSpPr>
          <p:cNvPr id="522" name="Connection Line"/>
          <p:cNvCxnSpPr>
            <a:stCxn id="518" idx="0"/>
            <a:endCxn id="519" idx="0"/>
          </p:cNvCxnSpPr>
          <p:nvPr/>
        </p:nvCxnSpPr>
        <p:spPr>
          <a:xfrm flipV="1">
            <a:off x="4443078" y="6396118"/>
            <a:ext cx="3806876" cy="88901"/>
          </a:xfrm>
          <a:prstGeom prst="straightConnector1">
            <a:avLst/>
          </a:prstGeom>
          <a:ln w="76200">
            <a:solidFill>
              <a:srgbClr val="0096FF"/>
            </a:solidFill>
            <a:miter lim="400000"/>
            <a:headEnd type="triangle"/>
            <a:tailEnd type="triangle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cxnSp>
      <p:sp>
        <p:nvSpPr>
          <p:cNvPr id="523" name="Policy implementation"/>
          <p:cNvSpPr txBox="1"/>
          <p:nvPr/>
        </p:nvSpPr>
        <p:spPr>
          <a:xfrm rot="18900000">
            <a:off x="7585820" y="3212839"/>
            <a:ext cx="2375917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2400"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Policy</a:t>
            </a:r>
            <a:br/>
            <a:r>
              <a:t>implementation</a:t>
            </a:r>
          </a:p>
        </p:txBody>
      </p:sp>
      <p:sp>
        <p:nvSpPr>
          <p:cNvPr id="524" name="Schedule data"/>
          <p:cNvSpPr txBox="1"/>
          <p:nvPr/>
        </p:nvSpPr>
        <p:spPr>
          <a:xfrm rot="18900000">
            <a:off x="6335163" y="4736839"/>
            <a:ext cx="1463346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2400"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Schedule</a:t>
            </a:r>
            <a:br/>
            <a:r>
              <a:t>data</a:t>
            </a:r>
          </a:p>
        </p:txBody>
      </p:sp>
      <p:sp>
        <p:nvSpPr>
          <p:cNvPr id="525" name="Submit claims"/>
          <p:cNvSpPr txBox="1"/>
          <p:nvPr/>
        </p:nvSpPr>
        <p:spPr>
          <a:xfrm>
            <a:off x="5688593" y="6489439"/>
            <a:ext cx="1141172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2400"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Submit</a:t>
            </a:r>
            <a:br/>
            <a:r>
              <a:t>claims</a:t>
            </a:r>
          </a:p>
        </p:txBody>
      </p:sp>
      <p:sp>
        <p:nvSpPr>
          <p:cNvPr id="526" name="Claim processing"/>
          <p:cNvSpPr txBox="1"/>
          <p:nvPr/>
        </p:nvSpPr>
        <p:spPr>
          <a:xfrm>
            <a:off x="5397813" y="7846125"/>
            <a:ext cx="172273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2400"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Claim</a:t>
            </a:r>
            <a:br/>
            <a:r>
              <a:t>processing</a:t>
            </a:r>
          </a:p>
        </p:txBody>
      </p:sp>
      <p:sp>
        <p:nvSpPr>
          <p:cNvPr id="527" name="Administer Payments"/>
          <p:cNvSpPr txBox="1"/>
          <p:nvPr/>
        </p:nvSpPr>
        <p:spPr>
          <a:xfrm rot="2700000">
            <a:off x="3143808" y="3784339"/>
            <a:ext cx="1687984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2400"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Administer</a:t>
            </a:r>
            <a:br/>
            <a:r>
              <a:t>Payments</a:t>
            </a:r>
          </a:p>
        </p:txBody>
      </p:sp>
      <p:sp>
        <p:nvSpPr>
          <p:cNvPr id="528" name="Schedule data"/>
          <p:cNvSpPr txBox="1"/>
          <p:nvPr/>
        </p:nvSpPr>
        <p:spPr>
          <a:xfrm rot="2700000">
            <a:off x="4754727" y="5151799"/>
            <a:ext cx="1463346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2400"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Schedule</a:t>
            </a:r>
            <a:br/>
            <a:r>
              <a:t>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BS Data Future Dir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Data Future Direction</a:t>
            </a:r>
          </a:p>
        </p:txBody>
      </p:sp>
      <p:graphicFrame>
        <p:nvGraphicFramePr>
          <p:cNvPr id="531" name="Table"/>
          <p:cNvGraphicFramePr/>
          <p:nvPr/>
        </p:nvGraphicFramePr>
        <p:xfrm>
          <a:off x="787400" y="2768600"/>
          <a:ext cx="11430000" cy="57150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900766"/>
                <a:gridCol w="1900766"/>
                <a:gridCol w="1900766"/>
                <a:gridCol w="1900766"/>
                <a:gridCol w="1900766"/>
                <a:gridCol w="1900766"/>
              </a:tblGrid>
              <a:tr h="1422400">
                <a:tc>
                  <a:txBody>
                    <a:bodyPr/>
                    <a:lstStyle/>
                    <a:p>
                      <a:pPr algn="ctr">
                        <a:defRPr b="0" sz="34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Text extracts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PBS XML v2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PBS XML v3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MBS XML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PLAC XML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42240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Supports LIs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B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B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42240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Supports publications (website, PDFs)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B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B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42240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Supports DHS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B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B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  <a:lnB w="254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upply/Dispense Onl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Supply/Dispense Only</a:t>
            </a:r>
          </a:p>
        </p:txBody>
      </p:sp>
      <p:sp>
        <p:nvSpPr>
          <p:cNvPr id="251" name="Supply Onl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pPr/>
            <a:r>
              <a:t>Supply Only</a:t>
            </a:r>
          </a:p>
          <a:p>
            <a:pPr lvl="1"/>
            <a:r>
              <a:t>Can no longer be prescribed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BS Data Future Dir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Data Future Direction</a:t>
            </a:r>
          </a:p>
        </p:txBody>
      </p:sp>
      <p:graphicFrame>
        <p:nvGraphicFramePr>
          <p:cNvPr id="534" name="Table"/>
          <p:cNvGraphicFramePr/>
          <p:nvPr/>
        </p:nvGraphicFramePr>
        <p:xfrm>
          <a:off x="787400" y="2768600"/>
          <a:ext cx="11430000" cy="57150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900766"/>
                <a:gridCol w="1900766"/>
                <a:gridCol w="1900766"/>
                <a:gridCol w="1900766"/>
                <a:gridCol w="1900766"/>
                <a:gridCol w="1900766"/>
              </a:tblGrid>
              <a:tr h="1422400">
                <a:tc>
                  <a:txBody>
                    <a:bodyPr/>
                    <a:lstStyle/>
                    <a:p>
                      <a:pPr algn="ctr">
                        <a:defRPr b="0" sz="34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Text extracts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PBS XML v2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PBS XML v3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MBS XML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PLAC XML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42240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Supports automation of prescribing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B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n/a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B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n/a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42240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Supports automation of dispensing (CP)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B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Partial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B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n/a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B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n/a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42240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Supports automation of dispensing (Hosp)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B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n/a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B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n/a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  <a:lnB w="254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BS Data Future Dir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Data Future Direction</a:t>
            </a:r>
          </a:p>
        </p:txBody>
      </p:sp>
      <p:graphicFrame>
        <p:nvGraphicFramePr>
          <p:cNvPr id="537" name="Table"/>
          <p:cNvGraphicFramePr/>
          <p:nvPr/>
        </p:nvGraphicFramePr>
        <p:xfrm>
          <a:off x="787400" y="2768600"/>
          <a:ext cx="11430000" cy="57150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900766"/>
                <a:gridCol w="1900766"/>
                <a:gridCol w="1900766"/>
                <a:gridCol w="1900766"/>
                <a:gridCol w="1900766"/>
                <a:gridCol w="1900766"/>
              </a:tblGrid>
              <a:tr h="1137920">
                <a:tc>
                  <a:txBody>
                    <a:bodyPr/>
                    <a:lstStyle/>
                    <a:p>
                      <a:pPr algn="ctr">
                        <a:defRPr b="0" sz="34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Text extracts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PBS XML v2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PBS XML v3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MBS XML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PLAC XML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Forward compatibility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I18N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Partial download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Textual content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  <a:lnB w="254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BS Data Future Dir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Data Future Direction</a:t>
            </a:r>
          </a:p>
        </p:txBody>
      </p:sp>
      <p:graphicFrame>
        <p:nvGraphicFramePr>
          <p:cNvPr id="540" name="Table"/>
          <p:cNvGraphicFramePr/>
          <p:nvPr/>
        </p:nvGraphicFramePr>
        <p:xfrm>
          <a:off x="787400" y="2768600"/>
          <a:ext cx="11430000" cy="57150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900766"/>
                <a:gridCol w="1900766"/>
                <a:gridCol w="1900766"/>
                <a:gridCol w="1900766"/>
                <a:gridCol w="1900766"/>
                <a:gridCol w="1900766"/>
              </a:tblGrid>
              <a:tr h="1137920">
                <a:tc>
                  <a:txBody>
                    <a:bodyPr/>
                    <a:lstStyle/>
                    <a:p>
                      <a:pPr algn="ctr">
                        <a:defRPr b="0" sz="34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Text extracts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PBS XML v2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PBS XML v3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MBS XML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PLAC XML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History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Delta processing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Metadata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Simple/basic consumption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  <a:lnB w="254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BS Data Future Dir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Data Future Direction</a:t>
            </a:r>
          </a:p>
        </p:txBody>
      </p:sp>
      <p:graphicFrame>
        <p:nvGraphicFramePr>
          <p:cNvPr id="543" name="Table"/>
          <p:cNvGraphicFramePr/>
          <p:nvPr/>
        </p:nvGraphicFramePr>
        <p:xfrm>
          <a:off x="787400" y="2768600"/>
          <a:ext cx="11430000" cy="57150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900766"/>
                <a:gridCol w="1900766"/>
                <a:gridCol w="1900766"/>
                <a:gridCol w="1900766"/>
                <a:gridCol w="1900766"/>
                <a:gridCol w="1900766"/>
              </a:tblGrid>
              <a:tr h="1137920">
                <a:tc>
                  <a:txBody>
                    <a:bodyPr/>
                    <a:lstStyle/>
                    <a:p>
                      <a:pPr algn="ctr">
                        <a:defRPr b="0" sz="34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Text extracts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PBS XML v2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PBS XML v3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MBS XML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PLAC XML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Normalised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Customised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Responsive to change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Scope of content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Basic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Partial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Comprehensive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  <a:lnB w="254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BS Data Future Dir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Data Future Direction</a:t>
            </a:r>
          </a:p>
        </p:txBody>
      </p:sp>
      <p:graphicFrame>
        <p:nvGraphicFramePr>
          <p:cNvPr id="546" name="Table"/>
          <p:cNvGraphicFramePr/>
          <p:nvPr/>
        </p:nvGraphicFramePr>
        <p:xfrm>
          <a:off x="787400" y="2768600"/>
          <a:ext cx="11430000" cy="57150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900766"/>
                <a:gridCol w="1900766"/>
                <a:gridCol w="1900766"/>
                <a:gridCol w="1900766"/>
                <a:gridCol w="1900766"/>
                <a:gridCol w="1900766"/>
              </a:tblGrid>
              <a:tr h="1137920">
                <a:tc>
                  <a:txBody>
                    <a:bodyPr/>
                    <a:lstStyle/>
                    <a:p>
                      <a:pPr algn="ctr">
                        <a:defRPr b="0" sz="34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Text extracts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PBS XML v2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PBS XML v3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MBS XML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PLAC XML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Integrated data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Support terminologies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Access to internal terminologies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D479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limited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Supports digital transformation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  <a:lnB w="254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BS Data Future Dir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Data Future Direction</a:t>
            </a:r>
          </a:p>
        </p:txBody>
      </p:sp>
      <p:graphicFrame>
        <p:nvGraphicFramePr>
          <p:cNvPr id="549" name="Table"/>
          <p:cNvGraphicFramePr/>
          <p:nvPr/>
        </p:nvGraphicFramePr>
        <p:xfrm>
          <a:off x="787400" y="2768600"/>
          <a:ext cx="11430000" cy="57150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900766"/>
                <a:gridCol w="1900766"/>
                <a:gridCol w="1900766"/>
                <a:gridCol w="1900766"/>
                <a:gridCol w="1900766"/>
                <a:gridCol w="1900766"/>
              </a:tblGrid>
              <a:tr h="1137920">
                <a:tc>
                  <a:txBody>
                    <a:bodyPr/>
                    <a:lstStyle/>
                    <a:p>
                      <a:pPr algn="ctr">
                        <a:defRPr b="0" sz="34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Text extracts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PBS XML v2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PBS XML v3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MBS XML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PLAC XML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Business feature: x-item subs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n/a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n/a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Business feature: restrictions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n/a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n/a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Business feature: dispensing rules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n/a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n/a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Business feature: history granularity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✔︎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n/a</a:t>
                      </a: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n/a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  <a:lnB w="254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BS Data Future Dir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Data Future Direction</a:t>
            </a:r>
          </a:p>
        </p:txBody>
      </p:sp>
      <p:graphicFrame>
        <p:nvGraphicFramePr>
          <p:cNvPr id="552" name="Table"/>
          <p:cNvGraphicFramePr/>
          <p:nvPr/>
        </p:nvGraphicFramePr>
        <p:xfrm>
          <a:off x="787400" y="2768600"/>
          <a:ext cx="11430000" cy="57150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900766"/>
                <a:gridCol w="1900766"/>
                <a:gridCol w="1900766"/>
                <a:gridCol w="1900766"/>
                <a:gridCol w="1900766"/>
                <a:gridCol w="1900766"/>
              </a:tblGrid>
              <a:tr h="1137920">
                <a:tc>
                  <a:txBody>
                    <a:bodyPr/>
                    <a:lstStyle/>
                    <a:p>
                      <a:pPr algn="ctr">
                        <a:defRPr b="0" sz="34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Text extracts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PBS XML v2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PBS XML v3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MBS XML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PLAC XML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Responsive to NPP changes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D479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Partial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✘</a:t>
                      </a: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algn="ctr">
                        <a:defRPr b="0" sz="24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30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30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algn="ctr">
                        <a:defRPr b="0" sz="20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30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30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algn="ctr">
                        <a:defRPr b="0" sz="2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3000">
                          <a:solidFill>
                            <a:srgbClr val="FF26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3000">
                          <a:solidFill>
                            <a:srgbClr val="00F900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30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68400" algn="l"/>
                        </a:tabLst>
                        <a:defRPr b="0" sz="30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25400">
                      <a:miter lim="400000"/>
                    </a:lnR>
                    <a:lnB w="254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BS Data Future Dir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PBS Data Future Direction</a:t>
            </a:r>
          </a:p>
        </p:txBody>
      </p:sp>
      <p:sp>
        <p:nvSpPr>
          <p:cNvPr id="555" name="Vendor requirements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Vendor requirements?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558" name="Welcome/Introduction…"/>
          <p:cNvSpPr txBox="1"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Electronic Medication Management</a:t>
            </a:r>
          </a:p>
          <a:p>
            <a:pPr>
              <a:buBlip>
                <a:blip r:embed="rId2"/>
              </a:buBlip>
            </a:pPr>
            <a:r>
              <a:t>Supply/Dispense Only</a:t>
            </a:r>
          </a:p>
          <a:p>
            <a:pPr>
              <a:buBlip>
                <a:blip r:embed="rId2"/>
              </a:buBlip>
            </a:pPr>
            <a:r>
              <a:t>Dispensing Rules</a:t>
            </a:r>
          </a:p>
          <a:p>
            <a:pPr>
              <a:buBlip>
                <a:blip r:embed="rId2"/>
              </a:buBlip>
            </a:pPr>
            <a:r>
              <a:t>Restriction Numbers</a:t>
            </a:r>
          </a:p>
          <a:p>
            <a:pPr>
              <a:buBlip>
                <a:blip r:embed="rId2"/>
              </a:buBlip>
            </a:pPr>
            <a:r>
              <a:t>Supply Chain Reform</a:t>
            </a:r>
          </a:p>
          <a:p>
            <a:pPr>
              <a:buBlip>
                <a:blip r:embed="rId2"/>
              </a:buBlip>
            </a:pPr>
            <a:r>
              <a:t>Radiopharmaceuticals</a:t>
            </a:r>
          </a:p>
          <a:p>
            <a:pPr>
              <a:buBlip>
                <a:blip r:embed="rId2"/>
              </a:buBlip>
            </a:pPr>
            <a:r>
              <a:t>AMT Mapping Update</a:t>
            </a:r>
          </a:p>
          <a:p>
            <a:pPr>
              <a:buBlip>
                <a:blip r:embed="rId2"/>
              </a:buBlip>
            </a:pPr>
            <a:r>
              <a:t>PIR: v3.0 PBS XML</a:t>
            </a:r>
          </a:p>
          <a:p>
            <a:pPr>
              <a:buBlip>
                <a:blip r:embed="rId2"/>
              </a:buBlip>
            </a:pPr>
            <a:r>
              <a:t>Data Future Direction</a:t>
            </a:r>
          </a:p>
          <a:p>
            <a:pPr>
              <a:buBlip>
                <a:blip r:embed="rId2"/>
              </a:buBlip>
              <a:defRPr>
                <a:solidFill>
                  <a:srgbClr val="FF9300"/>
                </a:solidFill>
              </a:defRPr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Action It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Action Items</a:t>
            </a:r>
          </a:p>
        </p:txBody>
      </p:sp>
      <p:sp>
        <p:nvSpPr>
          <p:cNvPr id="561" name="The PBS Online system will identify if a patient has been to another Pharmacy for the same script. Department of Health will advise further on this issue.…"/>
          <p:cNvSpPr txBox="1"/>
          <p:nvPr>
            <p:ph type="body" idx="1"/>
          </p:nvPr>
        </p:nvSpPr>
        <p:spPr>
          <a:xfrm>
            <a:off x="787400" y="2768600"/>
            <a:ext cx="11430000" cy="647943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i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>
              <a:buBlip>
                <a:blip r:embed="rId2"/>
              </a:buBlip>
            </a:lvl2pPr>
          </a:lstStyle>
          <a:p>
            <a:pPr/>
            <a:r>
              <a:t>The PBS Online system will identify if a patient has been to another Pharmacy for the same script. Department of Health will advise further on this issue.</a:t>
            </a:r>
          </a:p>
          <a:p>
            <a:pPr lvl="1"/>
            <a:r>
              <a:t>Action for EMMS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upply/Dispense Onl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Supply/Dispense Only</a:t>
            </a:r>
          </a:p>
        </p:txBody>
      </p:sp>
      <p:sp>
        <p:nvSpPr>
          <p:cNvPr id="254" name="Legisl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Legislation</a:t>
            </a:r>
          </a:p>
          <a:p>
            <a:pPr lvl="1">
              <a:buBlip>
                <a:blip r:embed="rId2"/>
              </a:buBlip>
            </a:pPr>
            <a:r>
              <a:t>What are the changes?</a:t>
            </a:r>
          </a:p>
          <a:p>
            <a:pPr lvl="1">
              <a:buBlip>
                <a:blip r:embed="rId2"/>
              </a:buBlip>
            </a:pPr>
            <a:r>
              <a:t>What is the intent?</a:t>
            </a:r>
          </a:p>
          <a:p>
            <a:pPr lvl="1">
              <a:buBlip>
                <a:blip r:embed="rId2"/>
              </a:buBlip>
            </a:pPr>
            <a:r>
              <a:t>Changed February 2018</a:t>
            </a:r>
          </a:p>
          <a:p>
            <a:pPr lvl="1">
              <a:buBlip>
                <a:blip r:embed="rId2"/>
              </a:buBlip>
            </a:pPr>
            <a:r>
              <a:t>Listing can continue for supply but </a:t>
            </a:r>
            <a:r>
              <a:rPr u="sng"/>
              <a:t>not</a:t>
            </a:r>
            <a:r>
              <a:t> for prescribing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Action It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Action Items</a:t>
            </a:r>
          </a:p>
        </p:txBody>
      </p:sp>
      <p:sp>
        <p:nvSpPr>
          <p:cNvPr id="564" name="S/O: Manufacturer code changes/removals…"/>
          <p:cNvSpPr txBox="1"/>
          <p:nvPr>
            <p:ph type="body" idx="1"/>
          </p:nvPr>
        </p:nvSpPr>
        <p:spPr>
          <a:xfrm>
            <a:off x="787400" y="2768600"/>
            <a:ext cx="11430000" cy="647943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i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S/O: Manufacturer code changes/removals</a:t>
            </a:r>
          </a:p>
          <a:p>
            <a:pPr lvl="1">
              <a:buBlip>
                <a:blip r:embed="rId2"/>
              </a:buBlip>
            </a:pPr>
            <a:r>
              <a:t>DHS system does not handle changes to brands</a:t>
            </a:r>
          </a:p>
          <a:p>
            <a:pPr lvl="1">
              <a:buBlip>
                <a:blip r:embed="rId2"/>
              </a:buBlip>
            </a:pPr>
            <a:r>
              <a:t>See agenda item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Action It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Action Items</a:t>
            </a:r>
          </a:p>
        </p:txBody>
      </p:sp>
      <p:sp>
        <p:nvSpPr>
          <p:cNvPr id="567" name="Pro’s and Con’s of adding PBS code to script.…"/>
          <p:cNvSpPr txBox="1"/>
          <p:nvPr>
            <p:ph type="body" idx="1"/>
          </p:nvPr>
        </p:nvSpPr>
        <p:spPr>
          <a:xfrm>
            <a:off x="787400" y="2768600"/>
            <a:ext cx="11430000" cy="647943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i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>
              <a:buBlip>
                <a:blip r:embed="rId2"/>
              </a:buBlip>
            </a:lvl2pPr>
          </a:lstStyle>
          <a:p>
            <a:pPr/>
            <a:r>
              <a:t>Pro’s and Con’s of adding PBS code to script.</a:t>
            </a:r>
          </a:p>
          <a:p>
            <a:pPr lvl="1"/>
            <a:r>
              <a:t>Policy discussion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ction It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Action Items</a:t>
            </a:r>
          </a:p>
        </p:txBody>
      </p:sp>
      <p:sp>
        <p:nvSpPr>
          <p:cNvPr id="570" name="Add Rendering Specification to PBS XML Schema package…"/>
          <p:cNvSpPr txBox="1"/>
          <p:nvPr>
            <p:ph type="body" idx="1"/>
          </p:nvPr>
        </p:nvSpPr>
        <p:spPr>
          <a:xfrm>
            <a:off x="787400" y="2768600"/>
            <a:ext cx="11430000" cy="647943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i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Add Rendering Specification to PBS XML Schema package</a:t>
            </a:r>
          </a:p>
          <a:p>
            <a:pPr lvl="1">
              <a:buBlip>
                <a:blip r:embed="rId2"/>
              </a:buBlip>
            </a:pPr>
            <a:r>
              <a:t>Accepted</a:t>
            </a:r>
          </a:p>
          <a:p>
            <a:pPr lvl="1">
              <a:buBlip>
                <a:blip r:embed="rId2"/>
              </a:buBlip>
            </a:pPr>
            <a:r>
              <a:t>Will be provided ASAP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Action It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Action Items</a:t>
            </a:r>
          </a:p>
        </p:txBody>
      </p:sp>
      <p:sp>
        <p:nvSpPr>
          <p:cNvPr id="573" name="Provide feedback of impact on having Safety Net values independent of day and counted values"/>
          <p:cNvSpPr txBox="1"/>
          <p:nvPr>
            <p:ph type="body" idx="1"/>
          </p:nvPr>
        </p:nvSpPr>
        <p:spPr>
          <a:xfrm>
            <a:off x="787400" y="2768600"/>
            <a:ext cx="11430000" cy="647943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Provide feedback of impact on having Safety Net values independent of day and counted values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Action It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Action Items</a:t>
            </a:r>
          </a:p>
        </p:txBody>
      </p:sp>
      <p:sp>
        <p:nvSpPr>
          <p:cNvPr id="576" name="Email PBAC to raise issue of Blinatumomab vials only yielding 35mcg…"/>
          <p:cNvSpPr txBox="1"/>
          <p:nvPr>
            <p:ph type="body" idx="1"/>
          </p:nvPr>
        </p:nvSpPr>
        <p:spPr>
          <a:xfrm>
            <a:off x="787400" y="2768600"/>
            <a:ext cx="11430000" cy="647943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i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>
              <a:buBlip>
                <a:blip r:embed="rId2"/>
              </a:buBlip>
            </a:lvl2pPr>
          </a:lstStyle>
          <a:p>
            <a:pPr/>
            <a:r>
              <a:t>Email PBAC to raise issue of Blinatumomab vials only yielding 35mcg</a:t>
            </a:r>
          </a:p>
          <a:p>
            <a:pPr lvl="1"/>
            <a:r>
              <a:t>George @ Fred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Action It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Action Items</a:t>
            </a:r>
          </a:p>
        </p:txBody>
      </p:sp>
      <p:sp>
        <p:nvSpPr>
          <p:cNvPr id="579" name="XML Subsets high level detailed design to be published…"/>
          <p:cNvSpPr txBox="1"/>
          <p:nvPr>
            <p:ph type="body" idx="1"/>
          </p:nvPr>
        </p:nvSpPr>
        <p:spPr>
          <a:xfrm>
            <a:off x="787400" y="2768600"/>
            <a:ext cx="11430000" cy="647943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i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XML Subsets high level detailed design to be published</a:t>
            </a:r>
          </a:p>
          <a:p>
            <a:pPr>
              <a:buBlip>
                <a:blip r:embed="rId2"/>
              </a:buBlip>
              <a:defRPr i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Do comparison of tools used by industry to process XML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582" name="Welcome/Introduction…"/>
          <p:cNvSpPr txBox="1"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Electronic Medication Management</a:t>
            </a:r>
          </a:p>
          <a:p>
            <a:pPr>
              <a:buBlip>
                <a:blip r:embed="rId2"/>
              </a:buBlip>
            </a:pPr>
            <a:r>
              <a:t>Supply/Dispense Only</a:t>
            </a:r>
          </a:p>
          <a:p>
            <a:pPr>
              <a:buBlip>
                <a:blip r:embed="rId2"/>
              </a:buBlip>
            </a:pPr>
            <a:r>
              <a:t>Dispensing Rules</a:t>
            </a:r>
          </a:p>
          <a:p>
            <a:pPr>
              <a:buBlip>
                <a:blip r:embed="rId2"/>
              </a:buBlip>
            </a:pPr>
            <a:r>
              <a:t>Restriction Numbers</a:t>
            </a:r>
          </a:p>
          <a:p>
            <a:pPr>
              <a:buBlip>
                <a:blip r:embed="rId2"/>
              </a:buBlip>
            </a:pPr>
            <a:r>
              <a:t>Supply Chain Reform</a:t>
            </a:r>
          </a:p>
          <a:p>
            <a:pPr>
              <a:buBlip>
                <a:blip r:embed="rId2"/>
              </a:buBlip>
            </a:pPr>
            <a:r>
              <a:t>Radiopharmaceuticals</a:t>
            </a:r>
          </a:p>
          <a:p>
            <a:pPr>
              <a:buBlip>
                <a:blip r:embed="rId2"/>
              </a:buBlip>
            </a:pPr>
            <a:r>
              <a:t>AMT Mapping Update</a:t>
            </a:r>
          </a:p>
          <a:p>
            <a:pPr>
              <a:buBlip>
                <a:blip r:embed="rId2"/>
              </a:buBlip>
            </a:pPr>
            <a:r>
              <a:t>PIR: v3.0 PBS XML</a:t>
            </a:r>
          </a:p>
          <a:p>
            <a:pPr>
              <a:buBlip>
                <a:blip r:embed="rId2"/>
              </a:buBlip>
            </a:pPr>
            <a:r>
              <a:t>Data Future Direction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  <a:defRPr>
                <a:solidFill>
                  <a:srgbClr val="FF9300"/>
                </a:solidFill>
              </a:defRPr>
            </a:pPr>
            <a:r>
              <a:t>Other Business</a:t>
            </a:r>
          </a:p>
          <a:p>
            <a:pPr>
              <a:buBlip>
                <a:blip r:embed="rId2"/>
              </a:buBlip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585" name="Welcome/Introduction…"/>
          <p:cNvSpPr txBox="1"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Welcome/Introduction</a:t>
            </a:r>
          </a:p>
          <a:p>
            <a:pPr>
              <a:buBlip>
                <a:blip r:embed="rId2"/>
              </a:buBlip>
            </a:pPr>
            <a:r>
              <a:t>Electronic Medication Management</a:t>
            </a:r>
          </a:p>
          <a:p>
            <a:pPr>
              <a:buBlip>
                <a:blip r:embed="rId2"/>
              </a:buBlip>
            </a:pPr>
            <a:r>
              <a:t>Supply/Dispense Only</a:t>
            </a:r>
          </a:p>
          <a:p>
            <a:pPr>
              <a:buBlip>
                <a:blip r:embed="rId2"/>
              </a:buBlip>
            </a:pPr>
            <a:r>
              <a:t>Dispensing Rules</a:t>
            </a:r>
          </a:p>
          <a:p>
            <a:pPr>
              <a:buBlip>
                <a:blip r:embed="rId2"/>
              </a:buBlip>
            </a:pPr>
            <a:r>
              <a:t>Restriction Numbers</a:t>
            </a:r>
          </a:p>
          <a:p>
            <a:pPr>
              <a:buBlip>
                <a:blip r:embed="rId2"/>
              </a:buBlip>
            </a:pPr>
            <a:r>
              <a:t>Supply Chain Reform</a:t>
            </a:r>
          </a:p>
          <a:p>
            <a:pPr>
              <a:buBlip>
                <a:blip r:embed="rId2"/>
              </a:buBlip>
            </a:pPr>
            <a:r>
              <a:t>Radiopharmaceuticals</a:t>
            </a:r>
          </a:p>
          <a:p>
            <a:pPr>
              <a:buBlip>
                <a:blip r:embed="rId2"/>
              </a:buBlip>
            </a:pPr>
            <a:r>
              <a:t>AMT Mapping Update</a:t>
            </a:r>
          </a:p>
          <a:p>
            <a:pPr>
              <a:buBlip>
                <a:blip r:embed="rId2"/>
              </a:buBlip>
            </a:pPr>
            <a:r>
              <a:t>PIR: v3.0 PBS XML</a:t>
            </a:r>
          </a:p>
          <a:p>
            <a:pPr>
              <a:buBlip>
                <a:blip r:embed="rId2"/>
              </a:buBlip>
            </a:pPr>
            <a:r>
              <a:t>Data Future Direction</a:t>
            </a:r>
          </a:p>
          <a:p>
            <a:pPr>
              <a:buBlip>
                <a:blip r:embed="rId2"/>
              </a:buBlip>
            </a:pPr>
            <a:r>
              <a:t>Action Items</a:t>
            </a:r>
          </a:p>
          <a:p>
            <a:pPr>
              <a:buBlip>
                <a:blip r:embed="rId2"/>
              </a:buBlip>
            </a:pPr>
            <a:r>
              <a:t>Other Business</a:t>
            </a:r>
          </a:p>
          <a:p>
            <a:pPr>
              <a:buBlip>
                <a:blip r:embed="rId2"/>
              </a:buBlip>
              <a:defRPr>
                <a:solidFill>
                  <a:srgbClr val="FF9300"/>
                </a:solidFill>
              </a:defRPr>
            </a:pPr>
            <a:r>
              <a:t>Meeting close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Meeting Clo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Meeting Close</a:t>
            </a:r>
          </a:p>
        </p:txBody>
      </p:sp>
      <p:sp>
        <p:nvSpPr>
          <p:cNvPr id="588" name="Next meetin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Next meeting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upply/Dispense Onl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Supply/Dispense Only</a:t>
            </a:r>
          </a:p>
        </p:txBody>
      </p:sp>
      <p:sp>
        <p:nvSpPr>
          <p:cNvPr id="257" name="Legisl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Legislation</a:t>
            </a:r>
          </a:p>
          <a:p>
            <a:pPr lvl="1">
              <a:buBlip>
                <a:blip r:embed="rId2"/>
              </a:buBlip>
            </a:pPr>
            <a:r>
              <a:t>Listing information controls period of supply-only status</a:t>
            </a:r>
          </a:p>
          <a:p>
            <a:pPr lvl="1">
              <a:buBlip>
                <a:blip r:embed="rId2"/>
              </a:buBlip>
            </a:pPr>
            <a:r>
              <a:t>Otherwise, a listing remains the same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upply/Dispense Onl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Supply/Dispense Only</a:t>
            </a:r>
          </a:p>
        </p:txBody>
      </p:sp>
      <p:sp>
        <p:nvSpPr>
          <p:cNvPr id="260" name="Da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Data</a:t>
            </a:r>
          </a:p>
          <a:p>
            <a:pPr lvl="1">
              <a:buBlip>
                <a:blip r:embed="rId2"/>
              </a:buBlip>
            </a:pPr>
            <a:r>
              <a:t>Listing stays ‘alive’</a:t>
            </a:r>
          </a:p>
          <a:p>
            <a:pPr lvl="1">
              <a:buBlip>
                <a:blip r:embed="rId2"/>
              </a:buBlip>
            </a:pPr>
            <a:r>
              <a:t>No need for translation</a:t>
            </a:r>
          </a:p>
          <a:p>
            <a:pPr lvl="1">
              <a:buBlip>
                <a:blip r:embed="rId2"/>
              </a:buBlip>
            </a:pPr>
            <a:r>
              <a:t>Updates to pricing and substitution as normal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8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