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0" r:id="rId4"/>
    <p:sldMasterId id="2147483993" r:id="rId5"/>
  </p:sldMasterIdLst>
  <p:notesMasterIdLst>
    <p:notesMasterId r:id="rId20"/>
  </p:notesMasterIdLst>
  <p:sldIdLst>
    <p:sldId id="270" r:id="rId6"/>
    <p:sldId id="269" r:id="rId7"/>
    <p:sldId id="268" r:id="rId8"/>
    <p:sldId id="267" r:id="rId9"/>
    <p:sldId id="682" r:id="rId10"/>
    <p:sldId id="694" r:id="rId11"/>
    <p:sldId id="697" r:id="rId12"/>
    <p:sldId id="698" r:id="rId13"/>
    <p:sldId id="699" r:id="rId14"/>
    <p:sldId id="700" r:id="rId15"/>
    <p:sldId id="701" r:id="rId16"/>
    <p:sldId id="702" r:id="rId17"/>
    <p:sldId id="696" r:id="rId18"/>
    <p:sldId id="467" r:id="rId19"/>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55BC46-4E35-1920-FC62-30A6E6CEA8C1}" v="2" dt="2024-02-26T02:33:17.573"/>
    <p1510:client id="{C27965B8-9BDD-234A-80AF-700330641A79}" v="490" dt="2024-02-26T00:28:56.1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0855F5-B57B-41A6-9DA2-33ED1419172D}" type="datetimeFigureOut">
              <a:t>2/26/2024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32715-CCC6-41E7-B1D2-34A64C04272B}" type="slidenum">
              <a:t>‹#›</a:t>
            </a:fld>
            <a:endParaRPr lang="en-GB"/>
          </a:p>
        </p:txBody>
      </p:sp>
    </p:spTree>
    <p:extLst>
      <p:ext uri="{BB962C8B-B14F-4D97-AF65-F5344CB8AC3E}">
        <p14:creationId xmlns:p14="http://schemas.microsoft.com/office/powerpoint/2010/main" val="2729469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F9032-5597-3042-A2EA-4E24F1F56884}" type="slidenum">
              <a:rPr lang="en-US" smtClean="0"/>
              <a:t>1</a:t>
            </a:fld>
            <a:endParaRPr lang="en-US"/>
          </a:p>
        </p:txBody>
      </p:sp>
    </p:spTree>
    <p:extLst>
      <p:ext uri="{BB962C8B-B14F-4D97-AF65-F5344CB8AC3E}">
        <p14:creationId xmlns:p14="http://schemas.microsoft.com/office/powerpoint/2010/main" val="3014490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3</a:t>
            </a:fld>
            <a:endParaRPr lang="en-US"/>
          </a:p>
        </p:txBody>
      </p:sp>
    </p:spTree>
    <p:extLst>
      <p:ext uri="{BB962C8B-B14F-4D97-AF65-F5344CB8AC3E}">
        <p14:creationId xmlns:p14="http://schemas.microsoft.com/office/powerpoint/2010/main" val="37192908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Shape&#10;&#10;Description automatically generated with medium confidence">
            <a:extLst>
              <a:ext uri="{FF2B5EF4-FFF2-40B4-BE49-F238E27FC236}">
                <a16:creationId xmlns:a16="http://schemas.microsoft.com/office/drawing/2014/main" id="{6AF86069-9A04-4999-924B-B5F508320226}"/>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5A2E-B019-214E-9B99-03C4D6FC9CD0}" type="datetimeFigureOut">
              <a:rPr lang="en-US" smtClean="0"/>
              <a:t>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160234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US" smtClean="0"/>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40185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AU" noProof="0" smtClean="0"/>
              <a:t>26/02/2024</a:t>
            </a:fld>
            <a:endParaRPr lang="en-AU" noProof="0"/>
          </a:p>
        </p:txBody>
      </p:sp>
      <p:sp>
        <p:nvSpPr>
          <p:cNvPr id="6" name="Footer Placeholder 5"/>
          <p:cNvSpPr>
            <a:spLocks noGrp="1"/>
          </p:cNvSpPr>
          <p:nvPr>
            <p:ph type="ftr" sz="quarter" idx="11"/>
          </p:nvPr>
        </p:nvSpPr>
        <p:spPr/>
        <p:txBody>
          <a:bodyPr/>
          <a:lstStyle/>
          <a:p>
            <a:endParaRPr lang="en-AU" noProof="0"/>
          </a:p>
        </p:txBody>
      </p:sp>
      <p:sp>
        <p:nvSpPr>
          <p:cNvPr id="7" name="Slide Number Placeholder 6"/>
          <p:cNvSpPr>
            <a:spLocks noGrp="1"/>
          </p:cNvSpPr>
          <p:nvPr>
            <p:ph type="sldNum" sz="quarter" idx="12"/>
          </p:nvPr>
        </p:nvSpPr>
        <p:spPr/>
        <p:txBody>
          <a:body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2928761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794316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301515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43FB36D4-294B-455D-90CB-363BD5C60A97}"/>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ictureRight">
    <p:spTree>
      <p:nvGrpSpPr>
        <p:cNvPr id="1" name=""/>
        <p:cNvGrpSpPr/>
        <p:nvPr/>
      </p:nvGrpSpPr>
      <p:grpSpPr>
        <a:xfrm>
          <a:off x="0" y="0"/>
          <a:ext cx="0" cy="0"/>
          <a:chOff x="0" y="0"/>
          <a:chExt cx="0" cy="0"/>
        </a:xfrm>
      </p:grpSpPr>
      <p:sp>
        <p:nvSpPr>
          <p:cNvPr id="12" name="Bild">
            <a:extLst>
              <a:ext uri="{FF2B5EF4-FFF2-40B4-BE49-F238E27FC236}">
                <a16:creationId xmlns:a16="http://schemas.microsoft.com/office/drawing/2014/main" id="{DC821E7D-8E5B-0443-A5F3-00785BB23C7B}"/>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pic>
        <p:nvPicPr>
          <p:cNvPr id="5" name="Picture 4" descr="Shape&#10;&#10;Description automatically generated with medium confidence">
            <a:extLst>
              <a:ext uri="{FF2B5EF4-FFF2-40B4-BE49-F238E27FC236}">
                <a16:creationId xmlns:a16="http://schemas.microsoft.com/office/drawing/2014/main" id="{F7940347-5516-4FAF-B968-A82DC249DA19}"/>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031212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41AE3820-E8FB-4C18-989E-080BD0ED51C2}"/>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6E57FB54-8210-43A9-8331-B5673E568794}"/>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ecitonTitlePage Picture">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AC009FC7-A04B-1B49-B7CE-ABC58262D45C}"/>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sp>
        <p:nvSpPr>
          <p:cNvPr id="7" name="ABOUT…">
            <a:extLst>
              <a:ext uri="{FF2B5EF4-FFF2-40B4-BE49-F238E27FC236}">
                <a16:creationId xmlns:a16="http://schemas.microsoft.com/office/drawing/2014/main" id="{27158CA1-850C-C642-A6C7-44B0ED57135B}"/>
              </a:ext>
            </a:extLst>
          </p:cNvPr>
          <p:cNvSpPr txBox="1"/>
          <p:nvPr userDrawn="1"/>
        </p:nvSpPr>
        <p:spPr>
          <a:xfrm>
            <a:off x="956410" y="788247"/>
            <a:ext cx="4160251" cy="1182721"/>
          </a:xfrm>
          <a:prstGeom prst="rect">
            <a:avLst/>
          </a:prstGeom>
          <a:ln w="12700">
            <a:miter lim="400000"/>
          </a:ln>
          <a:extLst>
            <a:ext uri="{C572A759-6A51-4108-AA02-DFA0A04FC94B}">
              <ma14:wrappingTextBoxFlag xmlns:ma14="http://schemas.microsoft.com/office/mac/drawingml/2011/main" xmlns="" val="1"/>
            </a:ext>
          </a:extLst>
        </p:spPr>
        <p:txBody>
          <a:bodyPr lIns="22860" rIns="22860">
            <a:normAutofit/>
          </a:bodyPr>
          <a:lstStyle>
            <a:defPPr>
              <a:defRPr lang="en-US"/>
            </a:defPPr>
            <a:lvl1pPr>
              <a:lnSpc>
                <a:spcPts val="3400"/>
              </a:lnSpc>
              <a:defRPr sz="3600" b="1" i="0" cap="all" spc="-215">
                <a:solidFill>
                  <a:schemeClr val="accent1"/>
                </a:solidFill>
                <a:latin typeface="+mj-lt"/>
                <a:ea typeface="Helvetica Neue" charset="0"/>
                <a:cs typeface="Helvetica Neue" charset="0"/>
              </a:defRPr>
            </a:lvl1pPr>
            <a:lvl2pPr marL="1371531"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2pPr>
            <a:lvl3pPr marL="2285886"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3pPr>
            <a:lvl4pPr marL="3200240"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4pPr>
            <a:lvl5pPr marL="4114594"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5pPr>
            <a:lvl6pPr marL="5028949" indent="-457177" defTabSz="1828709">
              <a:lnSpc>
                <a:spcPct val="90000"/>
              </a:lnSpc>
              <a:spcBef>
                <a:spcPts val="1000"/>
              </a:spcBef>
              <a:buFont typeface="Arial" panose="020B0604020202020204" pitchFamily="34" charset="0"/>
              <a:buChar char="•"/>
              <a:defRPr sz="3600"/>
            </a:lvl6pPr>
            <a:lvl7pPr marL="5943303" indent="-457177" defTabSz="1828709">
              <a:lnSpc>
                <a:spcPct val="90000"/>
              </a:lnSpc>
              <a:spcBef>
                <a:spcPts val="1000"/>
              </a:spcBef>
              <a:buFont typeface="Arial" panose="020B0604020202020204" pitchFamily="34" charset="0"/>
              <a:buChar char="•"/>
              <a:defRPr sz="3600"/>
            </a:lvl7pPr>
            <a:lvl8pPr marL="6857657" indent="-457177" defTabSz="1828709">
              <a:lnSpc>
                <a:spcPct val="90000"/>
              </a:lnSpc>
              <a:spcBef>
                <a:spcPts val="1000"/>
              </a:spcBef>
              <a:buFont typeface="Arial" panose="020B0604020202020204" pitchFamily="34" charset="0"/>
              <a:buChar char="•"/>
              <a:defRPr sz="3600"/>
            </a:lvl8pPr>
            <a:lvl9pPr marL="7772011" indent="-457177" defTabSz="1828709">
              <a:lnSpc>
                <a:spcPct val="90000"/>
              </a:lnSpc>
              <a:spcBef>
                <a:spcPts val="1000"/>
              </a:spcBef>
              <a:buFont typeface="Arial" panose="020B0604020202020204" pitchFamily="34" charset="0"/>
              <a:buChar char="•"/>
              <a:defRPr sz="3600"/>
            </a:lvl9pPr>
          </a:lstStyle>
          <a:p>
            <a:r>
              <a:rPr lang="en-AU" b="0" cap="none">
                <a:gradFill>
                  <a:gsLst>
                    <a:gs pos="0">
                      <a:schemeClr val="bg2">
                        <a:lumMod val="10000"/>
                      </a:schemeClr>
                    </a:gs>
                    <a:gs pos="100000">
                      <a:schemeClr val="bg2">
                        <a:lumMod val="25000"/>
                      </a:schemeClr>
                    </a:gs>
                  </a:gsLst>
                  <a:lin ang="2700000" scaled="1"/>
                </a:gradFill>
              </a:rPr>
              <a:t>Heading</a:t>
            </a:r>
          </a:p>
        </p:txBody>
      </p:sp>
      <p:sp>
        <p:nvSpPr>
          <p:cNvPr id="8" name="Inhaltsplatzhalter 3">
            <a:extLst>
              <a:ext uri="{FF2B5EF4-FFF2-40B4-BE49-F238E27FC236}">
                <a16:creationId xmlns:a16="http://schemas.microsoft.com/office/drawing/2014/main" id="{831612A6-A59F-5041-A0C9-4B2691E249A4}"/>
              </a:ext>
            </a:extLst>
          </p:cNvPr>
          <p:cNvSpPr txBox="1">
            <a:spLocks/>
          </p:cNvSpPr>
          <p:nvPr userDrawn="1"/>
        </p:nvSpPr>
        <p:spPr>
          <a:xfrm>
            <a:off x="1395116" y="2081035"/>
            <a:ext cx="4455115" cy="95284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60"/>
              </a:lnSpc>
              <a:buNone/>
            </a:pPr>
            <a:r>
              <a:rPr lang="en-AU" sz="2000">
                <a:solidFill>
                  <a:srgbClr val="008A96"/>
                </a:solidFill>
              </a:rPr>
              <a:t>Pull quote</a:t>
            </a:r>
          </a:p>
          <a:p>
            <a:pPr marL="0" indent="0">
              <a:lnSpc>
                <a:spcPts val="2360"/>
              </a:lnSpc>
              <a:buNone/>
            </a:pPr>
            <a:endParaRPr lang="en-AU" sz="2000">
              <a:solidFill>
                <a:schemeClr val="accent3"/>
              </a:solidFill>
            </a:endParaRPr>
          </a:p>
        </p:txBody>
      </p:sp>
      <p:sp>
        <p:nvSpPr>
          <p:cNvPr id="9" name="Tequis magnam everunt re volupti ntiusament at et omnimo totatin venimus anturis explaut alique quatem qui utemquia dolo erum soluptas alite tet id qui utempor esequis evelesc iaecabor re conseque qui officab orruntota cus ium rempedi gendandus veniscidus erum as ut utempor esequis evelesc iaecabor re conseque qui officab orruntota cus ium idebit, toremporias ea conet volo blantia plaborepel is natqui officil magnihi.">
            <a:extLst>
              <a:ext uri="{FF2B5EF4-FFF2-40B4-BE49-F238E27FC236}">
                <a16:creationId xmlns:a16="http://schemas.microsoft.com/office/drawing/2014/main" id="{D4914732-AABE-364B-9EE5-443B40E1A325}"/>
              </a:ext>
            </a:extLst>
          </p:cNvPr>
          <p:cNvSpPr txBox="1"/>
          <p:nvPr userDrawn="1"/>
        </p:nvSpPr>
        <p:spPr>
          <a:xfrm>
            <a:off x="1471017" y="3033875"/>
            <a:ext cx="4034750" cy="2652282"/>
          </a:xfrm>
          <a:prstGeom prst="rect">
            <a:avLst/>
          </a:prstGeom>
          <a:noFill/>
          <a:ln w="12700">
            <a:miter lim="400000"/>
          </a:ln>
          <a:extLst>
            <a:ext uri="{C572A759-6A51-4108-AA02-DFA0A04FC94B}">
              <ma14:wrappingTextBoxFlag xmlns:ma14="http://schemas.microsoft.com/office/mac/drawingml/2011/main" xmlns="" val="1"/>
            </a:ext>
          </a:extLst>
        </p:spPr>
        <p:txBody>
          <a:bodyPr lIns="22860" rIns="22860"/>
          <a:lstStyle>
            <a:lvl1pPr>
              <a:lnSpc>
                <a:spcPct val="120000"/>
              </a:lnSpc>
              <a:defRPr sz="2600" i="0" spc="0">
                <a:solidFill>
                  <a:srgbClr val="6E686F"/>
                </a:solidFill>
                <a:latin typeface="Open Sans"/>
                <a:ea typeface="Open Sans"/>
                <a:cs typeface="Open Sans"/>
                <a:sym typeface="Open Sans"/>
              </a:defRPr>
            </a:lvl1pPr>
          </a:lstStyle>
          <a:p>
            <a:r>
              <a:rPr lang="en-AU" sz="1300">
                <a:solidFill>
                  <a:schemeClr val="bg2">
                    <a:lumMod val="25000"/>
                  </a:schemeClr>
                </a:solidFill>
                <a:latin typeface="+mn-lt"/>
                <a:ea typeface="Helvetica Neue" charset="0"/>
                <a:cs typeface="Helvetica Neue" charset="0"/>
              </a:rPr>
              <a:t>Text</a:t>
            </a:r>
          </a:p>
        </p:txBody>
      </p:sp>
      <p:pic>
        <p:nvPicPr>
          <p:cNvPr id="10" name="Picture 9" descr="Shape&#10;&#10;Description automatically generated with medium confidence">
            <a:extLst>
              <a:ext uri="{FF2B5EF4-FFF2-40B4-BE49-F238E27FC236}">
                <a16:creationId xmlns:a16="http://schemas.microsoft.com/office/drawing/2014/main" id="{A9384539-9C72-4D64-ABCE-47F435AF7430}"/>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7678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D5D3CB85-A2F5-4356-BA5A-627AED2AC9BB}"/>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Shape&#10;&#10;Description automatically generated with medium confidence">
            <a:extLst>
              <a:ext uri="{FF2B5EF4-FFF2-40B4-BE49-F238E27FC236}">
                <a16:creationId xmlns:a16="http://schemas.microsoft.com/office/drawing/2014/main" id="{3935BEA6-6CD2-469A-BA08-3442039E4FB6}"/>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421475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9FE88CC9-0592-44EA-B0F9-C18265308731}"/>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6F5A2E-B019-214E-9B99-03C4D6FC9CD0}"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65129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92094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F5A2E-B019-214E-9B99-03C4D6FC9CD0}" type="datetimeFigureOut">
              <a:rPr lang="en-US" smtClean="0"/>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70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F5A2E-B019-214E-9B99-03C4D6FC9CD0}" type="datetimeFigureOut">
              <a:rPr lang="en-US" smtClean="0"/>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9903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F5A2E-B019-214E-9B99-03C4D6FC9CD0}" type="datetimeFigureOut">
              <a:rPr lang="en-US" smtClean="0"/>
              <a:t>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76742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F5A2E-B019-214E-9B99-03C4D6FC9CD0}" type="datetimeFigureOut">
              <a:rPr lang="en-US" smtClean="0"/>
              <a:t>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0273002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26/02/2024</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26/02/2024</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9" r:id="rId14"/>
    <p:sldLayoutId id="2147483677" r:id="rId15"/>
    <p:sldLayoutId id="2147483666" r:id="rId16"/>
    <p:sldLayoutId id="2147484014"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hyperlink" Target="https://data.pbs.gov.au/data-distribution/data-distribution.html"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HTASupportUnit@health.gov.au" TargetMode="External"/><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hyperlink" Target="https://data-api-portal.health.gov.au/" TargetMode="Externa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320B9-A007-4B56-B7E5-10D20A6441CA}"/>
              </a:ext>
            </a:extLst>
          </p:cNvPr>
          <p:cNvPicPr>
            <a:picLocks noChangeAspect="1"/>
          </p:cNvPicPr>
          <p:nvPr/>
        </p:nvPicPr>
        <p:blipFill rotWithShape="1">
          <a:blip r:embed="rId3" cstate="screen">
            <a:alphaModFix amt="66000"/>
            <a:extLst>
              <a:ext uri="{28A0092B-C50C-407E-A947-70E740481C1C}">
                <a14:useLocalDpi xmlns:a14="http://schemas.microsoft.com/office/drawing/2010/main"/>
              </a:ext>
            </a:extLst>
          </a:blip>
          <a:srcRect b="15031"/>
          <a:stretch/>
        </p:blipFill>
        <p:spPr>
          <a:xfrm>
            <a:off x="6360161" y="220802"/>
            <a:ext cx="5824536" cy="5567717"/>
          </a:xfrm>
          <a:prstGeom prst="rect">
            <a:avLst/>
          </a:prstGeom>
        </p:spPr>
      </p:pic>
      <p:sp>
        <p:nvSpPr>
          <p:cNvPr id="10" name="www.helvetic-studio.com"/>
          <p:cNvSpPr txBox="1"/>
          <p:nvPr/>
        </p:nvSpPr>
        <p:spPr>
          <a:xfrm>
            <a:off x="8783053" y="6239087"/>
            <a:ext cx="2707837" cy="319368"/>
          </a:xfrm>
          <a:prstGeom prst="rect">
            <a:avLst/>
          </a:prstGeom>
          <a:ln w="12700">
            <a:miter lim="400000"/>
          </a:ln>
          <a:extLst>
            <a:ext uri="{C572A759-6A51-4108-AA02-DFA0A04FC94B}">
              <ma14:wrappingTextBoxFlag xmlns:ma14="http://schemas.microsoft.com/office/mac/drawingml/2011/main" xmlns="" val="1"/>
            </a:ext>
          </a:extLst>
        </p:spPr>
        <p:txBody>
          <a:bodyPr lIns="22860" rIns="22860">
            <a:normAutofit/>
          </a:bodyPr>
          <a:lstStyle>
            <a:lvl1pPr>
              <a:lnSpc>
                <a:spcPct val="110000"/>
              </a:lnSpc>
              <a:defRPr sz="2000" i="0" spc="0">
                <a:solidFill>
                  <a:srgbClr val="6E686F"/>
                </a:solidFill>
                <a:latin typeface="Open Sans"/>
                <a:ea typeface="Open Sans"/>
                <a:cs typeface="Open Sans"/>
                <a:sym typeface="Open Sans"/>
              </a:defRPr>
            </a:lvl1pPr>
          </a:lstStyle>
          <a:p>
            <a:pPr algn="r"/>
            <a:r>
              <a:rPr lang="en-AU" sz="1400" b="1">
                <a:solidFill>
                  <a:schemeClr val="tx1"/>
                </a:solidFill>
                <a:latin typeface="+mn-lt"/>
                <a:ea typeface="Helvetica" charset="0"/>
                <a:cs typeface="Helvetica" charset="0"/>
              </a:rPr>
              <a:t>www.health.gov.au</a:t>
            </a:r>
          </a:p>
        </p:txBody>
      </p:sp>
      <p:sp>
        <p:nvSpPr>
          <p:cNvPr id="9" name="TextBox 8">
            <a:extLst>
              <a:ext uri="{FF2B5EF4-FFF2-40B4-BE49-F238E27FC236}">
                <a16:creationId xmlns:a16="http://schemas.microsoft.com/office/drawing/2014/main" id="{DF11F376-FFDF-5E40-93A6-4936B00B4E5E}"/>
              </a:ext>
            </a:extLst>
          </p:cNvPr>
          <p:cNvSpPr txBox="1"/>
          <p:nvPr/>
        </p:nvSpPr>
        <p:spPr>
          <a:xfrm>
            <a:off x="2911642" y="1570121"/>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5" name="TextBox 14">
            <a:extLst>
              <a:ext uri="{FF2B5EF4-FFF2-40B4-BE49-F238E27FC236}">
                <a16:creationId xmlns:a16="http://schemas.microsoft.com/office/drawing/2014/main" id="{A26DAC68-7327-6E41-BEC5-66BCF34A6DE6}"/>
              </a:ext>
            </a:extLst>
          </p:cNvPr>
          <p:cNvSpPr txBox="1"/>
          <p:nvPr/>
        </p:nvSpPr>
        <p:spPr>
          <a:xfrm>
            <a:off x="1726532" y="3597442"/>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6" name="TextBox 15">
            <a:extLst>
              <a:ext uri="{FF2B5EF4-FFF2-40B4-BE49-F238E27FC236}">
                <a16:creationId xmlns:a16="http://schemas.microsoft.com/office/drawing/2014/main" id="{FA9DA5DC-3100-FB4C-8A63-00C4CC9E836E}"/>
              </a:ext>
            </a:extLst>
          </p:cNvPr>
          <p:cNvSpPr txBox="1"/>
          <p:nvPr/>
        </p:nvSpPr>
        <p:spPr>
          <a:xfrm>
            <a:off x="11099132" y="4295274"/>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4" name="Rectangle 3">
            <a:extLst>
              <a:ext uri="{FF2B5EF4-FFF2-40B4-BE49-F238E27FC236}">
                <a16:creationId xmlns:a16="http://schemas.microsoft.com/office/drawing/2014/main" id="{5D616AD4-F679-4B4E-93CE-9A0F9798C020}"/>
              </a:ext>
            </a:extLst>
          </p:cNvPr>
          <p:cNvSpPr/>
          <p:nvPr/>
        </p:nvSpPr>
        <p:spPr>
          <a:xfrm>
            <a:off x="0" y="1874101"/>
            <a:ext cx="6586538" cy="3914418"/>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2E51E1-FD8B-9A4F-9849-68D3ADC71213}"/>
              </a:ext>
            </a:extLst>
          </p:cNvPr>
          <p:cNvSpPr/>
          <p:nvPr/>
        </p:nvSpPr>
        <p:spPr>
          <a:xfrm>
            <a:off x="-83636" y="139973"/>
            <a:ext cx="12192001" cy="5574205"/>
          </a:xfrm>
          <a:prstGeom prst="rect">
            <a:avLst/>
          </a:prstGeom>
          <a:gradFill>
            <a:gsLst>
              <a:gs pos="0">
                <a:schemeClr val="tx2">
                  <a:lumMod val="40000"/>
                  <a:lumOff val="60000"/>
                </a:schemeClr>
              </a:gs>
              <a:gs pos="52000">
                <a:srgbClr val="F1F2F2"/>
              </a:gs>
              <a:gs pos="100000">
                <a:srgbClr val="F1F2F2">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BE319F90-3CB3-464B-AFB8-260E22599247}"/>
              </a:ext>
            </a:extLst>
          </p:cNvPr>
          <p:cNvGrpSpPr/>
          <p:nvPr/>
        </p:nvGrpSpPr>
        <p:grpSpPr>
          <a:xfrm>
            <a:off x="986589" y="1135184"/>
            <a:ext cx="7669732" cy="3975008"/>
            <a:chOff x="986589" y="1099837"/>
            <a:chExt cx="6875108" cy="3975008"/>
          </a:xfrm>
        </p:grpSpPr>
        <p:sp>
          <p:nvSpPr>
            <p:cNvPr id="21" name="KEYNOTE PRESENTATION">
              <a:extLst>
                <a:ext uri="{FF2B5EF4-FFF2-40B4-BE49-F238E27FC236}">
                  <a16:creationId xmlns:a16="http://schemas.microsoft.com/office/drawing/2014/main" id="{07E33BA1-460E-C544-A709-0D3DB6D80A13}"/>
                </a:ext>
              </a:extLst>
            </p:cNvPr>
            <p:cNvSpPr txBox="1"/>
            <p:nvPr userDrawn="1"/>
          </p:nvSpPr>
          <p:spPr>
            <a:xfrm>
              <a:off x="1554476" y="3429000"/>
              <a:ext cx="4705610" cy="930868"/>
            </a:xfrm>
            <a:prstGeom prst="rect">
              <a:avLst/>
            </a:prstGeom>
            <a:ln w="12700">
              <a:miter lim="400000"/>
            </a:ln>
            <a:extLst>
              <a:ext uri="{C572A759-6A51-4108-AA02-DFA0A04FC94B}">
                <ma14:wrappingTextBoxFlag xmlns:ma14="http://schemas.microsoft.com/office/mac/drawingml/2011/main" xmlns="" val="1"/>
              </a:ext>
            </a:extLst>
          </p:spPr>
          <p:txBody>
            <a:bodyPr lIns="22860" rIns="22860">
              <a:noAutofit/>
            </a:bodyPr>
            <a:lstStyle>
              <a:lvl1pPr>
                <a:lnSpc>
                  <a:spcPct val="110000"/>
                </a:lnSpc>
                <a:defRPr sz="3200" i="0" spc="160">
                  <a:solidFill>
                    <a:srgbClr val="6E686F"/>
                  </a:solidFill>
                  <a:latin typeface="Open Sans"/>
                  <a:ea typeface="Open Sans"/>
                  <a:cs typeface="Open Sans"/>
                  <a:sym typeface="Open Sans"/>
                </a:defRPr>
              </a:lvl1pPr>
            </a:lstStyle>
            <a:p>
              <a:r>
                <a:rPr lang="en-AU" sz="2000" spc="0">
                  <a:solidFill>
                    <a:srgbClr val="008A96"/>
                  </a:solidFill>
                  <a:latin typeface="+mn-lt"/>
                  <a:ea typeface="Helvetica" charset="0"/>
                  <a:cs typeface="Helvetica" charset="0"/>
                </a:rPr>
                <a:t>Pull quote</a:t>
              </a:r>
            </a:p>
          </p:txBody>
        </p:sp>
        <p:sp>
          <p:nvSpPr>
            <p:cNvPr id="19" name="Rechteck">
              <a:extLst>
                <a:ext uri="{FF2B5EF4-FFF2-40B4-BE49-F238E27FC236}">
                  <a16:creationId xmlns:a16="http://schemas.microsoft.com/office/drawing/2014/main" id="{733FED14-765A-234D-AB20-069D2C957652}"/>
                </a:ext>
              </a:extLst>
            </p:cNvPr>
            <p:cNvSpPr/>
            <p:nvPr userDrawn="1"/>
          </p:nvSpPr>
          <p:spPr>
            <a:xfrm>
              <a:off x="986589" y="1099837"/>
              <a:ext cx="6875108" cy="3975008"/>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grpSp>
      <p:sp>
        <p:nvSpPr>
          <p:cNvPr id="2" name="TextBox 1">
            <a:extLst>
              <a:ext uri="{FF2B5EF4-FFF2-40B4-BE49-F238E27FC236}">
                <a16:creationId xmlns:a16="http://schemas.microsoft.com/office/drawing/2014/main" id="{F66C6F3D-03AF-3D4A-8062-E9B7693102CC}"/>
              </a:ext>
            </a:extLst>
          </p:cNvPr>
          <p:cNvSpPr txBox="1"/>
          <p:nvPr/>
        </p:nvSpPr>
        <p:spPr>
          <a:xfrm>
            <a:off x="712381" y="467833"/>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TextBox 2">
            <a:extLst>
              <a:ext uri="{FF2B5EF4-FFF2-40B4-BE49-F238E27FC236}">
                <a16:creationId xmlns:a16="http://schemas.microsoft.com/office/drawing/2014/main" id="{3AA12730-1C98-6D47-97CA-18BF0AD94FF7}"/>
              </a:ext>
            </a:extLst>
          </p:cNvPr>
          <p:cNvSpPr txBox="1"/>
          <p:nvPr/>
        </p:nvSpPr>
        <p:spPr>
          <a:xfrm>
            <a:off x="1315777" y="1405884"/>
            <a:ext cx="7010874" cy="2646878"/>
          </a:xfrm>
          <a:prstGeom prst="rect">
            <a:avLst/>
          </a:prstGeom>
          <a:noFill/>
        </p:spPr>
        <p:txBody>
          <a:bodyPr wrap="square" lIns="0" tIns="45720" rIns="91440" bIns="45720" rtlCol="0" anchor="t">
            <a:spAutoFit/>
          </a:bodyPr>
          <a:lstStyle/>
          <a:p>
            <a:r>
              <a:rPr lang="en-AU" sz="5400" b="1">
                <a:solidFill>
                  <a:srgbClr val="243C96"/>
                </a:solidFill>
                <a:latin typeface="Calibri"/>
              </a:rPr>
              <a:t>Health Products Portal</a:t>
            </a:r>
          </a:p>
          <a:p>
            <a:r>
              <a:rPr lang="en-AU" sz="4800" b="1">
                <a:solidFill>
                  <a:srgbClr val="243C96"/>
                </a:solidFill>
                <a:latin typeface="Calibri"/>
              </a:rPr>
              <a:t>Webinar</a:t>
            </a:r>
            <a:endParaRPr lang="en-AU" sz="4800" b="1">
              <a:solidFill>
                <a:srgbClr val="243C96"/>
              </a:solidFill>
              <a:latin typeface="Calibri"/>
              <a:cs typeface="Calibri"/>
            </a:endParaRPr>
          </a:p>
          <a:p>
            <a:r>
              <a:rPr lang="en-AU" sz="3200">
                <a:solidFill>
                  <a:srgbClr val="243C96"/>
                </a:solidFill>
                <a:ea typeface="+mn-lt"/>
                <a:cs typeface="+mn-lt"/>
              </a:rPr>
              <a:t>Updated API version and transition Q&amp;A</a:t>
            </a:r>
            <a:endParaRPr lang="en-AU"/>
          </a:p>
        </p:txBody>
      </p:sp>
      <p:sp>
        <p:nvSpPr>
          <p:cNvPr id="5" name="TextBox 4">
            <a:extLst>
              <a:ext uri="{FF2B5EF4-FFF2-40B4-BE49-F238E27FC236}">
                <a16:creationId xmlns:a16="http://schemas.microsoft.com/office/drawing/2014/main" id="{BE4D18C7-3E94-7E41-9FC6-18384970A5AA}"/>
              </a:ext>
            </a:extLst>
          </p:cNvPr>
          <p:cNvSpPr txBox="1"/>
          <p:nvPr/>
        </p:nvSpPr>
        <p:spPr>
          <a:xfrm>
            <a:off x="986589" y="4483868"/>
            <a:ext cx="7754398" cy="646331"/>
          </a:xfrm>
          <a:prstGeom prst="rect">
            <a:avLst/>
          </a:prstGeom>
          <a:noFill/>
        </p:spPr>
        <p:txBody>
          <a:bodyPr wrap="square" lIns="91440" tIns="45720" rIns="91440" bIns="45720" rtlCol="0" anchor="t">
            <a:spAutoFit/>
          </a:bodyPr>
          <a:lstStyle/>
          <a:p>
            <a:r>
              <a:rPr lang="en-US">
                <a:solidFill>
                  <a:srgbClr val="008A96"/>
                </a:solidFill>
              </a:rPr>
              <a:t>Thank you for joining, this webinar will begin at 3.00pm, </a:t>
            </a:r>
            <a:endParaRPr lang="en-US">
              <a:solidFill>
                <a:srgbClr val="008A96"/>
              </a:solidFill>
              <a:cs typeface="Arial"/>
            </a:endParaRPr>
          </a:p>
          <a:p>
            <a:r>
              <a:rPr lang="en-US">
                <a:solidFill>
                  <a:srgbClr val="008A96"/>
                </a:solidFill>
              </a:rPr>
              <a:t>26 February 2024</a:t>
            </a:r>
            <a:endParaRPr lang="en-US">
              <a:solidFill>
                <a:srgbClr val="008A96"/>
              </a:solidFill>
              <a:cs typeface="Arial"/>
            </a:endParaRPr>
          </a:p>
        </p:txBody>
      </p:sp>
    </p:spTree>
    <p:extLst>
      <p:ext uri="{BB962C8B-B14F-4D97-AF65-F5344CB8AC3E}">
        <p14:creationId xmlns:p14="http://schemas.microsoft.com/office/powerpoint/2010/main" val="4873326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1142610"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          PBS Data Distribution Project – v3 updates</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2813116" y="1751376"/>
            <a:ext cx="8250051" cy="2949718"/>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a:cs typeface="Calibri"/>
              </a:rPr>
              <a:t>Enhancements to Items endpoint</a:t>
            </a:r>
            <a:endParaRPr lang="en-US" sz="2400">
              <a:solidFill>
                <a:schemeClr val="accent1"/>
              </a:solidFill>
              <a:latin typeface="Calibri"/>
              <a:ea typeface="Calibri"/>
              <a:cs typeface="Calibri"/>
            </a:endParaRPr>
          </a:p>
          <a:p>
            <a:pPr marL="1257300" lvl="2" indent="-342900">
              <a:spcAft>
                <a:spcPts val="2400"/>
              </a:spcAft>
              <a:buFont typeface="Wingdings" panose="020B0604020202020204" pitchFamily="34" charset="0"/>
              <a:buChar char="§"/>
            </a:pPr>
            <a:r>
              <a:rPr lang="en-AU" sz="2000" err="1">
                <a:solidFill>
                  <a:srgbClr val="000000"/>
                </a:solidFill>
                <a:highlight>
                  <a:srgbClr val="FFFFFF"/>
                </a:highlight>
                <a:latin typeface="Calibri"/>
                <a:cs typeface="Calibri"/>
              </a:rPr>
              <a:t>saftey_net_resup_rule_cnt_ind</a:t>
            </a:r>
            <a:r>
              <a:rPr lang="en-AU" sz="2000">
                <a:solidFill>
                  <a:srgbClr val="000000"/>
                </a:solidFill>
                <a:highlight>
                  <a:srgbClr val="FFFFFF"/>
                </a:highlight>
                <a:latin typeface="Calibri"/>
                <a:cs typeface="Calibri"/>
              </a:rPr>
              <a:t> - misspelling corrected</a:t>
            </a: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Policy Applied flags</a:t>
            </a: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Continued Dispensing flag and emergency</a:t>
            </a:r>
            <a:endParaRPr lang="en-AU">
              <a:solidFill>
                <a:srgbClr val="000000"/>
              </a:solidFill>
              <a:latin typeface="Arial"/>
              <a:ea typeface="Calibri"/>
              <a:cs typeface="Arial"/>
            </a:endParaRPr>
          </a:p>
          <a:p>
            <a:pPr lvl="2">
              <a:spcAft>
                <a:spcPts val="2400"/>
              </a:spcAft>
            </a:pPr>
            <a:endParaRPr lang="en-AU" sz="2000">
              <a:solidFill>
                <a:srgbClr val="000000"/>
              </a:solidFill>
              <a:highlight>
                <a:srgbClr val="FFFFFF"/>
              </a:highlight>
              <a:latin typeface="Calibri"/>
              <a:ea typeface="Calibri"/>
              <a:cs typeface="Calibri"/>
            </a:endParaRPr>
          </a:p>
        </p:txBody>
      </p:sp>
      <p:pic>
        <p:nvPicPr>
          <p:cNvPr id="2" name="Picture 1" descr="A screenshot of a computer&#10;&#10;Description automatically generated">
            <a:extLst>
              <a:ext uri="{FF2B5EF4-FFF2-40B4-BE49-F238E27FC236}">
                <a16:creationId xmlns:a16="http://schemas.microsoft.com/office/drawing/2014/main" id="{7B89B781-1405-7471-472A-BD3AEE93E5B9}"/>
              </a:ext>
            </a:extLst>
          </p:cNvPr>
          <p:cNvPicPr>
            <a:picLocks noChangeAspect="1"/>
          </p:cNvPicPr>
          <p:nvPr/>
        </p:nvPicPr>
        <p:blipFill>
          <a:blip r:embed="rId2"/>
          <a:stretch>
            <a:fillRect/>
          </a:stretch>
        </p:blipFill>
        <p:spPr>
          <a:xfrm>
            <a:off x="468153" y="386366"/>
            <a:ext cx="1671665" cy="5752562"/>
          </a:xfrm>
          <a:prstGeom prst="rect">
            <a:avLst/>
          </a:prstGeom>
        </p:spPr>
      </p:pic>
    </p:spTree>
    <p:extLst>
      <p:ext uri="{BB962C8B-B14F-4D97-AF65-F5344CB8AC3E}">
        <p14:creationId xmlns:p14="http://schemas.microsoft.com/office/powerpoint/2010/main" val="203780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Data Distribution Project – v3 updates</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2334165"/>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a:cs typeface="Calibri"/>
              </a:rPr>
              <a:t>Restrictions and Prescribing Text</a:t>
            </a:r>
            <a:endParaRPr lang="en-US" sz="2400">
              <a:solidFill>
                <a:schemeClr val="accent1"/>
              </a:solidFill>
              <a:latin typeface="Calibri"/>
              <a:ea typeface="Calibri"/>
              <a:cs typeface="Calibri"/>
            </a:endParaRPr>
          </a:p>
          <a:p>
            <a:pPr marL="1257300" lvl="2" indent="-342900">
              <a:spcAft>
                <a:spcPts val="2400"/>
              </a:spcAft>
              <a:buFont typeface="Wingdings" panose="020B0604020202020204" pitchFamily="34" charset="0"/>
              <a:buChar char="§"/>
            </a:pPr>
            <a:r>
              <a:rPr lang="en-AU" sz="2000" err="1">
                <a:solidFill>
                  <a:srgbClr val="000000"/>
                </a:solidFill>
                <a:highlight>
                  <a:srgbClr val="FFFFFF"/>
                </a:highlight>
                <a:latin typeface="Calibri"/>
                <a:ea typeface="Calibri"/>
                <a:cs typeface="Calibri"/>
              </a:rPr>
              <a:t>Variation_rule_applied</a:t>
            </a:r>
            <a:r>
              <a:rPr lang="en-AU" sz="2000">
                <a:solidFill>
                  <a:srgbClr val="000000"/>
                </a:solidFill>
                <a:highlight>
                  <a:srgbClr val="FFFFFF"/>
                </a:highlight>
                <a:latin typeface="Calibri"/>
                <a:ea typeface="Calibri"/>
                <a:cs typeface="Calibri"/>
              </a:rPr>
              <a:t> field</a:t>
            </a:r>
          </a:p>
          <a:p>
            <a:pPr marL="1257300" lvl="2" indent="-342900">
              <a:spcAft>
                <a:spcPts val="2400"/>
              </a:spcAft>
              <a:buFont typeface="Wingdings" panose="020B0604020202020204" pitchFamily="34" charset="0"/>
              <a:buChar char="§"/>
            </a:pPr>
            <a:r>
              <a:rPr lang="en-AU" sz="2000" err="1">
                <a:solidFill>
                  <a:srgbClr val="000000"/>
                </a:solidFill>
                <a:highlight>
                  <a:srgbClr val="FFFFFF"/>
                </a:highlight>
                <a:latin typeface="Calibri"/>
                <a:ea typeface="Calibri"/>
                <a:cs typeface="Calibri"/>
              </a:rPr>
              <a:t>Apply_to_increase_xx_flag</a:t>
            </a:r>
            <a:r>
              <a:rPr lang="en-AU" sz="2000">
                <a:solidFill>
                  <a:srgbClr val="000000"/>
                </a:solidFill>
                <a:highlight>
                  <a:srgbClr val="FFFFFF"/>
                </a:highlight>
                <a:latin typeface="Calibri"/>
                <a:ea typeface="Calibri"/>
                <a:cs typeface="Calibri"/>
              </a:rPr>
              <a:t>, for Max Quantity and No. Of Repeats</a:t>
            </a:r>
          </a:p>
          <a:p>
            <a:pPr marL="1257300" lvl="2" indent="-342900">
              <a:spcAft>
                <a:spcPts val="2400"/>
              </a:spcAft>
              <a:buFont typeface="Wingdings" panose="020B0604020202020204" pitchFamily="34" charset="0"/>
              <a:buChar char="§"/>
            </a:pPr>
            <a:endParaRPr lang="en-AU" sz="2000">
              <a:solidFill>
                <a:srgbClr val="000000"/>
              </a:solidFill>
              <a:highlight>
                <a:srgbClr val="FFFFFF"/>
              </a:highlight>
              <a:latin typeface="Calibri"/>
              <a:ea typeface="Calibri"/>
              <a:cs typeface="Calibri"/>
            </a:endParaRPr>
          </a:p>
        </p:txBody>
      </p:sp>
      <p:pic>
        <p:nvPicPr>
          <p:cNvPr id="2" name="Picture 1" descr="A screenshot of a computer&#10;&#10;Description automatically generated">
            <a:extLst>
              <a:ext uri="{FF2B5EF4-FFF2-40B4-BE49-F238E27FC236}">
                <a16:creationId xmlns:a16="http://schemas.microsoft.com/office/drawing/2014/main" id="{389F4460-FE41-AACD-8D56-F13EE2AA4E4E}"/>
              </a:ext>
            </a:extLst>
          </p:cNvPr>
          <p:cNvPicPr>
            <a:picLocks noChangeAspect="1"/>
          </p:cNvPicPr>
          <p:nvPr/>
        </p:nvPicPr>
        <p:blipFill>
          <a:blip r:embed="rId2"/>
          <a:stretch>
            <a:fillRect/>
          </a:stretch>
        </p:blipFill>
        <p:spPr>
          <a:xfrm>
            <a:off x="2008165" y="3275392"/>
            <a:ext cx="2358711" cy="2764933"/>
          </a:xfrm>
          <a:prstGeom prst="rect">
            <a:avLst/>
          </a:prstGeom>
        </p:spPr>
      </p:pic>
      <p:pic>
        <p:nvPicPr>
          <p:cNvPr id="3" name="Picture 2" descr="A screenshot of a computer&#10;&#10;Description automatically generated">
            <a:extLst>
              <a:ext uri="{FF2B5EF4-FFF2-40B4-BE49-F238E27FC236}">
                <a16:creationId xmlns:a16="http://schemas.microsoft.com/office/drawing/2014/main" id="{C27E02FA-CC35-9D83-99F6-10386799DBA8}"/>
              </a:ext>
            </a:extLst>
          </p:cNvPr>
          <p:cNvPicPr>
            <a:picLocks noChangeAspect="1"/>
          </p:cNvPicPr>
          <p:nvPr/>
        </p:nvPicPr>
        <p:blipFill>
          <a:blip r:embed="rId3"/>
          <a:stretch>
            <a:fillRect/>
          </a:stretch>
        </p:blipFill>
        <p:spPr>
          <a:xfrm>
            <a:off x="5324475" y="3276198"/>
            <a:ext cx="2412373" cy="2065717"/>
          </a:xfrm>
          <a:prstGeom prst="rect">
            <a:avLst/>
          </a:prstGeom>
        </p:spPr>
      </p:pic>
    </p:spTree>
    <p:extLst>
      <p:ext uri="{BB962C8B-B14F-4D97-AF65-F5344CB8AC3E}">
        <p14:creationId xmlns:p14="http://schemas.microsoft.com/office/powerpoint/2010/main" val="1283783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Data Distribution Project – v3 updates</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3789765" y="1525996"/>
            <a:ext cx="8539826" cy="2334165"/>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cs typeface="Calibri"/>
              </a:rPr>
              <a:t>Summary of Changes fixes</a:t>
            </a:r>
            <a:endParaRPr lang="en-US">
              <a:solidFill>
                <a:schemeClr val="accent1"/>
              </a:solidFill>
            </a:endParaRP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cs typeface="Calibri"/>
              </a:rPr>
              <a:t>SQL Statement syntax changes, column lists on Insert statements</a:t>
            </a:r>
            <a:endParaRPr lang="en-AU" sz="2000">
              <a:highlight>
                <a:srgbClr val="FFFFFF"/>
              </a:highlight>
              <a:latin typeface="Calibri"/>
              <a:cs typeface="Calibri"/>
            </a:endParaRP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cs typeface="Calibri"/>
              </a:rPr>
              <a:t>Inclusion of Previous and Change detail columns</a:t>
            </a:r>
            <a:endParaRPr lang="en-AU"/>
          </a:p>
          <a:p>
            <a:pPr marL="1257300" lvl="2" indent="-342900">
              <a:spcAft>
                <a:spcPts val="2400"/>
              </a:spcAft>
              <a:buFont typeface="Wingdings" panose="020B0604020202020204" pitchFamily="34" charset="0"/>
              <a:buChar char="§"/>
            </a:pPr>
            <a:endParaRPr lang="en-AU" sz="2000">
              <a:solidFill>
                <a:srgbClr val="000000"/>
              </a:solidFill>
              <a:highlight>
                <a:srgbClr val="FFFFFF"/>
              </a:highlight>
              <a:latin typeface="Calibri"/>
              <a:ea typeface="Calibri"/>
              <a:cs typeface="Calibri"/>
            </a:endParaRPr>
          </a:p>
        </p:txBody>
      </p:sp>
      <p:pic>
        <p:nvPicPr>
          <p:cNvPr id="5" name="Picture 4" descr="A screenshot of a computer&#10;&#10;Description automatically generated">
            <a:extLst>
              <a:ext uri="{FF2B5EF4-FFF2-40B4-BE49-F238E27FC236}">
                <a16:creationId xmlns:a16="http://schemas.microsoft.com/office/drawing/2014/main" id="{027D1D53-29FE-4FF2-1EBA-E3682E7E52D3}"/>
              </a:ext>
            </a:extLst>
          </p:cNvPr>
          <p:cNvPicPr>
            <a:picLocks noChangeAspect="1"/>
          </p:cNvPicPr>
          <p:nvPr/>
        </p:nvPicPr>
        <p:blipFill>
          <a:blip r:embed="rId2"/>
          <a:stretch>
            <a:fillRect/>
          </a:stretch>
        </p:blipFill>
        <p:spPr>
          <a:xfrm>
            <a:off x="906887" y="1613885"/>
            <a:ext cx="2683098" cy="3361922"/>
          </a:xfrm>
          <a:prstGeom prst="rect">
            <a:avLst/>
          </a:prstGeom>
        </p:spPr>
      </p:pic>
    </p:spTree>
    <p:extLst>
      <p:ext uri="{BB962C8B-B14F-4D97-AF65-F5344CB8AC3E}">
        <p14:creationId xmlns:p14="http://schemas.microsoft.com/office/powerpoint/2010/main" val="2566906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3021276"/>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a:cs typeface="Calibri"/>
              </a:rPr>
              <a:t>Supporting resources that are available</a:t>
            </a:r>
            <a:endParaRPr lang="en-AU" sz="2000">
              <a:solidFill>
                <a:schemeClr val="accent1"/>
              </a:solidFill>
              <a:latin typeface="Calibri"/>
              <a:ea typeface="Calibri"/>
              <a:cs typeface="Calibri" panose="020F0502020204030204" pitchFamily="34" charset="0"/>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ea typeface="Calibri"/>
                <a:cs typeface="Calibri"/>
              </a:rPr>
              <a:t>A guide to accessing the API endpoints in Postman</a:t>
            </a:r>
            <a:endParaRPr lang="en-AU" sz="2000">
              <a:highlight>
                <a:srgbClr val="FFFFFF"/>
              </a:highlight>
              <a:latin typeface="Calibri"/>
              <a:cs typeface="Calibri"/>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guide (33 pages) that explains the process for converting </a:t>
            </a:r>
            <a:r>
              <a:rPr lang="en-AU" sz="2000" b="1">
                <a:highlight>
                  <a:srgbClr val="FFFFFF"/>
                </a:highlight>
                <a:latin typeface="Calibri"/>
                <a:cs typeface="Calibri"/>
              </a:rPr>
              <a:t>API data to PBS text files</a:t>
            </a:r>
            <a:endParaRPr lang="en-AU"/>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guide (24 pages) that explains </a:t>
            </a:r>
            <a:r>
              <a:rPr lang="en-AU" sz="2000" b="1">
                <a:highlight>
                  <a:srgbClr val="FFFFFF"/>
                </a:highlight>
                <a:latin typeface="Calibri"/>
                <a:cs typeface="Calibri"/>
              </a:rPr>
              <a:t>how PBS restrictions work</a:t>
            </a:r>
            <a:r>
              <a:rPr lang="en-AU" sz="2000">
                <a:highlight>
                  <a:srgbClr val="FFFFFF"/>
                </a:highlight>
                <a:latin typeface="Calibri"/>
                <a:cs typeface="Calibri"/>
              </a:rPr>
              <a:t>, in the API</a:t>
            </a:r>
            <a:endParaRPr lang="en-AU" sz="2000">
              <a:highlight>
                <a:srgbClr val="FFFFFF"/>
              </a:highlight>
              <a:latin typeface="Calibri"/>
              <a:ea typeface="Calibri"/>
              <a:cs typeface="Calibri"/>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A </a:t>
            </a:r>
            <a:r>
              <a:rPr lang="en-AU" sz="2000" b="1">
                <a:highlight>
                  <a:srgbClr val="FFFFFF"/>
                </a:highlight>
                <a:latin typeface="Calibri"/>
                <a:cs typeface="Calibri"/>
              </a:rPr>
              <a:t>data dictionary and data model </a:t>
            </a:r>
            <a:r>
              <a:rPr lang="en-AU" sz="2000">
                <a:highlight>
                  <a:srgbClr val="FFFFFF"/>
                </a:highlight>
                <a:latin typeface="Calibri"/>
                <a:cs typeface="Calibri"/>
              </a:rPr>
              <a:t>for the API</a:t>
            </a:r>
            <a:endParaRPr lang="en-AU" sz="2000">
              <a:highlight>
                <a:srgbClr val="FFFFFF"/>
              </a:highlight>
              <a:latin typeface="Calibri"/>
              <a:ea typeface="Calibri"/>
              <a:cs typeface="Calibri"/>
            </a:endParaRPr>
          </a:p>
        </p:txBody>
      </p:sp>
      <p:sp>
        <p:nvSpPr>
          <p:cNvPr id="7" name="TextBox 6">
            <a:extLst>
              <a:ext uri="{FF2B5EF4-FFF2-40B4-BE49-F238E27FC236}">
                <a16:creationId xmlns:a16="http://schemas.microsoft.com/office/drawing/2014/main" id="{BA755B6E-288E-F400-DD68-7928D928DB19}"/>
              </a:ext>
            </a:extLst>
          </p:cNvPr>
          <p:cNvSpPr txBox="1"/>
          <p:nvPr/>
        </p:nvSpPr>
        <p:spPr>
          <a:xfrm>
            <a:off x="849088" y="5037799"/>
            <a:ext cx="8324637" cy="369332"/>
          </a:xfrm>
          <a:prstGeom prst="rect">
            <a:avLst/>
          </a:prstGeom>
          <a:noFill/>
        </p:spPr>
        <p:txBody>
          <a:bodyPr wrap="square">
            <a:spAutoFit/>
          </a:bodyPr>
          <a:lstStyle/>
          <a:p>
            <a:r>
              <a:rPr lang="en-AU">
                <a:hlinkClick r:id="rId2"/>
              </a:rPr>
              <a:t>https://data.pbs.gov.au/data-distribution/data-distribution.html</a:t>
            </a:r>
            <a:r>
              <a:rPr lang="en-AU"/>
              <a:t> </a:t>
            </a:r>
          </a:p>
        </p:txBody>
      </p:sp>
    </p:spTree>
    <p:extLst>
      <p:ext uri="{BB962C8B-B14F-4D97-AF65-F5344CB8AC3E}">
        <p14:creationId xmlns:p14="http://schemas.microsoft.com/office/powerpoint/2010/main" val="18802930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49CF8EA-6B2D-4CA6-B24C-447D126C054F}"/>
              </a:ext>
            </a:extLst>
          </p:cNvPr>
          <p:cNvSpPr txBox="1">
            <a:spLocks/>
          </p:cNvSpPr>
          <p:nvPr/>
        </p:nvSpPr>
        <p:spPr>
          <a:xfrm>
            <a:off x="768631" y="413475"/>
            <a:ext cx="10296525" cy="71700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t>Discussion</a:t>
            </a:r>
          </a:p>
        </p:txBody>
      </p:sp>
      <p:pic>
        <p:nvPicPr>
          <p:cNvPr id="2" name="Graphic 2" descr="Questions with solid fill">
            <a:extLst>
              <a:ext uri="{FF2B5EF4-FFF2-40B4-BE49-F238E27FC236}">
                <a16:creationId xmlns:a16="http://schemas.microsoft.com/office/drawing/2014/main" id="{188A8005-9D0C-CFF3-4678-61FC041F782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4313584" y="1712843"/>
            <a:ext cx="3918225" cy="3940312"/>
          </a:xfrm>
          <a:prstGeom prst="rect">
            <a:avLst/>
          </a:prstGeom>
        </p:spPr>
      </p:pic>
    </p:spTree>
    <p:extLst>
      <p:ext uri="{BB962C8B-B14F-4D97-AF65-F5344CB8AC3E}">
        <p14:creationId xmlns:p14="http://schemas.microsoft.com/office/powerpoint/2010/main" val="158126548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593E9-EC4B-BB4A-8DC9-7119B7CE7CCB}"/>
              </a:ext>
            </a:extLst>
          </p:cNvPr>
          <p:cNvSpPr txBox="1"/>
          <p:nvPr/>
        </p:nvSpPr>
        <p:spPr>
          <a:xfrm>
            <a:off x="849088" y="1603983"/>
            <a:ext cx="10525156" cy="1569660"/>
          </a:xfrm>
          <a:prstGeom prst="rect">
            <a:avLst/>
          </a:prstGeom>
          <a:noFill/>
        </p:spPr>
        <p:txBody>
          <a:bodyPr wrap="square">
            <a:spAutoFit/>
          </a:bodyPr>
          <a:lstStyle/>
          <a:p>
            <a:r>
              <a:rPr lang="en-AU" sz="2400">
                <a:latin typeface="Calibri" panose="020F0502020204030204" pitchFamily="34" charset="0"/>
                <a:cs typeface="Calibri" panose="020F0502020204030204" pitchFamily="34" charset="0"/>
              </a:rPr>
              <a:t>We acknowledge the Traditional Custodians of country throughout Australia and their connections to land, sea and community. We pay our respect to their Elders past and present and extend that respect to all Aboriginal and Torres Strait Islander peoples today.</a:t>
            </a:r>
          </a:p>
        </p:txBody>
      </p:sp>
      <p:sp>
        <p:nvSpPr>
          <p:cNvPr id="4" name="Title 1">
            <a:extLst>
              <a:ext uri="{FF2B5EF4-FFF2-40B4-BE49-F238E27FC236}">
                <a16:creationId xmlns:a16="http://schemas.microsoft.com/office/drawing/2014/main" id="{62E3C55D-867A-FE4A-A6D2-C5EEAFB46692}"/>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Acknowledgement of Country</a:t>
            </a:r>
          </a:p>
        </p:txBody>
      </p:sp>
    </p:spTree>
    <p:extLst>
      <p:ext uri="{BB962C8B-B14F-4D97-AF65-F5344CB8AC3E}">
        <p14:creationId xmlns:p14="http://schemas.microsoft.com/office/powerpoint/2010/main" val="4099686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8" y="681531"/>
            <a:ext cx="10938695" cy="694985"/>
          </a:xfrm>
        </p:spPr>
        <p:txBody>
          <a:bodyPr/>
          <a:lstStyle/>
          <a:p>
            <a:r>
              <a:rPr lang="en-AU">
                <a:solidFill>
                  <a:srgbClr val="153A6E"/>
                </a:solidFill>
                <a:latin typeface="Calibri" panose="020F0502020204030204" pitchFamily="34" charset="0"/>
                <a:cs typeface="Calibri" panose="020F0502020204030204" pitchFamily="34" charset="0"/>
              </a:rPr>
              <a:t>Before we begin…</a:t>
            </a:r>
          </a:p>
        </p:txBody>
      </p:sp>
      <p:sp>
        <p:nvSpPr>
          <p:cNvPr id="3" name="Content Placeholder 3"/>
          <p:cNvSpPr txBox="1">
            <a:spLocks/>
          </p:cNvSpPr>
          <p:nvPr/>
        </p:nvSpPr>
        <p:spPr>
          <a:xfrm>
            <a:off x="1986455" y="1954924"/>
            <a:ext cx="9143418" cy="3745220"/>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AU" sz="2400">
                <a:latin typeface="Calibri"/>
                <a:ea typeface="Calibri"/>
                <a:cs typeface="Calibri"/>
              </a:rPr>
              <a:t>Please turn off your webcam</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Please mute your microphone unless speaking</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Any questions? Email </a:t>
            </a:r>
            <a:r>
              <a:rPr lang="en-AU" sz="2400">
                <a:latin typeface="Calibri"/>
                <a:ea typeface="Calibri"/>
                <a:cs typeface="Calibri"/>
                <a:hlinkClick r:id="rId3"/>
              </a:rPr>
              <a:t>HPP.Support@health.gov.au</a:t>
            </a:r>
            <a:r>
              <a:rPr lang="en-AU" sz="2400">
                <a:latin typeface="Calibri"/>
                <a:ea typeface="Calibri"/>
                <a:cs typeface="Calibri"/>
              </a:rPr>
              <a:t> </a:t>
            </a:r>
            <a:endParaRPr lang="en-AU" sz="2400">
              <a:latin typeface="Calibri" panose="020F0502020204030204" pitchFamily="34" charset="0"/>
              <a:ea typeface="Calibri"/>
              <a:cs typeface="Calibri" panose="020F0502020204030204" pitchFamily="34" charset="0"/>
            </a:endParaRPr>
          </a:p>
        </p:txBody>
      </p:sp>
      <p:pic>
        <p:nvPicPr>
          <p:cNvPr id="5" name="Graphic 4" descr="Web cam">
            <a:extLst>
              <a:ext uri="{FF2B5EF4-FFF2-40B4-BE49-F238E27FC236}">
                <a16:creationId xmlns:a16="http://schemas.microsoft.com/office/drawing/2014/main" id="{D569147C-1576-4361-AB50-9287612383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7914" y="1828787"/>
            <a:ext cx="914400" cy="914400"/>
          </a:xfrm>
          <a:prstGeom prst="rect">
            <a:avLst/>
          </a:prstGeom>
        </p:spPr>
      </p:pic>
      <p:pic>
        <p:nvPicPr>
          <p:cNvPr id="7" name="Graphic 6" descr="Radio microphone">
            <a:extLst>
              <a:ext uri="{FF2B5EF4-FFF2-40B4-BE49-F238E27FC236}">
                <a16:creationId xmlns:a16="http://schemas.microsoft.com/office/drawing/2014/main" id="{9A8BFC7F-EF73-4176-9948-BFC09D2B9E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7914" y="3176752"/>
            <a:ext cx="914400" cy="914400"/>
          </a:xfrm>
          <a:prstGeom prst="rect">
            <a:avLst/>
          </a:prstGeom>
        </p:spPr>
      </p:pic>
      <p:pic>
        <p:nvPicPr>
          <p:cNvPr id="9" name="Graphic 8" descr="Envelope">
            <a:extLst>
              <a:ext uri="{FF2B5EF4-FFF2-40B4-BE49-F238E27FC236}">
                <a16:creationId xmlns:a16="http://schemas.microsoft.com/office/drawing/2014/main" id="{D8D5670D-270F-424E-ADBC-3AD925674BD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7914" y="4524717"/>
            <a:ext cx="914400" cy="914400"/>
          </a:xfrm>
          <a:prstGeom prst="rect">
            <a:avLst/>
          </a:prstGeom>
        </p:spPr>
      </p:pic>
      <p:cxnSp>
        <p:nvCxnSpPr>
          <p:cNvPr id="13" name="Straight Connector 12">
            <a:extLst>
              <a:ext uri="{FF2B5EF4-FFF2-40B4-BE49-F238E27FC236}">
                <a16:creationId xmlns:a16="http://schemas.microsoft.com/office/drawing/2014/main" id="{0132361B-D4C7-4667-A339-C63F9BC2BF3D}"/>
              </a:ext>
            </a:extLst>
          </p:cNvPr>
          <p:cNvCxnSpPr>
            <a:cxnSpLocks/>
          </p:cNvCxnSpPr>
          <p:nvPr/>
        </p:nvCxnSpPr>
        <p:spPr>
          <a:xfrm flipH="1">
            <a:off x="937578" y="1945092"/>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F802574D-8DAD-47BB-8BAB-6DB35C3CB17C}"/>
              </a:ext>
            </a:extLst>
          </p:cNvPr>
          <p:cNvCxnSpPr>
            <a:cxnSpLocks/>
          </p:cNvCxnSpPr>
          <p:nvPr/>
        </p:nvCxnSpPr>
        <p:spPr>
          <a:xfrm flipH="1">
            <a:off x="937578" y="3302341"/>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396991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Agenda</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288944"/>
            <a:ext cx="10568248" cy="4028475"/>
          </a:xfrm>
          <a:prstGeom prst="rect">
            <a:avLst/>
          </a:prstGeom>
          <a:ln>
            <a:noFill/>
          </a:ln>
        </p:spPr>
        <p:txBody>
          <a:bodyPr wrap="square" lIns="91440" tIns="45720" rIns="91440" bIns="45720" anchor="t">
            <a:spAutoFit/>
          </a:bodyPr>
          <a:lstStyle/>
          <a:p>
            <a:pPr lvl="0">
              <a:lnSpc>
                <a:spcPct val="107000"/>
              </a:lnSpc>
              <a:spcAft>
                <a:spcPts val="2400"/>
              </a:spcAft>
            </a:pPr>
            <a:r>
              <a:rPr lang="en-AU" sz="2400">
                <a:solidFill>
                  <a:schemeClr val="accent1"/>
                </a:solidFill>
                <a:latin typeface="Calibri"/>
                <a:ea typeface="Calibri" panose="020F0502020204030204" pitchFamily="34" charset="0"/>
                <a:cs typeface="Calibri"/>
              </a:rPr>
              <a:t>Introduction</a:t>
            </a:r>
          </a:p>
          <a:p>
            <a:pPr marL="800100" lvl="1" indent="-342900">
              <a:lnSpc>
                <a:spcPct val="107000"/>
              </a:lnSpc>
              <a:spcAft>
                <a:spcPts val="2400"/>
              </a:spcAft>
              <a:buFont typeface="Symbol,Sans-Serif" panose="05050102010706020507" pitchFamily="18" charset="2"/>
              <a:buChar char=""/>
            </a:pPr>
            <a:r>
              <a:rPr lang="en-AU" sz="2000">
                <a:latin typeface="Calibri"/>
                <a:ea typeface="Calibri"/>
                <a:cs typeface="Calibri"/>
              </a:rPr>
              <a:t>PBS Data Distribution Project background and timeline</a:t>
            </a:r>
            <a:endParaRPr lang="en-US" sz="2000">
              <a:latin typeface="Calibri"/>
              <a:ea typeface="Calibri"/>
              <a:cs typeface="Calibri"/>
            </a:endParaRPr>
          </a:p>
          <a:p>
            <a:pPr>
              <a:lnSpc>
                <a:spcPct val="107000"/>
              </a:lnSpc>
              <a:spcAft>
                <a:spcPts val="2400"/>
              </a:spcAft>
            </a:pPr>
            <a:r>
              <a:rPr lang="en-AU" sz="2400">
                <a:solidFill>
                  <a:schemeClr val="accent1"/>
                </a:solidFill>
                <a:latin typeface="Calibri"/>
                <a:ea typeface="Calibri"/>
                <a:cs typeface="Calibri"/>
              </a:rPr>
              <a:t>v3 API updates</a:t>
            </a:r>
          </a:p>
          <a:p>
            <a:pPr marL="800100" lvl="1" indent="-342900">
              <a:lnSpc>
                <a:spcPct val="107000"/>
              </a:lnSpc>
              <a:spcAft>
                <a:spcPts val="1200"/>
              </a:spcAft>
              <a:buFont typeface="Symbol" panose="05050102010706020507" pitchFamily="18" charset="2"/>
              <a:buChar char=""/>
            </a:pPr>
            <a:r>
              <a:rPr lang="en-GB" sz="2000">
                <a:latin typeface="Calibri"/>
                <a:ea typeface="Calibri"/>
                <a:cs typeface="Calibri"/>
              </a:rPr>
              <a:t>PBS Public data API</a:t>
            </a:r>
          </a:p>
          <a:p>
            <a:pPr marL="800100" lvl="1" indent="-342900">
              <a:lnSpc>
                <a:spcPct val="107000"/>
              </a:lnSpc>
              <a:spcAft>
                <a:spcPts val="1200"/>
              </a:spcAft>
              <a:buFont typeface="Symbol" panose="05050102010706020507" pitchFamily="18" charset="2"/>
              <a:buChar char=""/>
            </a:pPr>
            <a:r>
              <a:rPr lang="en-GB" sz="2000">
                <a:latin typeface="Calibri"/>
                <a:ea typeface="Calibri"/>
                <a:cs typeface="Calibri"/>
              </a:rPr>
              <a:t>Bugfixes and minor enhancements</a:t>
            </a:r>
          </a:p>
          <a:p>
            <a:pPr>
              <a:lnSpc>
                <a:spcPct val="107000"/>
              </a:lnSpc>
              <a:spcAft>
                <a:spcPts val="1200"/>
              </a:spcAft>
            </a:pPr>
            <a:r>
              <a:rPr lang="en-GB" sz="2400">
                <a:solidFill>
                  <a:schemeClr val="accent1"/>
                </a:solidFill>
                <a:latin typeface="Calibri"/>
                <a:ea typeface="Calibri"/>
                <a:cs typeface="Calibri"/>
              </a:rPr>
              <a:t>Timeline </a:t>
            </a:r>
          </a:p>
          <a:p>
            <a:pPr marL="800100" lvl="1" indent="-342900">
              <a:lnSpc>
                <a:spcPct val="107000"/>
              </a:lnSpc>
              <a:spcAft>
                <a:spcPts val="1200"/>
              </a:spcAft>
              <a:buFont typeface="Symbol" panose="05050102010706020507" pitchFamily="18" charset="2"/>
              <a:buChar char=""/>
            </a:pPr>
            <a:r>
              <a:rPr lang="en-GB" sz="2000">
                <a:latin typeface="Calibri"/>
                <a:ea typeface="Calibri"/>
                <a:cs typeface="Calibri"/>
              </a:rPr>
              <a:t>Transition Q &amp; A</a:t>
            </a:r>
          </a:p>
        </p:txBody>
      </p:sp>
    </p:spTree>
    <p:extLst>
      <p:ext uri="{BB962C8B-B14F-4D97-AF65-F5344CB8AC3E}">
        <p14:creationId xmlns:p14="http://schemas.microsoft.com/office/powerpoint/2010/main" val="739026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65480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panose="020F0502020204030204" pitchFamily="34" charset="0"/>
                <a:cs typeface="Calibri"/>
              </a:rPr>
              <a:t>Background</a:t>
            </a:r>
            <a:endParaRPr lang="en-AU" sz="200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1200"/>
              </a:spcAft>
            </a:pPr>
            <a:r>
              <a:rPr lang="en-AU" sz="2000"/>
              <a:t>The Department of Health is modernising the consumption and data distribution model for the monthly PBS Schedule data, in order to:</a:t>
            </a:r>
          </a:p>
          <a:p>
            <a:pPr marL="800100" lvl="1" indent="-342900">
              <a:spcAft>
                <a:spcPts val="1200"/>
              </a:spcAft>
              <a:buFont typeface="Arial" panose="020B0604020202020204" pitchFamily="34" charset="0"/>
              <a:buChar char="•"/>
            </a:pPr>
            <a:r>
              <a:rPr lang="en-AU">
                <a:latin typeface="Calibri"/>
                <a:cs typeface="Calibri"/>
              </a:rPr>
              <a:t>Improve accessibility to PBS Schedule data; </a:t>
            </a:r>
          </a:p>
          <a:p>
            <a:pPr marL="800100" lvl="1" indent="-342900">
              <a:spcAft>
                <a:spcPts val="1200"/>
              </a:spcAft>
              <a:buFont typeface="Arial" panose="020B0604020202020204" pitchFamily="34" charset="0"/>
              <a:buChar char="•"/>
            </a:pPr>
            <a:r>
              <a:rPr lang="en-AU">
                <a:latin typeface="Calibri"/>
                <a:cs typeface="Calibri"/>
              </a:rPr>
              <a:t>Make the data easier to understand and use in software; and</a:t>
            </a:r>
          </a:p>
          <a:p>
            <a:pPr marL="800100" lvl="1" indent="-342900">
              <a:spcAft>
                <a:spcPts val="1200"/>
              </a:spcAft>
              <a:buFont typeface="Arial" panose="020B0604020202020204" pitchFamily="34" charset="0"/>
              <a:buChar char="•"/>
            </a:pPr>
            <a:r>
              <a:rPr lang="en-AU">
                <a:latin typeface="Calibri"/>
                <a:cs typeface="Calibri"/>
              </a:rPr>
              <a:t>Improve data latency and data provision through best practice architecture.</a:t>
            </a:r>
          </a:p>
          <a:p>
            <a:pPr>
              <a:spcAft>
                <a:spcPts val="1600"/>
              </a:spcAft>
            </a:pPr>
            <a:r>
              <a:rPr lang="en-AU" sz="2000"/>
              <a:t>Timing</a:t>
            </a:r>
          </a:p>
          <a:p>
            <a:pPr marL="800100" lvl="1" indent="-342900">
              <a:spcAft>
                <a:spcPts val="1200"/>
              </a:spcAft>
              <a:buFont typeface="Arial" panose="020B0604020202020204" pitchFamily="34" charset="0"/>
              <a:buChar char="•"/>
            </a:pPr>
            <a:r>
              <a:rPr lang="en-AU">
                <a:latin typeface="Calibri"/>
                <a:cs typeface="Calibri"/>
              </a:rPr>
              <a:t>The project started in 2019, and conducted a series of working group meetings in 2020-21</a:t>
            </a:r>
          </a:p>
          <a:p>
            <a:pPr marL="800100" lvl="1" indent="-342900">
              <a:spcAft>
                <a:spcPts val="1200"/>
              </a:spcAft>
              <a:buFont typeface="Arial" panose="020B0604020202020204" pitchFamily="34" charset="0"/>
              <a:buChar char="•"/>
            </a:pPr>
            <a:r>
              <a:rPr lang="en-AU">
                <a:latin typeface="Calibri"/>
                <a:cs typeface="Calibri"/>
              </a:rPr>
              <a:t>A Private Beta with a small group of vendors was held in late 2022</a:t>
            </a:r>
          </a:p>
          <a:p>
            <a:pPr marL="800100" lvl="1" indent="-342900">
              <a:spcAft>
                <a:spcPts val="1200"/>
              </a:spcAft>
              <a:buFont typeface="Arial" panose="020B0604020202020204" pitchFamily="34" charset="0"/>
              <a:buChar char="•"/>
            </a:pPr>
            <a:r>
              <a:rPr lang="en-AU">
                <a:latin typeface="Calibri"/>
                <a:cs typeface="Calibri"/>
              </a:rPr>
              <a:t>A Public Beta was held between June and October 2023</a:t>
            </a:r>
          </a:p>
        </p:txBody>
      </p:sp>
    </p:spTree>
    <p:extLst>
      <p:ext uri="{BB962C8B-B14F-4D97-AF65-F5344CB8AC3E}">
        <p14:creationId xmlns:p14="http://schemas.microsoft.com/office/powerpoint/2010/main" val="2733211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Data Distribution Project</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338560"/>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a:cs typeface="Calibri"/>
              </a:rPr>
              <a:t>The Department is working to the following timeline</a:t>
            </a:r>
            <a:endParaRPr lang="en-AU" sz="2000">
              <a:solidFill>
                <a:schemeClr val="accent1"/>
              </a:solidFill>
              <a:latin typeface="Calibri"/>
              <a:ea typeface="Calibri"/>
              <a:cs typeface="Calibri" panose="020F0502020204030204" pitchFamily="34" charset="0"/>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From </a:t>
            </a:r>
            <a:r>
              <a:rPr lang="en-AU" sz="2000" b="1">
                <a:highlight>
                  <a:srgbClr val="FFFFFF"/>
                </a:highlight>
                <a:latin typeface="Calibri"/>
                <a:cs typeface="Calibri"/>
              </a:rPr>
              <a:t>November 2023</a:t>
            </a:r>
            <a:r>
              <a:rPr lang="en-AU" sz="2000">
                <a:highlight>
                  <a:srgbClr val="FFFFFF"/>
                </a:highlight>
                <a:latin typeface="Calibri"/>
                <a:cs typeface="Calibri"/>
              </a:rPr>
              <a:t>, the API is a production system. Vendors are encouraged to commence their transition.</a:t>
            </a:r>
            <a:endParaRPr lang="en-AU" sz="2000">
              <a:highlight>
                <a:srgbClr val="FFFFFF"/>
              </a:highlight>
              <a:latin typeface="Calibri"/>
              <a:ea typeface="Calibri"/>
              <a:cs typeface="Calibri"/>
            </a:endParaRPr>
          </a:p>
          <a:p>
            <a:pPr marL="800100" lvl="1" indent="-342900">
              <a:lnSpc>
                <a:spcPct val="107000"/>
              </a:lnSpc>
              <a:spcAft>
                <a:spcPts val="2400"/>
              </a:spcAft>
              <a:buFont typeface="Arial" panose="020B0604020202020204" pitchFamily="34" charset="0"/>
              <a:buChar char="•"/>
            </a:pPr>
            <a:r>
              <a:rPr lang="en-AU" sz="2000" b="1">
                <a:highlight>
                  <a:srgbClr val="FFFFFF"/>
                </a:highlight>
                <a:latin typeface="Calibri"/>
                <a:cs typeface="Calibri"/>
              </a:rPr>
              <a:t>May 2024 </a:t>
            </a:r>
            <a:r>
              <a:rPr lang="en-AU" sz="2000">
                <a:highlight>
                  <a:srgbClr val="FFFFFF"/>
                </a:highlight>
                <a:latin typeface="Calibri"/>
                <a:cs typeface="Calibri"/>
              </a:rPr>
              <a:t>will be the last PBS schedule for which data in existing formats will be released under embargo.</a:t>
            </a:r>
            <a:endParaRPr lang="en-AU" sz="2000">
              <a:highlight>
                <a:srgbClr val="FFFFFF"/>
              </a:highlight>
              <a:latin typeface="Calibri"/>
              <a:ea typeface="Calibri"/>
              <a:cs typeface="Calibri"/>
            </a:endParaRPr>
          </a:p>
          <a:p>
            <a:pPr marL="800100" lvl="1" indent="-342900">
              <a:lnSpc>
                <a:spcPct val="107000"/>
              </a:lnSpc>
              <a:spcAft>
                <a:spcPts val="2400"/>
              </a:spcAft>
              <a:buFont typeface="Arial" panose="020B0604020202020204" pitchFamily="34" charset="0"/>
              <a:buChar char="•"/>
            </a:pPr>
            <a:r>
              <a:rPr lang="en-AU" sz="2000">
                <a:highlight>
                  <a:srgbClr val="FFFFFF"/>
                </a:highlight>
                <a:latin typeface="Calibri"/>
                <a:cs typeface="Calibri"/>
              </a:rPr>
              <a:t>From the </a:t>
            </a:r>
            <a:r>
              <a:rPr lang="en-AU" sz="2000" b="1">
                <a:highlight>
                  <a:srgbClr val="FFFFFF"/>
                </a:highlight>
                <a:latin typeface="Calibri"/>
                <a:cs typeface="Calibri"/>
              </a:rPr>
              <a:t>June 2024 </a:t>
            </a:r>
            <a:r>
              <a:rPr lang="en-AU" sz="2000">
                <a:highlight>
                  <a:srgbClr val="FFFFFF"/>
                </a:highlight>
                <a:latin typeface="Calibri"/>
                <a:cs typeface="Calibri"/>
              </a:rPr>
              <a:t>PBS schedule onwards, data released under embargo will be made available only via the API.</a:t>
            </a:r>
            <a:endParaRPr lang="en-AU" sz="2000">
              <a:highlight>
                <a:srgbClr val="FFFFFF"/>
              </a:highlight>
              <a:latin typeface="Calibri"/>
              <a:ea typeface="Calibri"/>
              <a:cs typeface="Calibri"/>
            </a:endParaRPr>
          </a:p>
          <a:p>
            <a:pPr marL="800100" lvl="1" indent="-342900">
              <a:lnSpc>
                <a:spcPct val="107000"/>
              </a:lnSpc>
              <a:spcAft>
                <a:spcPts val="2400"/>
              </a:spcAft>
              <a:buFont typeface="Arial" panose="020B0604020202020204" pitchFamily="34" charset="0"/>
              <a:buChar char="•"/>
            </a:pPr>
            <a:r>
              <a:rPr lang="en-AU" sz="2000">
                <a:solidFill>
                  <a:srgbClr val="000000"/>
                </a:solidFill>
                <a:highlight>
                  <a:srgbClr val="FFFFFF"/>
                </a:highlight>
                <a:latin typeface="Calibri"/>
                <a:ea typeface="Calibri"/>
                <a:cs typeface="Calibri"/>
              </a:rPr>
              <a:t>The API for the general public, released earlier in February, will follow the same timeline as the embargo API.</a:t>
            </a:r>
            <a:endParaRPr lang="en-AU" sz="2000" b="0" i="0">
              <a:solidFill>
                <a:srgbClr val="212121"/>
              </a:solidFill>
              <a:effectLst/>
              <a:latin typeface="Calibri"/>
              <a:ea typeface="Calibri"/>
              <a:cs typeface="Calibri"/>
            </a:endParaRPr>
          </a:p>
        </p:txBody>
      </p:sp>
    </p:spTree>
    <p:extLst>
      <p:ext uri="{BB962C8B-B14F-4D97-AF65-F5344CB8AC3E}">
        <p14:creationId xmlns:p14="http://schemas.microsoft.com/office/powerpoint/2010/main" val="12551182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Data Distribution Project – v3 updates</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4975657"/>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a:cs typeface="Calibri"/>
              </a:rPr>
              <a:t>The PBS public API is now available</a:t>
            </a:r>
            <a:endParaRPr lang="en-US">
              <a:solidFill>
                <a:schemeClr val="accent1"/>
              </a:solidFill>
            </a:endParaRPr>
          </a:p>
          <a:p>
            <a:pPr marL="800100" lvl="1" indent="-342900">
              <a:lnSpc>
                <a:spcPct val="107000"/>
              </a:lnSpc>
              <a:spcAft>
                <a:spcPts val="2400"/>
              </a:spcAft>
              <a:buFont typeface="Arial" panose="020B0604020202020204" pitchFamily="34" charset="0"/>
              <a:buChar char="•"/>
            </a:pPr>
            <a:r>
              <a:rPr lang="en-AU" sz="2000">
                <a:solidFill>
                  <a:srgbClr val="000000"/>
                </a:solidFill>
                <a:highlight>
                  <a:srgbClr val="FFFFFF"/>
                </a:highlight>
                <a:latin typeface="Calibri"/>
                <a:ea typeface="Calibri"/>
                <a:cs typeface="Calibri"/>
              </a:rPr>
              <a:t>There is now a version of the API, that is open for access without registration via the HPP. Guidance on this can be found in our article on Accessing PBS public and embargo data via the API.</a:t>
            </a:r>
          </a:p>
          <a:p>
            <a:pPr marL="800100" lvl="1" indent="-342900">
              <a:lnSpc>
                <a:spcPct val="107000"/>
              </a:lnSpc>
              <a:spcAft>
                <a:spcPts val="2400"/>
              </a:spcAft>
              <a:buFont typeface="Arial" panose="020B0604020202020204" pitchFamily="34" charset="0"/>
              <a:buChar char="•"/>
            </a:pPr>
            <a:r>
              <a:rPr lang="en-AU" sz="2000">
                <a:solidFill>
                  <a:srgbClr val="000000"/>
                </a:solidFill>
                <a:highlight>
                  <a:srgbClr val="FFFFFF"/>
                </a:highlight>
                <a:latin typeface="Calibri"/>
                <a:ea typeface="Calibri"/>
                <a:cs typeface="Calibri"/>
              </a:rPr>
              <a:t>The differences are outlined below:</a:t>
            </a:r>
          </a:p>
          <a:p>
            <a:pPr marL="1257300" lvl="2" indent="-342900">
              <a:lnSpc>
                <a:spcPct val="107000"/>
              </a:lnSpc>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Only the current effective schedule and those published in the past 12 months are available. Future (embargo) schedules are not accessible.</a:t>
            </a:r>
          </a:p>
          <a:p>
            <a:pPr marL="1257300" lvl="2" indent="-342900">
              <a:lnSpc>
                <a:spcPct val="107000"/>
              </a:lnSpc>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The API is rate-limited to one request per 20 seconds. </a:t>
            </a:r>
            <a:br>
              <a:rPr lang="en-AU" sz="2000">
                <a:solidFill>
                  <a:srgbClr val="000000"/>
                </a:solidFill>
                <a:highlight>
                  <a:srgbClr val="FFFFFF"/>
                </a:highlight>
                <a:latin typeface="Calibri"/>
                <a:ea typeface="Calibri"/>
                <a:cs typeface="Calibri"/>
              </a:rPr>
            </a:br>
            <a:r>
              <a:rPr lang="en-AU" sz="2000">
                <a:solidFill>
                  <a:srgbClr val="000000"/>
                </a:solidFill>
                <a:highlight>
                  <a:srgbClr val="FFFFFF"/>
                </a:highlight>
                <a:latin typeface="Calibri"/>
                <a:ea typeface="Calibri"/>
                <a:cs typeface="Calibri"/>
              </a:rPr>
              <a:t>Note: this limit is shared amongst all concurrent users of the PBS public data API.</a:t>
            </a: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3154806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Data Distribution Project – v3 updates</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4594848"/>
          </a:xfrm>
          <a:prstGeom prst="rect">
            <a:avLst/>
          </a:prstGeom>
          <a:ln>
            <a:noFill/>
          </a:ln>
        </p:spPr>
        <p:txBody>
          <a:bodyPr wrap="square" lIns="91440" tIns="45720" rIns="91440" bIns="45720" anchor="t">
            <a:spAutoFit/>
          </a:bodyPr>
          <a:lstStyle/>
          <a:p>
            <a:pPr>
              <a:lnSpc>
                <a:spcPct val="107000"/>
              </a:lnSpc>
              <a:spcAft>
                <a:spcPts val="2400"/>
              </a:spcAft>
            </a:pPr>
            <a:r>
              <a:rPr lang="en-AU">
                <a:solidFill>
                  <a:schemeClr val="accent1"/>
                </a:solidFill>
                <a:latin typeface="Calibri"/>
                <a:ea typeface="Calibri"/>
                <a:cs typeface="Calibri"/>
              </a:rPr>
              <a:t>Updates to documentation and pagination</a:t>
            </a:r>
            <a:endParaRPr lang="en-US">
              <a:solidFill>
                <a:schemeClr val="accent1"/>
              </a:solidFill>
              <a:cs typeface="Arial"/>
            </a:endParaRPr>
          </a:p>
          <a:p>
            <a:pPr marL="800100" lvl="1" indent="-342900">
              <a:lnSpc>
                <a:spcPct val="107000"/>
              </a:lnSpc>
              <a:spcAft>
                <a:spcPts val="2400"/>
              </a:spcAft>
              <a:buFont typeface="Arial" panose="020B0604020202020204" pitchFamily="34" charset="0"/>
              <a:buChar char="•"/>
            </a:pPr>
            <a:r>
              <a:rPr lang="en-AU" sz="1600">
                <a:solidFill>
                  <a:srgbClr val="000000"/>
                </a:solidFill>
                <a:highlight>
                  <a:srgbClr val="FFFFFF"/>
                </a:highlight>
                <a:latin typeface="Calibri"/>
                <a:ea typeface="Calibri"/>
                <a:cs typeface="Calibri"/>
              </a:rPr>
              <a:t>The developer portal documentation can now be accessed without </a:t>
            </a:r>
            <a:r>
              <a:rPr lang="en-AU" sz="1600" err="1">
                <a:solidFill>
                  <a:srgbClr val="000000"/>
                </a:solidFill>
                <a:highlight>
                  <a:srgbClr val="FFFFFF"/>
                </a:highlight>
                <a:latin typeface="Calibri"/>
                <a:ea typeface="Calibri"/>
                <a:cs typeface="Calibri"/>
              </a:rPr>
              <a:t>myGovID</a:t>
            </a:r>
            <a:r>
              <a:rPr lang="en-AU" sz="1600">
                <a:solidFill>
                  <a:srgbClr val="000000"/>
                </a:solidFill>
                <a:highlight>
                  <a:srgbClr val="FFFFFF"/>
                </a:highlight>
                <a:latin typeface="Calibri"/>
                <a:ea typeface="Calibri"/>
                <a:cs typeface="Calibri"/>
              </a:rPr>
              <a:t> and RAM authentication via </a:t>
            </a:r>
            <a:r>
              <a:rPr lang="en-AU" sz="1600">
                <a:solidFill>
                  <a:srgbClr val="000000"/>
                </a:solidFill>
                <a:highlight>
                  <a:srgbClr val="FFFFFF"/>
                </a:highlight>
                <a:latin typeface="Calibri"/>
                <a:ea typeface="Calibri"/>
                <a:cs typeface="Calibri"/>
                <a:hlinkClick r:id="rId2">
                  <a:extLst>
                    <a:ext uri="{A12FA001-AC4F-418D-AE19-62706E023703}">
                      <ahyp:hlinkClr xmlns:ahyp="http://schemas.microsoft.com/office/drawing/2018/hyperlinkcolor" val="tx"/>
                    </a:ext>
                  </a:extLst>
                </a:hlinkClick>
              </a:rPr>
              <a:t>https://data-api-portal.health.gov.au/</a:t>
            </a:r>
            <a:r>
              <a:rPr lang="en-AU" sz="1600">
                <a:solidFill>
                  <a:srgbClr val="000000"/>
                </a:solidFill>
                <a:highlight>
                  <a:srgbClr val="FFFFFF"/>
                </a:highlight>
                <a:latin typeface="Calibri"/>
                <a:ea typeface="Calibri"/>
                <a:cs typeface="Calibri"/>
              </a:rPr>
              <a:t>. This has been updated to reflect the v3 changes.</a:t>
            </a:r>
          </a:p>
          <a:p>
            <a:pPr marL="800100" lvl="1" indent="-342900">
              <a:lnSpc>
                <a:spcPct val="107000"/>
              </a:lnSpc>
              <a:spcAft>
                <a:spcPts val="2400"/>
              </a:spcAft>
              <a:buFont typeface="Arial" panose="020B0604020202020204" pitchFamily="34" charset="0"/>
              <a:buChar char="•"/>
            </a:pPr>
            <a:r>
              <a:rPr lang="en-AU" sz="1600">
                <a:solidFill>
                  <a:srgbClr val="000000"/>
                </a:solidFill>
                <a:highlight>
                  <a:srgbClr val="FFFFFF"/>
                </a:highlight>
                <a:latin typeface="Calibri"/>
                <a:ea typeface="Calibri"/>
                <a:cs typeface="Calibri"/>
              </a:rPr>
              <a:t>Updated versions of the following documentation is available in our article on Accessing PBS public and embargo data via the API:</a:t>
            </a:r>
          </a:p>
          <a:p>
            <a:pPr marL="1257300" lvl="2" indent="-342900">
              <a:lnSpc>
                <a:spcPct val="107000"/>
              </a:lnSpc>
              <a:spcAft>
                <a:spcPts val="2400"/>
              </a:spcAft>
              <a:buFont typeface="Wingdings" panose="020B0604020202020204" pitchFamily="34" charset="0"/>
              <a:buChar char="§"/>
            </a:pPr>
            <a:r>
              <a:rPr lang="en-AU" sz="1600">
                <a:solidFill>
                  <a:srgbClr val="000000"/>
                </a:solidFill>
                <a:highlight>
                  <a:srgbClr val="FFFFFF"/>
                </a:highlight>
                <a:latin typeface="Calibri"/>
                <a:ea typeface="Calibri"/>
                <a:cs typeface="Calibri"/>
              </a:rPr>
              <a:t>PBS DDS - Data Dictionary </a:t>
            </a:r>
          </a:p>
          <a:p>
            <a:pPr marL="1257300" lvl="2" indent="-342900">
              <a:lnSpc>
                <a:spcPct val="107000"/>
              </a:lnSpc>
              <a:spcAft>
                <a:spcPts val="2400"/>
              </a:spcAft>
              <a:buFont typeface="Wingdings" panose="020B0604020202020204" pitchFamily="34" charset="0"/>
              <a:buChar char="§"/>
            </a:pPr>
            <a:r>
              <a:rPr lang="en-AU" sz="1600">
                <a:solidFill>
                  <a:srgbClr val="000000"/>
                </a:solidFill>
                <a:highlight>
                  <a:srgbClr val="FFFFFF"/>
                </a:highlight>
                <a:latin typeface="Calibri"/>
                <a:ea typeface="Calibri"/>
                <a:cs typeface="Calibri"/>
              </a:rPr>
              <a:t>API Data Model</a:t>
            </a:r>
          </a:p>
          <a:p>
            <a:pPr marL="1257300" lvl="2" indent="-342900">
              <a:lnSpc>
                <a:spcPct val="107000"/>
              </a:lnSpc>
              <a:spcAft>
                <a:spcPts val="2400"/>
              </a:spcAft>
              <a:buFont typeface="Wingdings" panose="020B0604020202020204" pitchFamily="34" charset="0"/>
              <a:buChar char="§"/>
            </a:pPr>
            <a:r>
              <a:rPr lang="en-AU" sz="1600">
                <a:solidFill>
                  <a:srgbClr val="000000"/>
                </a:solidFill>
                <a:highlight>
                  <a:srgbClr val="FFFFFF"/>
                </a:highlight>
                <a:latin typeface="Calibri"/>
                <a:ea typeface="Calibri"/>
                <a:cs typeface="Calibri"/>
              </a:rPr>
              <a:t>PBS DDS – PBS Text File generation process</a:t>
            </a:r>
          </a:p>
          <a:p>
            <a:pPr marL="800100" lvl="1" indent="-342900">
              <a:lnSpc>
                <a:spcPct val="107000"/>
              </a:lnSpc>
              <a:spcAft>
                <a:spcPts val="2400"/>
              </a:spcAft>
              <a:buFont typeface="Arial" panose="020B0604020202020204" pitchFamily="34" charset="0"/>
              <a:buChar char="•"/>
            </a:pPr>
            <a:r>
              <a:rPr lang="en-AU" sz="1600">
                <a:solidFill>
                  <a:srgbClr val="000000"/>
                </a:solidFill>
                <a:highlight>
                  <a:srgbClr val="FFFFFF"/>
                </a:highlight>
                <a:latin typeface="Calibri"/>
                <a:ea typeface="Calibri"/>
                <a:cs typeface="Calibri"/>
              </a:rPr>
              <a:t>The API can now support pagination so that large requests can be downloaded in pages/chunks. This requires additional “page” and “limit” parameters to be included in API requests, as detailed in the developer portal</a:t>
            </a:r>
          </a:p>
        </p:txBody>
      </p:sp>
    </p:spTree>
    <p:extLst>
      <p:ext uri="{BB962C8B-B14F-4D97-AF65-F5344CB8AC3E}">
        <p14:creationId xmlns:p14="http://schemas.microsoft.com/office/powerpoint/2010/main" val="2577630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Data Distribution Project – v3 updates</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4952125"/>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ea typeface="Calibri"/>
                <a:cs typeface="Calibri"/>
              </a:rPr>
              <a:t>Bugfixes and minor enhancements</a:t>
            </a:r>
            <a:endParaRPr lang="en-US" sz="2400">
              <a:solidFill>
                <a:schemeClr val="accent1"/>
              </a:solidFill>
              <a:latin typeface="Calibri"/>
              <a:ea typeface="Calibri"/>
              <a:cs typeface="Calibri"/>
            </a:endParaRPr>
          </a:p>
          <a:p>
            <a:pPr marL="800100" lvl="1" indent="-342900">
              <a:lnSpc>
                <a:spcPct val="107000"/>
              </a:lnSpc>
              <a:spcAft>
                <a:spcPts val="2400"/>
              </a:spcAft>
              <a:buFont typeface="Arial" panose="020B0604020202020204" pitchFamily="34" charset="0"/>
              <a:buChar char="•"/>
            </a:pPr>
            <a:r>
              <a:rPr lang="en-AU" sz="2000">
                <a:solidFill>
                  <a:srgbClr val="000000"/>
                </a:solidFill>
                <a:highlight>
                  <a:srgbClr val="FFFFFF"/>
                </a:highlight>
                <a:latin typeface="Calibri"/>
                <a:ea typeface="Calibri"/>
                <a:cs typeface="Calibri"/>
              </a:rPr>
              <a:t>There have been several bugfixes and enhancements across the following tables, details on the specifics can be found in our news item regarding the v3 update and in the release notes available on the HPP website:</a:t>
            </a: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item-increases</a:t>
            </a: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Items</a:t>
            </a: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Restrictions</a:t>
            </a:r>
            <a:endParaRPr lang="en-AU">
              <a:solidFill>
                <a:srgbClr val="000000"/>
              </a:solidFill>
              <a:latin typeface="Arial"/>
              <a:ea typeface="Calibri"/>
              <a:cs typeface="Arial"/>
            </a:endParaRP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prescribing-text</a:t>
            </a:r>
            <a:endParaRPr lang="en-AU">
              <a:solidFill>
                <a:srgbClr val="000000"/>
              </a:solidFill>
              <a:latin typeface="Arial"/>
              <a:ea typeface="Calibri"/>
              <a:cs typeface="Arial"/>
            </a:endParaRPr>
          </a:p>
          <a:p>
            <a:pPr marL="1257300" lvl="2" indent="-342900">
              <a:spcAft>
                <a:spcPts val="2400"/>
              </a:spcAft>
              <a:buFont typeface="Wingdings" panose="020B0604020202020204" pitchFamily="34" charset="0"/>
              <a:buChar char="§"/>
            </a:pPr>
            <a:r>
              <a:rPr lang="en-AU" sz="2000">
                <a:solidFill>
                  <a:srgbClr val="000000"/>
                </a:solidFill>
                <a:highlight>
                  <a:srgbClr val="FFFFFF"/>
                </a:highlight>
                <a:latin typeface="Calibri"/>
                <a:ea typeface="Calibri"/>
                <a:cs typeface="Calibri"/>
              </a:rPr>
              <a:t>summary-of-changes</a:t>
            </a:r>
            <a:endParaRPr lang="en-AU">
              <a:solidFill>
                <a:srgbClr val="000000"/>
              </a:solidFill>
              <a:latin typeface="Arial"/>
              <a:ea typeface="Calibri"/>
              <a:cs typeface="Arial"/>
            </a:endParaRPr>
          </a:p>
        </p:txBody>
      </p:sp>
    </p:spTree>
    <p:extLst>
      <p:ext uri="{BB962C8B-B14F-4D97-AF65-F5344CB8AC3E}">
        <p14:creationId xmlns:p14="http://schemas.microsoft.com/office/powerpoint/2010/main" val="888765260"/>
      </p:ext>
    </p:extLst>
  </p:cSld>
  <p:clrMapOvr>
    <a:masterClrMapping/>
  </p:clrMapOvr>
</p:sld>
</file>

<file path=ppt/theme/theme1.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PP Committee member webinar - Logging in - January 2023.pptx" id="{C1693FBD-BCE7-4944-9D41-147498D29E7B}" vid="{956BD56E-FECC-4BC6-8DC6-CEE9BC1EE45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E71144B0A72D48BAD5085EFC329F68" ma:contentTypeVersion="16" ma:contentTypeDescription="Create a new document." ma:contentTypeScope="" ma:versionID="5dd95fec7f3ef937239c1737a6387be1">
  <xsd:schema xmlns:xsd="http://www.w3.org/2001/XMLSchema" xmlns:xs="http://www.w3.org/2001/XMLSchema" xmlns:p="http://schemas.microsoft.com/office/2006/metadata/properties" xmlns:ns2="01920aa1-7832-453e-a147-98c77996387c" xmlns:ns3="c4876c76-5897-4d5d-ac80-954d0599e137" targetNamespace="http://schemas.microsoft.com/office/2006/metadata/properties" ma:root="true" ma:fieldsID="419b503dc7cb7d9e813b815fe2119b2a" ns2:_="" ns3:_="">
    <xsd:import namespace="01920aa1-7832-453e-a147-98c77996387c"/>
    <xsd:import namespace="c4876c76-5897-4d5d-ac80-954d0599e1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920aa1-7832-453e-a147-98c7799638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9927c38-8944-418e-ac9b-4d6e75543028"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876c76-5897-4d5d-ac80-954d0599e1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8e53915-8c5f-445e-bedf-3b013b1c2309}" ma:internalName="TaxCatchAll" ma:showField="CatchAllData" ma:web="c4876c76-5897-4d5d-ac80-954d0599e1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4876c76-5897-4d5d-ac80-954d0599e137" xsi:nil="true"/>
    <lcf76f155ced4ddcb4097134ff3c332f xmlns="01920aa1-7832-453e-a147-98c77996387c">
      <Terms xmlns="http://schemas.microsoft.com/office/infopath/2007/PartnerControls"/>
    </lcf76f155ced4ddcb4097134ff3c332f>
    <SharedWithUsers xmlns="c4876c76-5897-4d5d-ac80-954d0599e137">
      <UserInfo>
        <DisplayName>MORO, Silvana</DisplayName>
        <AccountId>12</AccountId>
        <AccountType/>
      </UserInfo>
    </SharedWithUsers>
  </documentManagement>
</p:properties>
</file>

<file path=customXml/itemProps1.xml><?xml version="1.0" encoding="utf-8"?>
<ds:datastoreItem xmlns:ds="http://schemas.openxmlformats.org/officeDocument/2006/customXml" ds:itemID="{FE7F0F41-4C8B-4ACE-A029-937B68E1ACB4}">
  <ds:schemaRefs>
    <ds:schemaRef ds:uri="01920aa1-7832-453e-a147-98c77996387c"/>
    <ds:schemaRef ds:uri="c4876c76-5897-4d5d-ac80-954d0599e1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537F862-4F02-488C-A2ED-FF9FDC5359F2}">
  <ds:schemaRefs>
    <ds:schemaRef ds:uri="http://schemas.microsoft.com/sharepoint/v3/contenttype/forms"/>
  </ds:schemaRefs>
</ds:datastoreItem>
</file>

<file path=customXml/itemProps3.xml><?xml version="1.0" encoding="utf-8"?>
<ds:datastoreItem xmlns:ds="http://schemas.openxmlformats.org/officeDocument/2006/customXml" ds:itemID="{983C4AFD-C8DE-4CBD-8690-EC8452ECB231}">
  <ds:schemaRefs>
    <ds:schemaRef ds:uri="01920aa1-7832-453e-a147-98c77996387c"/>
    <ds:schemaRef ds:uri="c4876c76-5897-4d5d-ac80-954d0599e13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PresentationFormat>Widescreen</PresentationFormat>
  <Slides>14</Slides>
  <Notes>2</Notes>
  <HiddenSlides>0</HiddenSlide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Office Theme</vt:lpstr>
      <vt:lpstr>PowerPoint Presentation</vt:lpstr>
      <vt:lpstr>PowerPoint Presentation</vt:lpstr>
      <vt:lpstr>Before we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terms:created xsi:type="dcterms:W3CDTF">2023-07-14T02:50:41Z</dcterms:created>
  <dcterms:modified xsi:type="dcterms:W3CDTF">2024-02-26T22:42:04Z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0x010100FEE71144B0A72D48BAD5085EFC329F68</vt:lpwstr>
  </property>
  <property fmtid="{D5CDD505-2E9C-101B-9397-08002B2CF9AE}" pid="3" name="MediaServiceImageTags">
    <vt:lpwstr/>
  </property>
</Properties>
</file>