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3" r:id="rId4"/>
  </p:sldMasterIdLst>
  <p:notesMasterIdLst>
    <p:notesMasterId r:id="rId26"/>
  </p:notesMasterIdLst>
  <p:handoutMasterIdLst>
    <p:handoutMasterId r:id="rId27"/>
  </p:handoutMasterIdLst>
  <p:sldIdLst>
    <p:sldId id="270" r:id="rId5"/>
    <p:sldId id="269" r:id="rId6"/>
    <p:sldId id="268" r:id="rId7"/>
    <p:sldId id="267" r:id="rId8"/>
    <p:sldId id="738" r:id="rId9"/>
    <p:sldId id="739" r:id="rId10"/>
    <p:sldId id="740" r:id="rId11"/>
    <p:sldId id="741" r:id="rId12"/>
    <p:sldId id="742" r:id="rId13"/>
    <p:sldId id="718" r:id="rId14"/>
    <p:sldId id="744" r:id="rId15"/>
    <p:sldId id="720" r:id="rId16"/>
    <p:sldId id="719" r:id="rId17"/>
    <p:sldId id="712" r:id="rId18"/>
    <p:sldId id="716" r:id="rId19"/>
    <p:sldId id="725" r:id="rId20"/>
    <p:sldId id="745" r:id="rId21"/>
    <p:sldId id="732" r:id="rId22"/>
    <p:sldId id="735" r:id="rId23"/>
    <p:sldId id="736" r:id="rId24"/>
    <p:sldId id="467" r:id="rId25"/>
  </p:sldIdLst>
  <p:sldSz cx="12192000" cy="6858000"/>
  <p:notesSz cx="6797675" cy="9926638"/>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E4B066-AE3C-8B6D-8C13-D78BC4CBA67B}" v="2" dt="2024-11-08T05:06:24.1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207EA67-CAC4-7B88-7380-E4FF5963425F}"/>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C62268A5-5421-13FA-F093-09A388414A09}"/>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4A89036-52E9-4DD6-8152-908ED6A0960B}" type="datetimeFigureOut">
              <a:rPr lang="en-AU" smtClean="0"/>
              <a:t>12/11/2024</a:t>
            </a:fld>
            <a:endParaRPr lang="en-AU"/>
          </a:p>
        </p:txBody>
      </p:sp>
      <p:sp>
        <p:nvSpPr>
          <p:cNvPr id="4" name="Footer Placeholder 3">
            <a:extLst>
              <a:ext uri="{FF2B5EF4-FFF2-40B4-BE49-F238E27FC236}">
                <a16:creationId xmlns:a16="http://schemas.microsoft.com/office/drawing/2014/main" id="{D44628A8-EF04-E07C-2506-8091869F483A}"/>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5F213B91-B2A7-7D9E-692E-1710E67B4024}"/>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39E710FD-3ECF-4ADF-BEB9-D1261AC7191E}" type="slidenum">
              <a:rPr lang="en-AU" smtClean="0"/>
              <a:t>‹#›</a:t>
            </a:fld>
            <a:endParaRPr lang="en-AU"/>
          </a:p>
        </p:txBody>
      </p:sp>
    </p:spTree>
    <p:extLst>
      <p:ext uri="{BB962C8B-B14F-4D97-AF65-F5344CB8AC3E}">
        <p14:creationId xmlns:p14="http://schemas.microsoft.com/office/powerpoint/2010/main" val="8998083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70855F5-B57B-41A6-9DA2-33ED1419172D}" type="datetimeFigureOut">
              <a:t>11/12/2024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9132715-CCC6-41E7-B1D2-34A64C04272B}" type="slidenum">
              <a:t>‹#›</a:t>
            </a:fld>
            <a:endParaRPr lang="en-GB"/>
          </a:p>
        </p:txBody>
      </p:sp>
    </p:spTree>
    <p:extLst>
      <p:ext uri="{BB962C8B-B14F-4D97-AF65-F5344CB8AC3E}">
        <p14:creationId xmlns:p14="http://schemas.microsoft.com/office/powerpoint/2010/main" val="272946971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AF9032-5597-3042-A2EA-4E24F1F56884}" type="slidenum">
              <a:rPr lang="en-US" smtClean="0"/>
              <a:t>1</a:t>
            </a:fld>
            <a:endParaRPr lang="en-US"/>
          </a:p>
        </p:txBody>
      </p:sp>
    </p:spTree>
    <p:extLst>
      <p:ext uri="{BB962C8B-B14F-4D97-AF65-F5344CB8AC3E}">
        <p14:creationId xmlns:p14="http://schemas.microsoft.com/office/powerpoint/2010/main" val="30144904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9132715-CCC6-41E7-B1D2-34A64C04272B}" type="slidenum">
              <a:rPr lang="en-AU" smtClean="0"/>
              <a:t>10</a:t>
            </a:fld>
            <a:endParaRPr lang="en-AU"/>
          </a:p>
        </p:txBody>
      </p:sp>
    </p:spTree>
    <p:extLst>
      <p:ext uri="{BB962C8B-B14F-4D97-AF65-F5344CB8AC3E}">
        <p14:creationId xmlns:p14="http://schemas.microsoft.com/office/powerpoint/2010/main" val="41421997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9132715-CCC6-41E7-B1D2-34A64C04272B}" type="slidenum">
              <a:rPr lang="en-AU" smtClean="0"/>
              <a:t>11</a:t>
            </a:fld>
            <a:endParaRPr lang="en-AU"/>
          </a:p>
        </p:txBody>
      </p:sp>
    </p:spTree>
    <p:extLst>
      <p:ext uri="{BB962C8B-B14F-4D97-AF65-F5344CB8AC3E}">
        <p14:creationId xmlns:p14="http://schemas.microsoft.com/office/powerpoint/2010/main" val="702168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9132715-CCC6-41E7-B1D2-34A64C04272B}" type="slidenum">
              <a:rPr lang="en-AU" smtClean="0"/>
              <a:t>12</a:t>
            </a:fld>
            <a:endParaRPr lang="en-AU"/>
          </a:p>
        </p:txBody>
      </p:sp>
    </p:spTree>
    <p:extLst>
      <p:ext uri="{BB962C8B-B14F-4D97-AF65-F5344CB8AC3E}">
        <p14:creationId xmlns:p14="http://schemas.microsoft.com/office/powerpoint/2010/main" val="21393282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29132715-CCC6-41E7-B1D2-34A64C04272B}" type="slidenum">
              <a:rPr lang="en-AU" smtClean="0"/>
              <a:t>13</a:t>
            </a:fld>
            <a:endParaRPr lang="en-AU"/>
          </a:p>
        </p:txBody>
      </p:sp>
    </p:spTree>
    <p:extLst>
      <p:ext uri="{BB962C8B-B14F-4D97-AF65-F5344CB8AC3E}">
        <p14:creationId xmlns:p14="http://schemas.microsoft.com/office/powerpoint/2010/main" val="1310207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9132715-CCC6-41E7-B1D2-34A64C04272B}" type="slidenum">
              <a:rPr lang="en-AU" smtClean="0"/>
              <a:t>14</a:t>
            </a:fld>
            <a:endParaRPr lang="en-AU"/>
          </a:p>
        </p:txBody>
      </p:sp>
    </p:spTree>
    <p:extLst>
      <p:ext uri="{BB962C8B-B14F-4D97-AF65-F5344CB8AC3E}">
        <p14:creationId xmlns:p14="http://schemas.microsoft.com/office/powerpoint/2010/main" val="24372694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9132715-CCC6-41E7-B1D2-34A64C04272B}" type="slidenum">
              <a:rPr lang="en-AU" smtClean="0"/>
              <a:t>15</a:t>
            </a:fld>
            <a:endParaRPr lang="en-AU"/>
          </a:p>
        </p:txBody>
      </p:sp>
    </p:spTree>
    <p:extLst>
      <p:ext uri="{BB962C8B-B14F-4D97-AF65-F5344CB8AC3E}">
        <p14:creationId xmlns:p14="http://schemas.microsoft.com/office/powerpoint/2010/main" val="35608788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9132715-CCC6-41E7-B1D2-34A64C04272B}" type="slidenum">
              <a:rPr lang="en-AU" smtClean="0"/>
              <a:t>16</a:t>
            </a:fld>
            <a:endParaRPr lang="en-AU"/>
          </a:p>
        </p:txBody>
      </p:sp>
    </p:spTree>
    <p:extLst>
      <p:ext uri="{BB962C8B-B14F-4D97-AF65-F5344CB8AC3E}">
        <p14:creationId xmlns:p14="http://schemas.microsoft.com/office/powerpoint/2010/main" val="25847831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9132715-CCC6-41E7-B1D2-34A64C04272B}" type="slidenum">
              <a:rPr lang="en-AU" smtClean="0"/>
              <a:t>17</a:t>
            </a:fld>
            <a:endParaRPr lang="en-AU"/>
          </a:p>
        </p:txBody>
      </p:sp>
    </p:spTree>
    <p:extLst>
      <p:ext uri="{BB962C8B-B14F-4D97-AF65-F5344CB8AC3E}">
        <p14:creationId xmlns:p14="http://schemas.microsoft.com/office/powerpoint/2010/main" val="15369941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9132715-CCC6-41E7-B1D2-34A64C04272B}" type="slidenum">
              <a:rPr lang="en-AU" smtClean="0"/>
              <a:t>18</a:t>
            </a:fld>
            <a:endParaRPr lang="en-AU"/>
          </a:p>
        </p:txBody>
      </p:sp>
    </p:spTree>
    <p:extLst>
      <p:ext uri="{BB962C8B-B14F-4D97-AF65-F5344CB8AC3E}">
        <p14:creationId xmlns:p14="http://schemas.microsoft.com/office/powerpoint/2010/main" val="15333068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9132715-CCC6-41E7-B1D2-34A64C04272B}" type="slidenum">
              <a:rPr lang="en-AU" smtClean="0"/>
              <a:t>19</a:t>
            </a:fld>
            <a:endParaRPr lang="en-AU"/>
          </a:p>
        </p:txBody>
      </p:sp>
    </p:spTree>
    <p:extLst>
      <p:ext uri="{BB962C8B-B14F-4D97-AF65-F5344CB8AC3E}">
        <p14:creationId xmlns:p14="http://schemas.microsoft.com/office/powerpoint/2010/main" val="3894460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9132715-CCC6-41E7-B1D2-34A64C04272B}" type="slidenum">
              <a:rPr lang="en-AU" smtClean="0"/>
              <a:t>2</a:t>
            </a:fld>
            <a:endParaRPr lang="en-AU"/>
          </a:p>
        </p:txBody>
      </p:sp>
    </p:spTree>
    <p:extLst>
      <p:ext uri="{BB962C8B-B14F-4D97-AF65-F5344CB8AC3E}">
        <p14:creationId xmlns:p14="http://schemas.microsoft.com/office/powerpoint/2010/main" val="13415108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9132715-CCC6-41E7-B1D2-34A64C04272B}" type="slidenum">
              <a:rPr lang="en-AU" smtClean="0"/>
              <a:t>20</a:t>
            </a:fld>
            <a:endParaRPr lang="en-AU"/>
          </a:p>
        </p:txBody>
      </p:sp>
    </p:spTree>
    <p:extLst>
      <p:ext uri="{BB962C8B-B14F-4D97-AF65-F5344CB8AC3E}">
        <p14:creationId xmlns:p14="http://schemas.microsoft.com/office/powerpoint/2010/main" val="939287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9132715-CCC6-41E7-B1D2-34A64C04272B}" type="slidenum">
              <a:rPr lang="en-AU" smtClean="0"/>
              <a:t>21</a:t>
            </a:fld>
            <a:endParaRPr lang="en-AU"/>
          </a:p>
        </p:txBody>
      </p:sp>
    </p:spTree>
    <p:extLst>
      <p:ext uri="{BB962C8B-B14F-4D97-AF65-F5344CB8AC3E}">
        <p14:creationId xmlns:p14="http://schemas.microsoft.com/office/powerpoint/2010/main" val="3118787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AAF9032-5597-3042-A2EA-4E24F1F56884}" type="slidenum">
              <a:rPr lang="en-US" smtClean="0"/>
              <a:t>3</a:t>
            </a:fld>
            <a:endParaRPr lang="en-US"/>
          </a:p>
        </p:txBody>
      </p:sp>
    </p:spTree>
    <p:extLst>
      <p:ext uri="{BB962C8B-B14F-4D97-AF65-F5344CB8AC3E}">
        <p14:creationId xmlns:p14="http://schemas.microsoft.com/office/powerpoint/2010/main" val="3719290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9132715-CCC6-41E7-B1D2-34A64C04272B}" type="slidenum">
              <a:rPr lang="en-AU" smtClean="0"/>
              <a:t>4</a:t>
            </a:fld>
            <a:endParaRPr lang="en-AU"/>
          </a:p>
        </p:txBody>
      </p:sp>
    </p:spTree>
    <p:extLst>
      <p:ext uri="{BB962C8B-B14F-4D97-AF65-F5344CB8AC3E}">
        <p14:creationId xmlns:p14="http://schemas.microsoft.com/office/powerpoint/2010/main" val="1877997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9132715-CCC6-41E7-B1D2-34A64C04272B}" type="slidenum">
              <a:rPr lang="en-AU" smtClean="0"/>
              <a:t>5</a:t>
            </a:fld>
            <a:endParaRPr lang="en-AU"/>
          </a:p>
        </p:txBody>
      </p:sp>
    </p:spTree>
    <p:extLst>
      <p:ext uri="{BB962C8B-B14F-4D97-AF65-F5344CB8AC3E}">
        <p14:creationId xmlns:p14="http://schemas.microsoft.com/office/powerpoint/2010/main" val="2451067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9132715-CCC6-41E7-B1D2-34A64C04272B}" type="slidenum">
              <a:rPr lang="en-AU" smtClean="0"/>
              <a:t>6</a:t>
            </a:fld>
            <a:endParaRPr lang="en-AU"/>
          </a:p>
        </p:txBody>
      </p:sp>
    </p:spTree>
    <p:extLst>
      <p:ext uri="{BB962C8B-B14F-4D97-AF65-F5344CB8AC3E}">
        <p14:creationId xmlns:p14="http://schemas.microsoft.com/office/powerpoint/2010/main" val="27002536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9132715-CCC6-41E7-B1D2-34A64C04272B}" type="slidenum">
              <a:rPr lang="en-AU" smtClean="0"/>
              <a:t>7</a:t>
            </a:fld>
            <a:endParaRPr lang="en-AU"/>
          </a:p>
        </p:txBody>
      </p:sp>
    </p:spTree>
    <p:extLst>
      <p:ext uri="{BB962C8B-B14F-4D97-AF65-F5344CB8AC3E}">
        <p14:creationId xmlns:p14="http://schemas.microsoft.com/office/powerpoint/2010/main" val="41293699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9132715-CCC6-41E7-B1D2-34A64C04272B}" type="slidenum">
              <a:rPr lang="en-AU" smtClean="0"/>
              <a:t>8</a:t>
            </a:fld>
            <a:endParaRPr lang="en-AU"/>
          </a:p>
        </p:txBody>
      </p:sp>
    </p:spTree>
    <p:extLst>
      <p:ext uri="{BB962C8B-B14F-4D97-AF65-F5344CB8AC3E}">
        <p14:creationId xmlns:p14="http://schemas.microsoft.com/office/powerpoint/2010/main" val="25830452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800" b="1">
              <a:cs typeface="Calibri"/>
            </a:endParaRPr>
          </a:p>
        </p:txBody>
      </p:sp>
      <p:sp>
        <p:nvSpPr>
          <p:cNvPr id="4" name="Slide Number Placeholder 3"/>
          <p:cNvSpPr>
            <a:spLocks noGrp="1"/>
          </p:cNvSpPr>
          <p:nvPr>
            <p:ph type="sldNum" sz="quarter" idx="5"/>
          </p:nvPr>
        </p:nvSpPr>
        <p:spPr/>
        <p:txBody>
          <a:bodyPr/>
          <a:lstStyle/>
          <a:p>
            <a:fld id="{29132715-CCC6-41E7-B1D2-34A64C04272B}" type="slidenum">
              <a:rPr lang="en-AU" smtClean="0"/>
              <a:t>9</a:t>
            </a:fld>
            <a:endParaRPr lang="en-AU"/>
          </a:p>
        </p:txBody>
      </p:sp>
    </p:spTree>
    <p:extLst>
      <p:ext uri="{BB962C8B-B14F-4D97-AF65-F5344CB8AC3E}">
        <p14:creationId xmlns:p14="http://schemas.microsoft.com/office/powerpoint/2010/main" val="731453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B6F5A2E-B019-214E-9B99-03C4D6FC9CD0}"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1651293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F5A2E-B019-214E-9B99-03C4D6FC9CD0}"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794316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F5A2E-B019-214E-9B99-03C4D6FC9CD0}"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33015155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1">
    <p:spTree>
      <p:nvGrpSpPr>
        <p:cNvPr id="1" name=""/>
        <p:cNvGrpSpPr/>
        <p:nvPr/>
      </p:nvGrpSpPr>
      <p:grpSpPr>
        <a:xfrm>
          <a:off x="0" y="0"/>
          <a:ext cx="0" cy="0"/>
          <a:chOff x="0" y="0"/>
          <a:chExt cx="0" cy="0"/>
        </a:xfrm>
      </p:grpSpPr>
      <p:sp>
        <p:nvSpPr>
          <p:cNvPr id="17" name="Rechteck">
            <a:extLst>
              <a:ext uri="{FF2B5EF4-FFF2-40B4-BE49-F238E27FC236}">
                <a16:creationId xmlns:a16="http://schemas.microsoft.com/office/drawing/2014/main" id="{6CF49973-0A79-E640-907B-D1D840A4B098}"/>
              </a:ext>
            </a:extLst>
          </p:cNvPr>
          <p:cNvSpPr/>
          <p:nvPr userDrawn="1"/>
        </p:nvSpPr>
        <p:spPr>
          <a:xfrm>
            <a:off x="-3837" y="5825430"/>
            <a:ext cx="12200468" cy="1030090"/>
          </a:xfrm>
          <a:prstGeom prst="rect">
            <a:avLst/>
          </a:prstGeom>
          <a:solidFill>
            <a:schemeClr val="bg1"/>
          </a:solidFill>
          <a:ln w="12700">
            <a:miter lim="400000"/>
          </a:ln>
        </p:spPr>
        <p:txBody>
          <a:bodyPr lIns="25400" tIns="25400" rIns="25400" bIns="25400" anchor="ctr"/>
          <a:lstStyle/>
          <a:p>
            <a:pPr>
              <a:lnSpc>
                <a:spcPct val="120000"/>
              </a:lnSpc>
              <a:defRPr sz="2600" i="0" spc="0">
                <a:solidFill>
                  <a:srgbClr val="6E686F"/>
                </a:solidFill>
                <a:latin typeface="Open Sans"/>
                <a:ea typeface="Open Sans"/>
                <a:cs typeface="Open Sans"/>
                <a:sym typeface="Open Sans"/>
              </a:defRPr>
            </a:pPr>
            <a:endParaRPr sz="1300">
              <a:latin typeface="Helvetica" charset="0"/>
              <a:ea typeface="Helvetica" charset="0"/>
              <a:cs typeface="Helvetica" charset="0"/>
            </a:endParaRPr>
          </a:p>
        </p:txBody>
      </p:sp>
      <p:sp>
        <p:nvSpPr>
          <p:cNvPr id="5" name="TextBox 4">
            <a:extLst>
              <a:ext uri="{FF2B5EF4-FFF2-40B4-BE49-F238E27FC236}">
                <a16:creationId xmlns:a16="http://schemas.microsoft.com/office/drawing/2014/main" id="{48E73DE4-CDEA-1648-B42B-95ABBC469BE5}"/>
              </a:ext>
            </a:extLst>
          </p:cNvPr>
          <p:cNvSpPr txBox="1"/>
          <p:nvPr userDrawn="1"/>
        </p:nvSpPr>
        <p:spPr>
          <a:xfrm>
            <a:off x="3745523" y="2737338"/>
            <a:ext cx="0" cy="0"/>
          </a:xfrm>
          <a:prstGeom prst="rect">
            <a:avLst/>
          </a:prstGeom>
        </p:spPr>
        <p:txBody>
          <a:bodyPr wrap="none" lIns="22860" tIns="22860" rIns="22860" bIns="22860" rtlCol="0" anchor="ctr">
            <a:noAutofit/>
          </a:bodyPr>
          <a:lstStyle/>
          <a:p>
            <a:pPr algn="l"/>
            <a:endParaRPr lang="en-US" sz="1300" err="1">
              <a:solidFill>
                <a:schemeClr val="tx1"/>
              </a:solidFill>
              <a:latin typeface="+mn-lt"/>
              <a:ea typeface="Helvetica Neue" charset="0"/>
              <a:cs typeface="Helvetica Neue" charset="0"/>
            </a:endParaRPr>
          </a:p>
        </p:txBody>
      </p:sp>
      <p:sp>
        <p:nvSpPr>
          <p:cNvPr id="6" name="Rectangle 5">
            <a:extLst>
              <a:ext uri="{FF2B5EF4-FFF2-40B4-BE49-F238E27FC236}">
                <a16:creationId xmlns:a16="http://schemas.microsoft.com/office/drawing/2014/main" id="{6400EE1C-8A32-D04C-BEE8-26F3CF47137D}"/>
              </a:ext>
            </a:extLst>
          </p:cNvPr>
          <p:cNvSpPr/>
          <p:nvPr userDrawn="1"/>
        </p:nvSpPr>
        <p:spPr>
          <a:xfrm>
            <a:off x="0" y="0"/>
            <a:ext cx="12192000" cy="210589"/>
          </a:xfrm>
          <a:prstGeom prst="rect">
            <a:avLst/>
          </a:prstGeom>
          <a:gradFill flip="none" rotWithShape="1">
            <a:gsLst>
              <a:gs pos="0">
                <a:schemeClr val="accent5"/>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DFFBA94-AD2C-6447-88DA-BBCF9CE86842}"/>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C04D2A7-45B3-7A45-BB8C-B369651642F9}"/>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6845C04-30F2-5047-9E3D-630A3FD055F3}"/>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8106D55-D87D-4049-B3A9-884E0FE584DD}"/>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F1A131F-5D54-B146-B6F8-990469614E9C}"/>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1C0ADF7-1C99-6B4E-9350-29C33B2D3C76}"/>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F92F7C0-9BDE-4248-A798-B2924CC2D353}"/>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D4E8D42-E4D8-044D-82F6-69D7512BAEDC}"/>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43FB36D4-294B-455D-90CB-363BD5C60A97}"/>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30971744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PictureRight">
    <p:spTree>
      <p:nvGrpSpPr>
        <p:cNvPr id="1" name=""/>
        <p:cNvGrpSpPr/>
        <p:nvPr/>
      </p:nvGrpSpPr>
      <p:grpSpPr>
        <a:xfrm>
          <a:off x="0" y="0"/>
          <a:ext cx="0" cy="0"/>
          <a:chOff x="0" y="0"/>
          <a:chExt cx="0" cy="0"/>
        </a:xfrm>
      </p:grpSpPr>
      <p:sp>
        <p:nvSpPr>
          <p:cNvPr id="12" name="Bild">
            <a:extLst>
              <a:ext uri="{FF2B5EF4-FFF2-40B4-BE49-F238E27FC236}">
                <a16:creationId xmlns:a16="http://schemas.microsoft.com/office/drawing/2014/main" id="{DC821E7D-8E5B-0443-A5F3-00785BB23C7B}"/>
              </a:ext>
            </a:extLst>
          </p:cNvPr>
          <p:cNvSpPr>
            <a:spLocks noGrp="1"/>
          </p:cNvSpPr>
          <p:nvPr>
            <p:ph type="pic" idx="13"/>
          </p:nvPr>
        </p:nvSpPr>
        <p:spPr>
          <a:xfrm>
            <a:off x="6096000" y="0"/>
            <a:ext cx="6096000" cy="6858001"/>
          </a:xfrm>
          <a:prstGeom prst="rect">
            <a:avLst/>
          </a:prstGeom>
          <a:pattFill prst="ltDnDiag">
            <a:fgClr>
              <a:schemeClr val="bg2"/>
            </a:fgClr>
            <a:bgClr>
              <a:schemeClr val="bg1"/>
            </a:bgClr>
          </a:pattFill>
        </p:spPr>
        <p:txBody>
          <a:bodyPr lIns="91439" tIns="45719" rIns="91439" bIns="45719" anchor="t">
            <a:noAutofit/>
          </a:bodyPr>
          <a:lstStyle/>
          <a:p>
            <a:r>
              <a:rPr lang="en-US"/>
              <a:t>Click icon to add picture</a:t>
            </a:r>
            <a:endParaRPr/>
          </a:p>
        </p:txBody>
      </p:sp>
      <p:pic>
        <p:nvPicPr>
          <p:cNvPr id="5" name="Picture 4" descr="Shape&#10;&#10;Description automatically generated with medium confidence">
            <a:extLst>
              <a:ext uri="{FF2B5EF4-FFF2-40B4-BE49-F238E27FC236}">
                <a16:creationId xmlns:a16="http://schemas.microsoft.com/office/drawing/2014/main" id="{F7940347-5516-4FAF-B968-A82DC249DA19}"/>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20312126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BlueGradientBa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D2ECC3D-4340-4E40-AC6A-F9401763D662}"/>
              </a:ext>
            </a:extLst>
          </p:cNvPr>
          <p:cNvSpPr/>
          <p:nvPr userDrawn="1"/>
        </p:nvSpPr>
        <p:spPr>
          <a:xfrm>
            <a:off x="0" y="0"/>
            <a:ext cx="12192000" cy="210589"/>
          </a:xfrm>
          <a:prstGeom prst="rect">
            <a:avLst/>
          </a:prstGeom>
          <a:solidFill>
            <a:srgbClr val="0072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188F766-4C1F-3941-B36C-3F586118A49A}"/>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6E21E5BF-9B7B-0A4C-9EC0-4D7B3AAF4F0D}"/>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D42ECB8-8A33-F04E-88D1-FAC646208AC9}"/>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A76EA20-6A3B-9345-A4A1-2F71ED598508}"/>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7E7824F-89BF-F440-A5D1-3640E9D51C4C}"/>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9997972-1439-C942-A9CD-125960657BC2}"/>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943050A-2473-F74A-90B1-13C96DB80099}"/>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141ABFE-D653-3540-B09E-B4410096FF90}"/>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Shape&#10;&#10;Description automatically generated with medium confidence">
            <a:extLst>
              <a:ext uri="{FF2B5EF4-FFF2-40B4-BE49-F238E27FC236}">
                <a16:creationId xmlns:a16="http://schemas.microsoft.com/office/drawing/2014/main" id="{41AE3820-E8FB-4C18-989E-080BD0ED51C2}"/>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27179493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SilverBar">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09674BF-73F2-DF4E-AA65-AC9C1088C5C6}"/>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el 1">
            <a:extLst>
              <a:ext uri="{FF2B5EF4-FFF2-40B4-BE49-F238E27FC236}">
                <a16:creationId xmlns:a16="http://schemas.microsoft.com/office/drawing/2014/main" id="{8874BFF3-5581-F84F-9614-A6B16F4CA112}"/>
              </a:ext>
            </a:extLst>
          </p:cNvPr>
          <p:cNvSpPr>
            <a:spLocks noGrp="1"/>
          </p:cNvSpPr>
          <p:nvPr>
            <p:ph type="title" hasCustomPrompt="1"/>
          </p:nvPr>
        </p:nvSpPr>
        <p:spPr>
          <a:xfrm>
            <a:off x="917914" y="898313"/>
            <a:ext cx="10938695" cy="1182722"/>
          </a:xfrm>
          <a:prstGeom prst="rect">
            <a:avLst/>
          </a:prstGeom>
        </p:spPr>
        <p:txBody>
          <a:bodyPr/>
          <a:lstStyle>
            <a:lvl1pPr>
              <a:defRPr b="0">
                <a:gradFill>
                  <a:gsLst>
                    <a:gs pos="0">
                      <a:schemeClr val="tx1">
                        <a:lumMod val="85000"/>
                        <a:lumOff val="15000"/>
                      </a:schemeClr>
                    </a:gs>
                    <a:gs pos="100000">
                      <a:schemeClr val="bg2">
                        <a:lumMod val="10000"/>
                      </a:schemeClr>
                    </a:gs>
                  </a:gsLst>
                  <a:lin ang="0" scaled="1"/>
                </a:gradFill>
              </a:defRPr>
            </a:lvl1pPr>
          </a:lstStyle>
          <a:p>
            <a:r>
              <a:rPr lang="en-AU" noProof="0"/>
              <a:t>Title</a:t>
            </a:r>
          </a:p>
        </p:txBody>
      </p:sp>
      <p:sp>
        <p:nvSpPr>
          <p:cNvPr id="2" name="TextBox 1">
            <a:extLst>
              <a:ext uri="{FF2B5EF4-FFF2-40B4-BE49-F238E27FC236}">
                <a16:creationId xmlns:a16="http://schemas.microsoft.com/office/drawing/2014/main" id="{E4FAFF8C-5AC5-084D-B6F0-41FAC3C40D8E}"/>
              </a:ext>
            </a:extLst>
          </p:cNvPr>
          <p:cNvSpPr txBox="1"/>
          <p:nvPr userDrawn="1"/>
        </p:nvSpPr>
        <p:spPr>
          <a:xfrm>
            <a:off x="2667000" y="1482969"/>
            <a:ext cx="0" cy="0"/>
          </a:xfrm>
          <a:prstGeom prst="rect">
            <a:avLst/>
          </a:prstGeom>
        </p:spPr>
        <p:txBody>
          <a:bodyPr wrap="none" lIns="22860" tIns="22860" rIns="22860" bIns="22860" rtlCol="0" anchor="ctr">
            <a:noAutofit/>
          </a:bodyPr>
          <a:lstStyle/>
          <a:p>
            <a:pPr algn="l"/>
            <a:endParaRPr lang="en-US" sz="1300" err="1">
              <a:solidFill>
                <a:schemeClr val="tx1"/>
              </a:solidFill>
              <a:latin typeface="+mn-lt"/>
              <a:ea typeface="Helvetica Neue" charset="0"/>
              <a:cs typeface="Helvetica Neue" charset="0"/>
            </a:endParaRPr>
          </a:p>
        </p:txBody>
      </p:sp>
      <p:sp>
        <p:nvSpPr>
          <p:cNvPr id="3" name="Rectangle 2">
            <a:extLst>
              <a:ext uri="{FF2B5EF4-FFF2-40B4-BE49-F238E27FC236}">
                <a16:creationId xmlns:a16="http://schemas.microsoft.com/office/drawing/2014/main" id="{DF898958-0232-7A4D-AD9B-CE5CB4E5E201}"/>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6FC9DD9-2F94-FF41-8FA5-A06010437240}"/>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783475F-212D-D24A-990D-F597330F0FAB}"/>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832F9D5-08EE-ED48-BD8C-524F2B677CAB}"/>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5D81987-E77D-284F-A5D3-64875C8F4D66}"/>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2A2469F-5CA2-AB4F-B11E-6405C7F3DBBE}"/>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B76579-8212-9742-BCFD-915465FB86D6}"/>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descr="Shape&#10;&#10;Description automatically generated with medium confidence">
            <a:extLst>
              <a:ext uri="{FF2B5EF4-FFF2-40B4-BE49-F238E27FC236}">
                <a16:creationId xmlns:a16="http://schemas.microsoft.com/office/drawing/2014/main" id="{6E57FB54-8210-43A9-8331-B5673E568794}"/>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3653035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ecitonTitlePage Picture">
    <p:spTree>
      <p:nvGrpSpPr>
        <p:cNvPr id="1" name=""/>
        <p:cNvGrpSpPr/>
        <p:nvPr/>
      </p:nvGrpSpPr>
      <p:grpSpPr>
        <a:xfrm>
          <a:off x="0" y="0"/>
          <a:ext cx="0" cy="0"/>
          <a:chOff x="0" y="0"/>
          <a:chExt cx="0" cy="0"/>
        </a:xfrm>
      </p:grpSpPr>
      <p:sp>
        <p:nvSpPr>
          <p:cNvPr id="6" name="Bild">
            <a:extLst>
              <a:ext uri="{FF2B5EF4-FFF2-40B4-BE49-F238E27FC236}">
                <a16:creationId xmlns:a16="http://schemas.microsoft.com/office/drawing/2014/main" id="{AC009FC7-A04B-1B49-B7CE-ABC58262D45C}"/>
              </a:ext>
            </a:extLst>
          </p:cNvPr>
          <p:cNvSpPr>
            <a:spLocks noGrp="1"/>
          </p:cNvSpPr>
          <p:nvPr>
            <p:ph type="pic" idx="13"/>
          </p:nvPr>
        </p:nvSpPr>
        <p:spPr>
          <a:xfrm>
            <a:off x="6096000" y="0"/>
            <a:ext cx="6096000" cy="6858001"/>
          </a:xfrm>
          <a:prstGeom prst="rect">
            <a:avLst/>
          </a:prstGeom>
          <a:pattFill prst="ltDnDiag">
            <a:fgClr>
              <a:schemeClr val="bg2"/>
            </a:fgClr>
            <a:bgClr>
              <a:schemeClr val="bg1"/>
            </a:bgClr>
          </a:pattFill>
        </p:spPr>
        <p:txBody>
          <a:bodyPr lIns="91439" tIns="45719" rIns="91439" bIns="45719" anchor="t">
            <a:noAutofit/>
          </a:bodyPr>
          <a:lstStyle/>
          <a:p>
            <a:r>
              <a:rPr lang="en-US"/>
              <a:t>Click icon to add picture</a:t>
            </a:r>
            <a:endParaRPr/>
          </a:p>
        </p:txBody>
      </p:sp>
      <p:sp>
        <p:nvSpPr>
          <p:cNvPr id="7" name="ABOUT…">
            <a:extLst>
              <a:ext uri="{FF2B5EF4-FFF2-40B4-BE49-F238E27FC236}">
                <a16:creationId xmlns:a16="http://schemas.microsoft.com/office/drawing/2014/main" id="{27158CA1-850C-C642-A6C7-44B0ED57135B}"/>
              </a:ext>
            </a:extLst>
          </p:cNvPr>
          <p:cNvSpPr txBox="1"/>
          <p:nvPr userDrawn="1"/>
        </p:nvSpPr>
        <p:spPr>
          <a:xfrm>
            <a:off x="956410" y="788247"/>
            <a:ext cx="4160251" cy="1182721"/>
          </a:xfrm>
          <a:prstGeom prst="rect">
            <a:avLst/>
          </a:prstGeom>
          <a:ln w="12700">
            <a:miter lim="400000"/>
          </a:ln>
          <a:extLst>
            <a:ext uri="{C572A759-6A51-4108-AA02-DFA0A04FC94B}">
              <ma14:wrappingTextBoxFlag xmlns:ma14="http://schemas.microsoft.com/office/mac/drawingml/2011/main" xmlns="" val="1"/>
            </a:ext>
          </a:extLst>
        </p:spPr>
        <p:txBody>
          <a:bodyPr lIns="22860" rIns="22860">
            <a:normAutofit/>
          </a:bodyPr>
          <a:lstStyle>
            <a:defPPr>
              <a:defRPr lang="en-US"/>
            </a:defPPr>
            <a:lvl1pPr>
              <a:lnSpc>
                <a:spcPts val="3400"/>
              </a:lnSpc>
              <a:defRPr sz="3600" b="1" i="0" cap="all" spc="-215">
                <a:solidFill>
                  <a:schemeClr val="accent1"/>
                </a:solidFill>
                <a:latin typeface="+mj-lt"/>
                <a:ea typeface="Helvetica Neue" charset="0"/>
                <a:cs typeface="Helvetica Neue" charset="0"/>
              </a:defRPr>
            </a:lvl1pPr>
            <a:lvl2pPr marL="1371531"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2pPr>
            <a:lvl3pPr marL="2285886"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3pPr>
            <a:lvl4pPr marL="3200240"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4pPr>
            <a:lvl5pPr marL="4114594" indent="-457177" defTabSz="1828709">
              <a:lnSpc>
                <a:spcPct val="90000"/>
              </a:lnSpc>
              <a:spcBef>
                <a:spcPts val="1000"/>
              </a:spcBef>
              <a:buFont typeface="Arial" panose="020B0604020202020204" pitchFamily="34" charset="0"/>
              <a:buChar char="•"/>
              <a:defRPr sz="3600">
                <a:latin typeface="Helvetica Neue" charset="0"/>
                <a:ea typeface="Helvetica Neue" charset="0"/>
                <a:cs typeface="Helvetica Neue" charset="0"/>
              </a:defRPr>
            </a:lvl5pPr>
            <a:lvl6pPr marL="5028949" indent="-457177" defTabSz="1828709">
              <a:lnSpc>
                <a:spcPct val="90000"/>
              </a:lnSpc>
              <a:spcBef>
                <a:spcPts val="1000"/>
              </a:spcBef>
              <a:buFont typeface="Arial" panose="020B0604020202020204" pitchFamily="34" charset="0"/>
              <a:buChar char="•"/>
              <a:defRPr sz="3600"/>
            </a:lvl6pPr>
            <a:lvl7pPr marL="5943303" indent="-457177" defTabSz="1828709">
              <a:lnSpc>
                <a:spcPct val="90000"/>
              </a:lnSpc>
              <a:spcBef>
                <a:spcPts val="1000"/>
              </a:spcBef>
              <a:buFont typeface="Arial" panose="020B0604020202020204" pitchFamily="34" charset="0"/>
              <a:buChar char="•"/>
              <a:defRPr sz="3600"/>
            </a:lvl7pPr>
            <a:lvl8pPr marL="6857657" indent="-457177" defTabSz="1828709">
              <a:lnSpc>
                <a:spcPct val="90000"/>
              </a:lnSpc>
              <a:spcBef>
                <a:spcPts val="1000"/>
              </a:spcBef>
              <a:buFont typeface="Arial" panose="020B0604020202020204" pitchFamily="34" charset="0"/>
              <a:buChar char="•"/>
              <a:defRPr sz="3600"/>
            </a:lvl8pPr>
            <a:lvl9pPr marL="7772011" indent="-457177" defTabSz="1828709">
              <a:lnSpc>
                <a:spcPct val="90000"/>
              </a:lnSpc>
              <a:spcBef>
                <a:spcPts val="1000"/>
              </a:spcBef>
              <a:buFont typeface="Arial" panose="020B0604020202020204" pitchFamily="34" charset="0"/>
              <a:buChar char="•"/>
              <a:defRPr sz="3600"/>
            </a:lvl9pPr>
          </a:lstStyle>
          <a:p>
            <a:r>
              <a:rPr lang="en-AU" b="0" cap="none">
                <a:gradFill>
                  <a:gsLst>
                    <a:gs pos="0">
                      <a:schemeClr val="bg2">
                        <a:lumMod val="10000"/>
                      </a:schemeClr>
                    </a:gs>
                    <a:gs pos="100000">
                      <a:schemeClr val="bg2">
                        <a:lumMod val="25000"/>
                      </a:schemeClr>
                    </a:gs>
                  </a:gsLst>
                  <a:lin ang="2700000" scaled="1"/>
                </a:gradFill>
              </a:rPr>
              <a:t>Heading</a:t>
            </a:r>
          </a:p>
        </p:txBody>
      </p:sp>
      <p:sp>
        <p:nvSpPr>
          <p:cNvPr id="8" name="Inhaltsplatzhalter 3">
            <a:extLst>
              <a:ext uri="{FF2B5EF4-FFF2-40B4-BE49-F238E27FC236}">
                <a16:creationId xmlns:a16="http://schemas.microsoft.com/office/drawing/2014/main" id="{831612A6-A59F-5041-A0C9-4B2691E249A4}"/>
              </a:ext>
            </a:extLst>
          </p:cNvPr>
          <p:cNvSpPr txBox="1">
            <a:spLocks/>
          </p:cNvSpPr>
          <p:nvPr userDrawn="1"/>
        </p:nvSpPr>
        <p:spPr>
          <a:xfrm>
            <a:off x="1395116" y="2081035"/>
            <a:ext cx="4455115" cy="95284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360"/>
              </a:lnSpc>
              <a:buNone/>
            </a:pPr>
            <a:r>
              <a:rPr lang="en-AU" sz="2000">
                <a:solidFill>
                  <a:srgbClr val="008A96"/>
                </a:solidFill>
              </a:rPr>
              <a:t>Pull quote</a:t>
            </a:r>
          </a:p>
          <a:p>
            <a:pPr marL="0" indent="0">
              <a:lnSpc>
                <a:spcPts val="2360"/>
              </a:lnSpc>
              <a:buNone/>
            </a:pPr>
            <a:endParaRPr lang="en-AU" sz="2000">
              <a:solidFill>
                <a:schemeClr val="accent3"/>
              </a:solidFill>
            </a:endParaRPr>
          </a:p>
        </p:txBody>
      </p:sp>
      <p:sp>
        <p:nvSpPr>
          <p:cNvPr id="9" name="Tequis magnam everunt re volupti ntiusament at et omnimo totatin venimus anturis explaut alique quatem qui utemquia dolo erum soluptas alite tet id qui utempor esequis evelesc iaecabor re conseque qui officab orruntota cus ium rempedi gendandus veniscidus erum as ut utempor esequis evelesc iaecabor re conseque qui officab orruntota cus ium idebit, toremporias ea conet volo blantia plaborepel is natqui officil magnihi.">
            <a:extLst>
              <a:ext uri="{FF2B5EF4-FFF2-40B4-BE49-F238E27FC236}">
                <a16:creationId xmlns:a16="http://schemas.microsoft.com/office/drawing/2014/main" id="{D4914732-AABE-364B-9EE5-443B40E1A325}"/>
              </a:ext>
            </a:extLst>
          </p:cNvPr>
          <p:cNvSpPr txBox="1"/>
          <p:nvPr userDrawn="1"/>
        </p:nvSpPr>
        <p:spPr>
          <a:xfrm>
            <a:off x="1471017" y="3033875"/>
            <a:ext cx="4034750" cy="2652282"/>
          </a:xfrm>
          <a:prstGeom prst="rect">
            <a:avLst/>
          </a:prstGeom>
          <a:noFill/>
          <a:ln w="12700">
            <a:miter lim="400000"/>
          </a:ln>
          <a:extLst>
            <a:ext uri="{C572A759-6A51-4108-AA02-DFA0A04FC94B}">
              <ma14:wrappingTextBoxFlag xmlns:ma14="http://schemas.microsoft.com/office/mac/drawingml/2011/main" xmlns="" val="1"/>
            </a:ext>
          </a:extLst>
        </p:spPr>
        <p:txBody>
          <a:bodyPr lIns="22860" rIns="22860"/>
          <a:lstStyle>
            <a:lvl1pPr>
              <a:lnSpc>
                <a:spcPct val="120000"/>
              </a:lnSpc>
              <a:defRPr sz="2600" i="0" spc="0">
                <a:solidFill>
                  <a:srgbClr val="6E686F"/>
                </a:solidFill>
                <a:latin typeface="Open Sans"/>
                <a:ea typeface="Open Sans"/>
                <a:cs typeface="Open Sans"/>
                <a:sym typeface="Open Sans"/>
              </a:defRPr>
            </a:lvl1pPr>
          </a:lstStyle>
          <a:p>
            <a:r>
              <a:rPr lang="en-AU" sz="1300">
                <a:solidFill>
                  <a:schemeClr val="bg2">
                    <a:lumMod val="25000"/>
                  </a:schemeClr>
                </a:solidFill>
                <a:latin typeface="+mn-lt"/>
                <a:ea typeface="Helvetica Neue" charset="0"/>
                <a:cs typeface="Helvetica Neue" charset="0"/>
              </a:rPr>
              <a:t>Text</a:t>
            </a:r>
          </a:p>
        </p:txBody>
      </p:sp>
      <p:pic>
        <p:nvPicPr>
          <p:cNvPr id="10" name="Picture 9" descr="Shape&#10;&#10;Description automatically generated with medium confidence">
            <a:extLst>
              <a:ext uri="{FF2B5EF4-FFF2-40B4-BE49-F238E27FC236}">
                <a16:creationId xmlns:a16="http://schemas.microsoft.com/office/drawing/2014/main" id="{A9384539-9C72-4D64-ABCE-47F435AF7430}"/>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767819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Slide 1">
    <p:spTree>
      <p:nvGrpSpPr>
        <p:cNvPr id="1" name=""/>
        <p:cNvGrpSpPr/>
        <p:nvPr/>
      </p:nvGrpSpPr>
      <p:grpSpPr>
        <a:xfrm>
          <a:off x="0" y="0"/>
          <a:ext cx="0" cy="0"/>
          <a:chOff x="0" y="0"/>
          <a:chExt cx="0" cy="0"/>
        </a:xfrm>
      </p:grpSpPr>
      <p:sp>
        <p:nvSpPr>
          <p:cNvPr id="17" name="Rechteck">
            <a:extLst>
              <a:ext uri="{FF2B5EF4-FFF2-40B4-BE49-F238E27FC236}">
                <a16:creationId xmlns:a16="http://schemas.microsoft.com/office/drawing/2014/main" id="{6CF49973-0A79-E640-907B-D1D840A4B098}"/>
              </a:ext>
            </a:extLst>
          </p:cNvPr>
          <p:cNvSpPr/>
          <p:nvPr userDrawn="1"/>
        </p:nvSpPr>
        <p:spPr>
          <a:xfrm>
            <a:off x="-3837" y="5825430"/>
            <a:ext cx="12200468" cy="1030090"/>
          </a:xfrm>
          <a:prstGeom prst="rect">
            <a:avLst/>
          </a:prstGeom>
          <a:solidFill>
            <a:schemeClr val="bg1"/>
          </a:solidFill>
          <a:ln w="12700">
            <a:miter lim="400000"/>
          </a:ln>
        </p:spPr>
        <p:txBody>
          <a:bodyPr lIns="25400" tIns="25400" rIns="25400" bIns="25400" anchor="ctr"/>
          <a:lstStyle/>
          <a:p>
            <a:pPr>
              <a:lnSpc>
                <a:spcPct val="120000"/>
              </a:lnSpc>
              <a:defRPr sz="2600" i="0" spc="0">
                <a:solidFill>
                  <a:srgbClr val="6E686F"/>
                </a:solidFill>
                <a:latin typeface="Open Sans"/>
                <a:ea typeface="Open Sans"/>
                <a:cs typeface="Open Sans"/>
                <a:sym typeface="Open Sans"/>
              </a:defRPr>
            </a:pPr>
            <a:endParaRPr sz="1300">
              <a:latin typeface="Helvetica" charset="0"/>
              <a:ea typeface="Helvetica" charset="0"/>
              <a:cs typeface="Helvetica" charset="0"/>
            </a:endParaRPr>
          </a:p>
        </p:txBody>
      </p:sp>
      <p:sp>
        <p:nvSpPr>
          <p:cNvPr id="5" name="TextBox 4">
            <a:extLst>
              <a:ext uri="{FF2B5EF4-FFF2-40B4-BE49-F238E27FC236}">
                <a16:creationId xmlns:a16="http://schemas.microsoft.com/office/drawing/2014/main" id="{48E73DE4-CDEA-1648-B42B-95ABBC469BE5}"/>
              </a:ext>
            </a:extLst>
          </p:cNvPr>
          <p:cNvSpPr txBox="1"/>
          <p:nvPr userDrawn="1"/>
        </p:nvSpPr>
        <p:spPr>
          <a:xfrm>
            <a:off x="3745523" y="2737338"/>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6" name="Rectangle 5">
            <a:extLst>
              <a:ext uri="{FF2B5EF4-FFF2-40B4-BE49-F238E27FC236}">
                <a16:creationId xmlns:a16="http://schemas.microsoft.com/office/drawing/2014/main" id="{6400EE1C-8A32-D04C-BEE8-26F3CF47137D}"/>
              </a:ext>
            </a:extLst>
          </p:cNvPr>
          <p:cNvSpPr/>
          <p:nvPr userDrawn="1"/>
        </p:nvSpPr>
        <p:spPr>
          <a:xfrm>
            <a:off x="0" y="0"/>
            <a:ext cx="12192000" cy="210589"/>
          </a:xfrm>
          <a:prstGeom prst="rect">
            <a:avLst/>
          </a:prstGeom>
          <a:gradFill flip="none" rotWithShape="1">
            <a:gsLst>
              <a:gs pos="0">
                <a:schemeClr val="accent5"/>
              </a:gs>
              <a:gs pos="100000">
                <a:schemeClr val="accent3"/>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DFFBA94-AD2C-6447-88DA-BBCF9CE86842}"/>
              </a:ext>
            </a:extLst>
          </p:cNvPr>
          <p:cNvSpPr/>
          <p:nvPr userDrawn="1"/>
        </p:nvSpPr>
        <p:spPr>
          <a:xfrm>
            <a:off x="0" y="0"/>
            <a:ext cx="12192000" cy="210589"/>
          </a:xfrm>
          <a:prstGeom prst="rect">
            <a:avLst/>
          </a:prstGeom>
          <a:solidFill>
            <a:srgbClr val="004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C04D2A7-45B3-7A45-BB8C-B369651642F9}"/>
              </a:ext>
            </a:extLst>
          </p:cNvPr>
          <p:cNvSpPr/>
          <p:nvPr userDrawn="1"/>
        </p:nvSpPr>
        <p:spPr>
          <a:xfrm>
            <a:off x="837394" y="0"/>
            <a:ext cx="419154"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6845C04-30F2-5047-9E3D-630A3FD055F3}"/>
              </a:ext>
            </a:extLst>
          </p:cNvPr>
          <p:cNvSpPr/>
          <p:nvPr userDrawn="1"/>
        </p:nvSpPr>
        <p:spPr>
          <a:xfrm>
            <a:off x="1752993" y="0"/>
            <a:ext cx="581415" cy="210589"/>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8106D55-D87D-4049-B3A9-884E0FE584DD}"/>
              </a:ext>
            </a:extLst>
          </p:cNvPr>
          <p:cNvSpPr/>
          <p:nvPr userDrawn="1"/>
        </p:nvSpPr>
        <p:spPr>
          <a:xfrm>
            <a:off x="2334409"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F1A131F-5D54-B146-B6F8-990469614E9C}"/>
              </a:ext>
            </a:extLst>
          </p:cNvPr>
          <p:cNvSpPr/>
          <p:nvPr userDrawn="1"/>
        </p:nvSpPr>
        <p:spPr>
          <a:xfrm>
            <a:off x="2591194" y="0"/>
            <a:ext cx="256786"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1C0ADF7-1C99-6B4E-9350-29C33B2D3C76}"/>
              </a:ext>
            </a:extLst>
          </p:cNvPr>
          <p:cNvSpPr/>
          <p:nvPr userDrawn="1"/>
        </p:nvSpPr>
        <p:spPr>
          <a:xfrm>
            <a:off x="3560083" y="0"/>
            <a:ext cx="256786" cy="210589"/>
          </a:xfrm>
          <a:prstGeom prst="rect">
            <a:avLst/>
          </a:prstGeom>
          <a:solidFill>
            <a:srgbClr val="00B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F92F7C0-9BDE-4248-A798-B2924CC2D353}"/>
              </a:ext>
            </a:extLst>
          </p:cNvPr>
          <p:cNvSpPr/>
          <p:nvPr userDrawn="1"/>
        </p:nvSpPr>
        <p:spPr>
          <a:xfrm>
            <a:off x="3816869" y="-1"/>
            <a:ext cx="1107642" cy="210589"/>
          </a:xfrm>
          <a:prstGeom prst="rect">
            <a:avLst/>
          </a:prstGeom>
          <a:solidFill>
            <a:srgbClr val="008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D4E8D42-E4D8-044D-82F6-69D7512BAEDC}"/>
              </a:ext>
            </a:extLst>
          </p:cNvPr>
          <p:cNvSpPr/>
          <p:nvPr userDrawn="1"/>
        </p:nvSpPr>
        <p:spPr>
          <a:xfrm>
            <a:off x="4924511" y="-1"/>
            <a:ext cx="282101" cy="210590"/>
          </a:xfrm>
          <a:prstGeom prst="rect">
            <a:avLst/>
          </a:prstGeom>
          <a:solidFill>
            <a:srgbClr val="0091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descr="Shape&#10;&#10;Description automatically generated with medium confidence">
            <a:extLst>
              <a:ext uri="{FF2B5EF4-FFF2-40B4-BE49-F238E27FC236}">
                <a16:creationId xmlns:a16="http://schemas.microsoft.com/office/drawing/2014/main" id="{3935BEA6-6CD2-469A-BA08-3442039E4FB6}"/>
              </a:ext>
            </a:extLst>
          </p:cNvPr>
          <p:cNvPicPr>
            <a:picLocks noChangeAspect="1"/>
          </p:cNvPicPr>
          <p:nvPr userDrawn="1"/>
        </p:nvPicPr>
        <p:blipFill>
          <a:blip r:embed="rId2"/>
          <a:stretch>
            <a:fillRect/>
          </a:stretch>
        </p:blipFill>
        <p:spPr>
          <a:xfrm>
            <a:off x="914793" y="6168339"/>
            <a:ext cx="2188533" cy="402225"/>
          </a:xfrm>
          <a:prstGeom prst="rect">
            <a:avLst/>
          </a:prstGeom>
        </p:spPr>
      </p:pic>
    </p:spTree>
    <p:extLst>
      <p:ext uri="{BB962C8B-B14F-4D97-AF65-F5344CB8AC3E}">
        <p14:creationId xmlns:p14="http://schemas.microsoft.com/office/powerpoint/2010/main" val="24214752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F5A2E-B019-214E-9B99-03C4D6FC9CD0}"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92094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6F5A2E-B019-214E-9B99-03C4D6FC9CD0}"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18702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6F5A2E-B019-214E-9B99-03C4D6FC9CD0}" type="datetimeFigureOut">
              <a:rPr lang="en-US" smtClean="0"/>
              <a:t>11/12/2024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1899032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B6F5A2E-B019-214E-9B99-03C4D6FC9CD0}" type="datetimeFigureOut">
              <a:rPr lang="en-US" smtClean="0"/>
              <a:t>11/12/2024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3767429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B6F5A2E-B019-214E-9B99-03C4D6FC9CD0}" type="datetimeFigureOut">
              <a:rPr lang="en-US" smtClean="0"/>
              <a:t>11/12/2024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027300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6F5A2E-B019-214E-9B99-03C4D6FC9CD0}" type="datetimeFigureOut">
              <a:rPr lang="en-US" smtClean="0"/>
              <a:t>11/12/2024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160234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6F5A2E-B019-214E-9B99-03C4D6FC9CD0}" type="datetimeFigureOut">
              <a:rPr lang="en-US" smtClean="0"/>
              <a:t>11/12/2024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E7AC7D-DE47-D04B-810A-E333F322F2EB}" type="slidenum">
              <a:rPr lang="en-US" smtClean="0"/>
              <a:t>‹#›</a:t>
            </a:fld>
            <a:endParaRPr lang="en-US"/>
          </a:p>
        </p:txBody>
      </p:sp>
    </p:spTree>
    <p:extLst>
      <p:ext uri="{BB962C8B-B14F-4D97-AF65-F5344CB8AC3E}">
        <p14:creationId xmlns:p14="http://schemas.microsoft.com/office/powerpoint/2010/main" val="240185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6F5A2E-B019-214E-9B99-03C4D6FC9CD0}" type="datetimeFigureOut">
              <a:rPr lang="en-AU" noProof="0" smtClean="0"/>
              <a:t>12/11/2024</a:t>
            </a:fld>
            <a:endParaRPr lang="en-AU" noProof="0"/>
          </a:p>
        </p:txBody>
      </p:sp>
      <p:sp>
        <p:nvSpPr>
          <p:cNvPr id="6" name="Footer Placeholder 5"/>
          <p:cNvSpPr>
            <a:spLocks noGrp="1"/>
          </p:cNvSpPr>
          <p:nvPr>
            <p:ph type="ftr" sz="quarter" idx="11"/>
          </p:nvPr>
        </p:nvSpPr>
        <p:spPr/>
        <p:txBody>
          <a:bodyPr/>
          <a:lstStyle/>
          <a:p>
            <a:endParaRPr lang="en-AU" noProof="0"/>
          </a:p>
        </p:txBody>
      </p:sp>
      <p:sp>
        <p:nvSpPr>
          <p:cNvPr id="7" name="Slide Number Placeholder 6"/>
          <p:cNvSpPr>
            <a:spLocks noGrp="1"/>
          </p:cNvSpPr>
          <p:nvPr>
            <p:ph type="sldNum" sz="quarter" idx="12"/>
          </p:nvPr>
        </p:nvSpPr>
        <p:spPr/>
        <p:txBody>
          <a:bodyPr/>
          <a:lstStyle/>
          <a:p>
            <a:fld id="{D8E7AC7D-DE47-D04B-810A-E333F322F2EB}" type="slidenum">
              <a:rPr lang="en-AU" noProof="0" smtClean="0"/>
              <a:t>‹#›</a:t>
            </a:fld>
            <a:endParaRPr lang="en-AU" noProof="0"/>
          </a:p>
        </p:txBody>
      </p:sp>
    </p:spTree>
    <p:extLst>
      <p:ext uri="{BB962C8B-B14F-4D97-AF65-F5344CB8AC3E}">
        <p14:creationId xmlns:p14="http://schemas.microsoft.com/office/powerpoint/2010/main" val="2928761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6F5A2E-B019-214E-9B99-03C4D6FC9CD0}" type="datetimeFigureOut">
              <a:rPr lang="en-AU" noProof="0" smtClean="0"/>
              <a:t>12/11/2024</a:t>
            </a:fld>
            <a:endParaRPr lang="en-AU" noProof="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noProof="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E7AC7D-DE47-D04B-810A-E333F322F2EB}" type="slidenum">
              <a:rPr lang="en-AU" noProof="0" smtClean="0"/>
              <a:t>‹#›</a:t>
            </a:fld>
            <a:endParaRPr lang="en-AU" noProof="0"/>
          </a:p>
        </p:txBody>
      </p:sp>
    </p:spTree>
    <p:extLst>
      <p:ext uri="{BB962C8B-B14F-4D97-AF65-F5344CB8AC3E}">
        <p14:creationId xmlns:p14="http://schemas.microsoft.com/office/powerpoint/2010/main" val="1595392801"/>
      </p:ext>
    </p:extLst>
  </p:cSld>
  <p:clrMap bg1="lt1" tx1="dk1" bg2="lt2" tx2="dk2" accent1="accent1" accent2="accent2" accent3="accent3" accent4="accent4" accent5="accent5" accent6="accent6" hlink="hlink" folHlink="folHlink"/>
  <p:sldLayoutIdLst>
    <p:sldLayoutId id="2147483994" r:id="rId1"/>
    <p:sldLayoutId id="2147483995" r:id="rId2"/>
    <p:sldLayoutId id="2147483996" r:id="rId3"/>
    <p:sldLayoutId id="2147483997" r:id="rId4"/>
    <p:sldLayoutId id="2147483998" r:id="rId5"/>
    <p:sldLayoutId id="2147483999" r:id="rId6"/>
    <p:sldLayoutId id="2147484000" r:id="rId7"/>
    <p:sldLayoutId id="2147484001" r:id="rId8"/>
    <p:sldLayoutId id="2147484002" r:id="rId9"/>
    <p:sldLayoutId id="2147484003" r:id="rId10"/>
    <p:sldLayoutId id="2147484004" r:id="rId11"/>
    <p:sldLayoutId id="2147484005" r:id="rId12"/>
    <p:sldLayoutId id="2147484006" r:id="rId13"/>
    <p:sldLayoutId id="2147484009" r:id="rId14"/>
    <p:sldLayoutId id="2147483677" r:id="rId15"/>
    <p:sldLayoutId id="2147483666" r:id="rId16"/>
    <p:sldLayoutId id="2147484014" r:id="rId1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data.pbs.gov.au/download/91066?filename=Services-Australia-Complex-Authority-Administration-s100-items-SEPTEMBER-2024.csv"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hyperlink" Target="https://hpp.health.gov.au/article-details/?id=a1ea613e-f07e-466a-97be-361967b33cf4" TargetMode="External"/><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hyperlink" Target="https://hpp.health.gov.au/article-details/?id=a1ea613e-f07e-466a-97be-361967b33cf4#API_data_model_and_data_dictionary" TargetMode="Externa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themeOverride" Target="../theme/themeOverride1.xml"/><Relationship Id="rId5" Type="http://schemas.openxmlformats.org/officeDocument/2006/relationships/image" Target="../media/image17.svg"/><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1.xml"/><Relationship Id="rId1" Type="http://schemas.openxmlformats.org/officeDocument/2006/relationships/slideLayout" Target="../slideLayouts/slideLayout17.xml"/><Relationship Id="rId4" Type="http://schemas.openxmlformats.org/officeDocument/2006/relationships/image" Target="../media/image17.sv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mailto:HTASupportUnit@health.gov.au" TargetMode="External"/><Relationship Id="rId7" Type="http://schemas.openxmlformats.org/officeDocument/2006/relationships/image" Target="../media/image6.svg"/><Relationship Id="rId2" Type="http://schemas.openxmlformats.org/officeDocument/2006/relationships/notesSlide" Target="../notesSlides/notesSlide3.xml"/><Relationship Id="rId1" Type="http://schemas.openxmlformats.org/officeDocument/2006/relationships/slideLayout" Target="../slideLayouts/slideLayout15.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www.pbs.gov.au/browse/publications"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hyperlink" Target="https://data-api-portal.health.gov.au/"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5F320B9-A007-4B56-B7E5-10D20A6441CA}"/>
              </a:ext>
            </a:extLst>
          </p:cNvPr>
          <p:cNvPicPr>
            <a:picLocks noChangeAspect="1"/>
          </p:cNvPicPr>
          <p:nvPr/>
        </p:nvPicPr>
        <p:blipFill rotWithShape="1">
          <a:blip r:embed="rId3" cstate="screen">
            <a:alphaModFix amt="66000"/>
            <a:extLst>
              <a:ext uri="{28A0092B-C50C-407E-A947-70E740481C1C}">
                <a14:useLocalDpi xmlns:a14="http://schemas.microsoft.com/office/drawing/2010/main"/>
              </a:ext>
            </a:extLst>
          </a:blip>
          <a:srcRect b="15031"/>
          <a:stretch/>
        </p:blipFill>
        <p:spPr>
          <a:xfrm>
            <a:off x="6360161" y="220802"/>
            <a:ext cx="5824536" cy="5567717"/>
          </a:xfrm>
          <a:prstGeom prst="rect">
            <a:avLst/>
          </a:prstGeom>
        </p:spPr>
      </p:pic>
      <p:sp>
        <p:nvSpPr>
          <p:cNvPr id="10" name="www.helvetic-studio.com"/>
          <p:cNvSpPr txBox="1"/>
          <p:nvPr/>
        </p:nvSpPr>
        <p:spPr>
          <a:xfrm>
            <a:off x="8783053" y="6239087"/>
            <a:ext cx="2707837" cy="319368"/>
          </a:xfrm>
          <a:prstGeom prst="rect">
            <a:avLst/>
          </a:prstGeom>
          <a:ln w="12700">
            <a:miter lim="400000"/>
          </a:ln>
          <a:extLst>
            <a:ext uri="{C572A759-6A51-4108-AA02-DFA0A04FC94B}">
              <ma14:wrappingTextBoxFlag xmlns:ma14="http://schemas.microsoft.com/office/mac/drawingml/2011/main" xmlns="" val="1"/>
            </a:ext>
          </a:extLst>
        </p:spPr>
        <p:txBody>
          <a:bodyPr lIns="22860" rIns="22860">
            <a:normAutofit/>
          </a:bodyPr>
          <a:lstStyle>
            <a:lvl1pPr>
              <a:lnSpc>
                <a:spcPct val="110000"/>
              </a:lnSpc>
              <a:defRPr sz="2000" i="0" spc="0">
                <a:solidFill>
                  <a:srgbClr val="6E686F"/>
                </a:solidFill>
                <a:latin typeface="Open Sans"/>
                <a:ea typeface="Open Sans"/>
                <a:cs typeface="Open Sans"/>
                <a:sym typeface="Open Sans"/>
              </a:defRPr>
            </a:lvl1pPr>
          </a:lstStyle>
          <a:p>
            <a:pPr algn="r"/>
            <a:r>
              <a:rPr lang="en-AU" sz="1400" b="1">
                <a:solidFill>
                  <a:schemeClr val="tx1"/>
                </a:solidFill>
                <a:latin typeface="+mn-lt"/>
                <a:ea typeface="Helvetica" charset="0"/>
                <a:cs typeface="Helvetica" charset="0"/>
              </a:rPr>
              <a:t>www.health.gov.au</a:t>
            </a:r>
          </a:p>
        </p:txBody>
      </p:sp>
      <p:sp>
        <p:nvSpPr>
          <p:cNvPr id="9" name="TextBox 8">
            <a:extLst>
              <a:ext uri="{FF2B5EF4-FFF2-40B4-BE49-F238E27FC236}">
                <a16:creationId xmlns:a16="http://schemas.microsoft.com/office/drawing/2014/main" id="{DF11F376-FFDF-5E40-93A6-4936B00B4E5E}"/>
              </a:ext>
            </a:extLst>
          </p:cNvPr>
          <p:cNvSpPr txBox="1"/>
          <p:nvPr/>
        </p:nvSpPr>
        <p:spPr>
          <a:xfrm>
            <a:off x="2911642" y="1570121"/>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15" name="TextBox 14">
            <a:extLst>
              <a:ext uri="{FF2B5EF4-FFF2-40B4-BE49-F238E27FC236}">
                <a16:creationId xmlns:a16="http://schemas.microsoft.com/office/drawing/2014/main" id="{A26DAC68-7327-6E41-BEC5-66BCF34A6DE6}"/>
              </a:ext>
            </a:extLst>
          </p:cNvPr>
          <p:cNvSpPr txBox="1"/>
          <p:nvPr/>
        </p:nvSpPr>
        <p:spPr>
          <a:xfrm>
            <a:off x="1726532" y="3597442"/>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16" name="TextBox 15">
            <a:extLst>
              <a:ext uri="{FF2B5EF4-FFF2-40B4-BE49-F238E27FC236}">
                <a16:creationId xmlns:a16="http://schemas.microsoft.com/office/drawing/2014/main" id="{FA9DA5DC-3100-FB4C-8A63-00C4CC9E836E}"/>
              </a:ext>
            </a:extLst>
          </p:cNvPr>
          <p:cNvSpPr txBox="1"/>
          <p:nvPr/>
        </p:nvSpPr>
        <p:spPr>
          <a:xfrm>
            <a:off x="11099132" y="4295274"/>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4" name="Rectangle 3">
            <a:extLst>
              <a:ext uri="{FF2B5EF4-FFF2-40B4-BE49-F238E27FC236}">
                <a16:creationId xmlns:a16="http://schemas.microsoft.com/office/drawing/2014/main" id="{5D616AD4-F679-4B4E-93CE-9A0F9798C020}"/>
              </a:ext>
            </a:extLst>
          </p:cNvPr>
          <p:cNvSpPr/>
          <p:nvPr/>
        </p:nvSpPr>
        <p:spPr>
          <a:xfrm>
            <a:off x="0" y="1874101"/>
            <a:ext cx="6586538" cy="3914418"/>
          </a:xfrm>
          <a:prstGeom prst="rect">
            <a:avLst/>
          </a:prstGeom>
          <a:solidFill>
            <a:srgbClr val="F1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92E51E1-FD8B-9A4F-9849-68D3ADC71213}"/>
              </a:ext>
            </a:extLst>
          </p:cNvPr>
          <p:cNvSpPr/>
          <p:nvPr/>
        </p:nvSpPr>
        <p:spPr>
          <a:xfrm>
            <a:off x="-83636" y="139973"/>
            <a:ext cx="12192001" cy="5574205"/>
          </a:xfrm>
          <a:prstGeom prst="rect">
            <a:avLst/>
          </a:prstGeom>
          <a:gradFill>
            <a:gsLst>
              <a:gs pos="0">
                <a:schemeClr val="tx2">
                  <a:lumMod val="40000"/>
                  <a:lumOff val="60000"/>
                </a:schemeClr>
              </a:gs>
              <a:gs pos="52000">
                <a:srgbClr val="F1F2F2"/>
              </a:gs>
              <a:gs pos="100000">
                <a:srgbClr val="F1F2F2">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a:extLst>
              <a:ext uri="{FF2B5EF4-FFF2-40B4-BE49-F238E27FC236}">
                <a16:creationId xmlns:a16="http://schemas.microsoft.com/office/drawing/2014/main" id="{BE319F90-3CB3-464B-AFB8-260E22599247}"/>
              </a:ext>
            </a:extLst>
          </p:cNvPr>
          <p:cNvGrpSpPr/>
          <p:nvPr/>
        </p:nvGrpSpPr>
        <p:grpSpPr>
          <a:xfrm>
            <a:off x="986589" y="1135184"/>
            <a:ext cx="7669732" cy="3975008"/>
            <a:chOff x="986589" y="1099837"/>
            <a:chExt cx="6875108" cy="3975008"/>
          </a:xfrm>
        </p:grpSpPr>
        <p:sp>
          <p:nvSpPr>
            <p:cNvPr id="21" name="KEYNOTE PRESENTATION">
              <a:extLst>
                <a:ext uri="{FF2B5EF4-FFF2-40B4-BE49-F238E27FC236}">
                  <a16:creationId xmlns:a16="http://schemas.microsoft.com/office/drawing/2014/main" id="{07E33BA1-460E-C544-A709-0D3DB6D80A13}"/>
                </a:ext>
              </a:extLst>
            </p:cNvPr>
            <p:cNvSpPr txBox="1"/>
            <p:nvPr userDrawn="1"/>
          </p:nvSpPr>
          <p:spPr>
            <a:xfrm>
              <a:off x="1554476" y="3429000"/>
              <a:ext cx="4705610" cy="930868"/>
            </a:xfrm>
            <a:prstGeom prst="rect">
              <a:avLst/>
            </a:prstGeom>
            <a:ln w="12700">
              <a:miter lim="400000"/>
            </a:ln>
            <a:extLst>
              <a:ext uri="{C572A759-6A51-4108-AA02-DFA0A04FC94B}">
                <ma14:wrappingTextBoxFlag xmlns:ma14="http://schemas.microsoft.com/office/mac/drawingml/2011/main" xmlns="" val="1"/>
              </a:ext>
            </a:extLst>
          </p:spPr>
          <p:txBody>
            <a:bodyPr lIns="22860" rIns="22860">
              <a:noAutofit/>
            </a:bodyPr>
            <a:lstStyle>
              <a:lvl1pPr>
                <a:lnSpc>
                  <a:spcPct val="110000"/>
                </a:lnSpc>
                <a:defRPr sz="3200" i="0" spc="160">
                  <a:solidFill>
                    <a:srgbClr val="6E686F"/>
                  </a:solidFill>
                  <a:latin typeface="Open Sans"/>
                  <a:ea typeface="Open Sans"/>
                  <a:cs typeface="Open Sans"/>
                  <a:sym typeface="Open Sans"/>
                </a:defRPr>
              </a:lvl1pPr>
            </a:lstStyle>
            <a:p>
              <a:r>
                <a:rPr lang="en-AU" sz="2000" spc="0">
                  <a:solidFill>
                    <a:srgbClr val="008A96"/>
                  </a:solidFill>
                  <a:latin typeface="+mn-lt"/>
                  <a:ea typeface="Helvetica" charset="0"/>
                  <a:cs typeface="Helvetica" charset="0"/>
                </a:rPr>
                <a:t>Pull quote</a:t>
              </a:r>
            </a:p>
          </p:txBody>
        </p:sp>
        <p:sp>
          <p:nvSpPr>
            <p:cNvPr id="19" name="Rechteck">
              <a:extLst>
                <a:ext uri="{FF2B5EF4-FFF2-40B4-BE49-F238E27FC236}">
                  <a16:creationId xmlns:a16="http://schemas.microsoft.com/office/drawing/2014/main" id="{733FED14-765A-234D-AB20-069D2C957652}"/>
                </a:ext>
              </a:extLst>
            </p:cNvPr>
            <p:cNvSpPr/>
            <p:nvPr userDrawn="1"/>
          </p:nvSpPr>
          <p:spPr>
            <a:xfrm>
              <a:off x="986589" y="1099837"/>
              <a:ext cx="6875108" cy="3975008"/>
            </a:xfrm>
            <a:prstGeom prst="rect">
              <a:avLst/>
            </a:prstGeom>
            <a:solidFill>
              <a:schemeClr val="bg1"/>
            </a:solidFill>
            <a:ln w="12700">
              <a:miter lim="400000"/>
            </a:ln>
          </p:spPr>
          <p:txBody>
            <a:bodyPr lIns="25400" tIns="25400" rIns="25400" bIns="25400" anchor="ctr"/>
            <a:lstStyle/>
            <a:p>
              <a:pPr>
                <a:lnSpc>
                  <a:spcPct val="120000"/>
                </a:lnSpc>
                <a:defRPr sz="2600" i="0" spc="0">
                  <a:solidFill>
                    <a:srgbClr val="6E686F"/>
                  </a:solidFill>
                  <a:latin typeface="Open Sans"/>
                  <a:ea typeface="Open Sans"/>
                  <a:cs typeface="Open Sans"/>
                  <a:sym typeface="Open Sans"/>
                </a:defRPr>
              </a:pPr>
              <a:endParaRPr sz="1300">
                <a:latin typeface="Helvetica" charset="0"/>
                <a:ea typeface="Helvetica" charset="0"/>
                <a:cs typeface="Helvetica" charset="0"/>
              </a:endParaRPr>
            </a:p>
          </p:txBody>
        </p:sp>
      </p:grpSp>
      <p:sp>
        <p:nvSpPr>
          <p:cNvPr id="2" name="TextBox 1">
            <a:extLst>
              <a:ext uri="{FF2B5EF4-FFF2-40B4-BE49-F238E27FC236}">
                <a16:creationId xmlns:a16="http://schemas.microsoft.com/office/drawing/2014/main" id="{F66C6F3D-03AF-3D4A-8062-E9B7693102CC}"/>
              </a:ext>
            </a:extLst>
          </p:cNvPr>
          <p:cNvSpPr txBox="1"/>
          <p:nvPr/>
        </p:nvSpPr>
        <p:spPr>
          <a:xfrm>
            <a:off x="712381" y="467833"/>
            <a:ext cx="0" cy="0"/>
          </a:xfrm>
          <a:prstGeom prst="rect">
            <a:avLst/>
          </a:prstGeom>
        </p:spPr>
        <p:txBody>
          <a:bodyPr wrap="none" lIns="22860" tIns="22860" rIns="22860" bIns="22860" rtlCol="0" anchor="ctr">
            <a:noAutofit/>
          </a:bodyPr>
          <a:lstStyle/>
          <a:p>
            <a:pPr algn="l"/>
            <a:endParaRPr lang="en-US" sz="1300">
              <a:solidFill>
                <a:schemeClr val="tx1"/>
              </a:solidFill>
              <a:latin typeface="+mn-lt"/>
              <a:ea typeface="Helvetica Neue" charset="0"/>
              <a:cs typeface="Helvetica Neue" charset="0"/>
            </a:endParaRPr>
          </a:p>
        </p:txBody>
      </p:sp>
      <p:sp>
        <p:nvSpPr>
          <p:cNvPr id="3" name="TextBox 2">
            <a:extLst>
              <a:ext uri="{FF2B5EF4-FFF2-40B4-BE49-F238E27FC236}">
                <a16:creationId xmlns:a16="http://schemas.microsoft.com/office/drawing/2014/main" id="{3AA12730-1C98-6D47-97CA-18BF0AD94FF7}"/>
              </a:ext>
            </a:extLst>
          </p:cNvPr>
          <p:cNvSpPr txBox="1"/>
          <p:nvPr/>
        </p:nvSpPr>
        <p:spPr>
          <a:xfrm>
            <a:off x="1315777" y="1405884"/>
            <a:ext cx="7010874" cy="2062103"/>
          </a:xfrm>
          <a:prstGeom prst="rect">
            <a:avLst/>
          </a:prstGeom>
          <a:noFill/>
        </p:spPr>
        <p:txBody>
          <a:bodyPr wrap="square" lIns="0" tIns="45720" rIns="91440" bIns="45720" rtlCol="0" anchor="t">
            <a:spAutoFit/>
          </a:bodyPr>
          <a:lstStyle/>
          <a:p>
            <a:r>
              <a:rPr lang="en-AU" sz="4800" b="1">
                <a:solidFill>
                  <a:srgbClr val="243C96"/>
                </a:solidFill>
                <a:latin typeface="Calibri"/>
              </a:rPr>
              <a:t>PBS API Software Vendor Webinar</a:t>
            </a:r>
            <a:endParaRPr lang="en-AU" sz="4800" b="1">
              <a:solidFill>
                <a:srgbClr val="243C96"/>
              </a:solidFill>
              <a:latin typeface="Calibri"/>
              <a:cs typeface="Calibri"/>
            </a:endParaRPr>
          </a:p>
          <a:p>
            <a:r>
              <a:rPr lang="en-AU" sz="3200">
                <a:solidFill>
                  <a:srgbClr val="243C96"/>
                </a:solidFill>
                <a:ea typeface="+mn-lt"/>
                <a:cs typeface="+mn-lt"/>
              </a:rPr>
              <a:t>Prescribing overview and updates </a:t>
            </a:r>
            <a:endParaRPr lang="en-AU"/>
          </a:p>
        </p:txBody>
      </p:sp>
      <p:sp>
        <p:nvSpPr>
          <p:cNvPr id="5" name="TextBox 4">
            <a:extLst>
              <a:ext uri="{FF2B5EF4-FFF2-40B4-BE49-F238E27FC236}">
                <a16:creationId xmlns:a16="http://schemas.microsoft.com/office/drawing/2014/main" id="{BE4D18C7-3E94-7E41-9FC6-18384970A5AA}"/>
              </a:ext>
            </a:extLst>
          </p:cNvPr>
          <p:cNvSpPr txBox="1"/>
          <p:nvPr/>
        </p:nvSpPr>
        <p:spPr>
          <a:xfrm>
            <a:off x="986589" y="4483868"/>
            <a:ext cx="7754398" cy="646331"/>
          </a:xfrm>
          <a:prstGeom prst="rect">
            <a:avLst/>
          </a:prstGeom>
          <a:noFill/>
        </p:spPr>
        <p:txBody>
          <a:bodyPr wrap="square" lIns="91440" tIns="45720" rIns="91440" bIns="45720" rtlCol="0" anchor="t">
            <a:spAutoFit/>
          </a:bodyPr>
          <a:lstStyle/>
          <a:p>
            <a:r>
              <a:rPr lang="en-US">
                <a:solidFill>
                  <a:srgbClr val="008A96"/>
                </a:solidFill>
              </a:rPr>
              <a:t>Thank you for joining, this webinar will begin at 11am, 6 November 2024</a:t>
            </a:r>
          </a:p>
          <a:p>
            <a:r>
              <a:rPr lang="en-US">
                <a:solidFill>
                  <a:srgbClr val="008A96"/>
                </a:solidFill>
              </a:rPr>
              <a:t>or once traffic slows coming into the meeting.</a:t>
            </a:r>
            <a:endParaRPr lang="en-US">
              <a:solidFill>
                <a:srgbClr val="008A96"/>
              </a:solidFill>
              <a:cs typeface="Arial"/>
            </a:endParaRPr>
          </a:p>
        </p:txBody>
      </p:sp>
      <p:sp>
        <p:nvSpPr>
          <p:cNvPr id="8" name="TextBox 7">
            <a:extLst>
              <a:ext uri="{FF2B5EF4-FFF2-40B4-BE49-F238E27FC236}">
                <a16:creationId xmlns:a16="http://schemas.microsoft.com/office/drawing/2014/main" id="{EE91D50D-2411-7757-E10B-0A8CC7BAE77A}"/>
              </a:ext>
            </a:extLst>
          </p:cNvPr>
          <p:cNvSpPr txBox="1"/>
          <p:nvPr/>
        </p:nvSpPr>
        <p:spPr>
          <a:xfrm>
            <a:off x="1287656" y="3724197"/>
            <a:ext cx="6369107" cy="445443"/>
          </a:xfrm>
          <a:prstGeom prst="rect">
            <a:avLst/>
          </a:prstGeom>
          <a:noFill/>
        </p:spPr>
        <p:txBody>
          <a:bodyPr wrap="square">
            <a:spAutoFit/>
          </a:bodyPr>
          <a:lstStyle/>
          <a:p>
            <a:pPr>
              <a:lnSpc>
                <a:spcPct val="107000"/>
              </a:lnSpc>
              <a:spcBef>
                <a:spcPts val="1200"/>
              </a:spcBef>
              <a:spcAft>
                <a:spcPts val="600"/>
              </a:spcAft>
            </a:pPr>
            <a:r>
              <a:rPr lang="en-AU" sz="1100" kern="100">
                <a:solidFill>
                  <a:srgbClr val="616161"/>
                </a:solidFill>
                <a:effectLst/>
                <a:latin typeface="Segoe UI" panose="020B0502040204020203" pitchFamily="34" charset="0"/>
                <a:ea typeface="Segoe UI" panose="020B0502040204020203" pitchFamily="34" charset="0"/>
              </a:rPr>
              <a:t>This meeting </a:t>
            </a:r>
            <a:r>
              <a:rPr lang="en-AU" sz="1100" b="1" i="1" u="sng" kern="100">
                <a:solidFill>
                  <a:srgbClr val="616161"/>
                </a:solidFill>
                <a:effectLst/>
                <a:latin typeface="Segoe UI" panose="020B0502040204020203" pitchFamily="34" charset="0"/>
                <a:ea typeface="Segoe UI" panose="020B0502040204020203" pitchFamily="34" charset="0"/>
              </a:rPr>
              <a:t>will</a:t>
            </a:r>
            <a:r>
              <a:rPr lang="en-AU" sz="1100" kern="100">
                <a:solidFill>
                  <a:srgbClr val="616161"/>
                </a:solidFill>
                <a:effectLst/>
                <a:latin typeface="Segoe UI" panose="020B0502040204020203" pitchFamily="34" charset="0"/>
                <a:ea typeface="Segoe UI" panose="020B0502040204020203" pitchFamily="34" charset="0"/>
              </a:rPr>
              <a:t> be recorded. If you do not wish to take part in the MS Teams recording, please do not join the meeting. By joining the meeting, you are consenting to being included in the recording. </a:t>
            </a:r>
            <a:endParaRPr lang="en-AU" sz="1100" kern="10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873326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B6A98-B999-0CBF-8EA6-92FCF67C79E9}"/>
              </a:ext>
            </a:extLst>
          </p:cNvPr>
          <p:cNvSpPr txBox="1">
            <a:spLocks/>
          </p:cNvSpPr>
          <p:nvPr/>
        </p:nvSpPr>
        <p:spPr>
          <a:xfrm>
            <a:off x="849088" y="681531"/>
            <a:ext cx="10938695"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a:cs typeface="Calibri"/>
              </a:rPr>
              <a:t>PBS API - Future Releases</a:t>
            </a:r>
            <a:r>
              <a:rPr lang="en-AU" sz="3200">
                <a:solidFill>
                  <a:srgbClr val="FF0000"/>
                </a:solidFill>
                <a:highlight>
                  <a:srgbClr val="FFFFFF"/>
                </a:highlight>
                <a:latin typeface="Times New Roman"/>
                <a:cs typeface="Times New Roman"/>
              </a:rPr>
              <a:t> </a:t>
            </a:r>
            <a:endParaRPr lang="en-AU">
              <a:solidFill>
                <a:srgbClr val="FF0000"/>
              </a:solidFill>
              <a:highlight>
                <a:srgbClr val="FFFFFF"/>
              </a:highlight>
              <a:latin typeface="Times New Roman"/>
              <a:cs typeface="Times New Roman"/>
            </a:endParaRPr>
          </a:p>
        </p:txBody>
      </p:sp>
      <p:sp>
        <p:nvSpPr>
          <p:cNvPr id="6" name="Rectangle 5">
            <a:extLst>
              <a:ext uri="{FF2B5EF4-FFF2-40B4-BE49-F238E27FC236}">
                <a16:creationId xmlns:a16="http://schemas.microsoft.com/office/drawing/2014/main" id="{6197D9B6-6A81-1A1C-3F86-4D064AFF412F}"/>
              </a:ext>
            </a:extLst>
          </p:cNvPr>
          <p:cNvSpPr/>
          <p:nvPr/>
        </p:nvSpPr>
        <p:spPr>
          <a:xfrm>
            <a:off x="849088" y="1370270"/>
            <a:ext cx="8253931" cy="8467959"/>
          </a:xfrm>
          <a:prstGeom prst="rect">
            <a:avLst/>
          </a:prstGeom>
          <a:ln>
            <a:noFill/>
          </a:ln>
        </p:spPr>
        <p:txBody>
          <a:bodyPr wrap="square" lIns="91440" tIns="45720" rIns="91440" bIns="45720" anchor="t">
            <a:spAutoFit/>
          </a:bodyPr>
          <a:lstStyle/>
          <a:p>
            <a:pPr>
              <a:lnSpc>
                <a:spcPct val="107000"/>
              </a:lnSpc>
              <a:spcAft>
                <a:spcPts val="600"/>
              </a:spcAft>
            </a:pPr>
            <a:r>
              <a:rPr lang="en-AU" sz="2400">
                <a:solidFill>
                  <a:schemeClr val="accent1"/>
                </a:solidFill>
                <a:latin typeface="Calibri"/>
                <a:cs typeface="Calibri"/>
              </a:rPr>
              <a:t>Future release </a:t>
            </a:r>
            <a:r>
              <a:rPr lang="en-AU" sz="1600" kern="100">
                <a:latin typeface="Calibri" panose="020F0502020204030204" pitchFamily="34" charset="0"/>
                <a:cs typeface="Calibri" panose="020F0502020204030204" pitchFamily="34" charset="0"/>
              </a:rPr>
              <a:t>(Date: TBC)</a:t>
            </a:r>
          </a:p>
          <a:p>
            <a:pPr indent="-285750">
              <a:lnSpc>
                <a:spcPct val="107000"/>
              </a:lnSpc>
              <a:buFont typeface="Arial" panose="020B0604020202020204" pitchFamily="34" charset="0"/>
              <a:buChar char="•"/>
            </a:pPr>
            <a:r>
              <a:rPr lang="en-AU" sz="1600">
                <a:highlight>
                  <a:srgbClr val="FFFFFF"/>
                </a:highlight>
                <a:latin typeface="Calibri"/>
                <a:cs typeface="Calibri"/>
              </a:rPr>
              <a:t>AMT V4 Updates, AMT TPUU Content &amp; Non-AMT Codes</a:t>
            </a:r>
          </a:p>
          <a:p>
            <a:pPr marL="285750" indent="-285750">
              <a:lnSpc>
                <a:spcPct val="107000"/>
              </a:lnSpc>
              <a:buFont typeface="Arial" panose="020B0604020202020204" pitchFamily="34" charset="0"/>
              <a:buChar char="•"/>
            </a:pPr>
            <a:r>
              <a:rPr lang="en-AU" sz="1600">
                <a:highlight>
                  <a:srgbClr val="FFFFFF"/>
                </a:highlight>
                <a:latin typeface="Calibri"/>
                <a:cs typeface="Calibri"/>
              </a:rPr>
              <a:t>Incorporate the copyright statement into the API </a:t>
            </a:r>
          </a:p>
          <a:p>
            <a:pPr marL="285750" indent="-285750">
              <a:buFont typeface="Arial" panose="020B0604020202020204" pitchFamily="34" charset="0"/>
              <a:buChar char="•"/>
            </a:pPr>
            <a:r>
              <a:rPr lang="en-AU" sz="1600">
                <a:highlight>
                  <a:srgbClr val="FFFFFF"/>
                </a:highlight>
                <a:latin typeface="Calibri"/>
                <a:cs typeface="Calibri"/>
              </a:rPr>
              <a:t>Embargo files disappearing</a:t>
            </a:r>
          </a:p>
          <a:p>
            <a:pPr marL="285750" indent="-285750">
              <a:buFont typeface="Arial,Sans-Serif" panose="020B0604020202020204" pitchFamily="34" charset="0"/>
              <a:buChar char="•"/>
            </a:pPr>
            <a:r>
              <a:rPr lang="en-AU" sz="1600">
                <a:highlight>
                  <a:srgbClr val="FFFFFF"/>
                </a:highlight>
                <a:latin typeface="Calibri"/>
                <a:cs typeface="Calibri"/>
              </a:rPr>
              <a:t>More history in the API</a:t>
            </a:r>
            <a:endParaRPr lang="en-US" sz="1600">
              <a:highlight>
                <a:srgbClr val="FFFFFF"/>
              </a:highlight>
              <a:latin typeface="Calibri"/>
              <a:cs typeface="Calibri"/>
            </a:endParaRPr>
          </a:p>
          <a:p>
            <a:pPr marL="285750" indent="-285750">
              <a:buFont typeface="Arial" panose="020B0604020202020204" pitchFamily="34" charset="0"/>
              <a:buChar char="•"/>
            </a:pPr>
            <a:r>
              <a:rPr lang="en-AU" sz="1600">
                <a:latin typeface="Calibri"/>
                <a:cs typeface="Calibri"/>
              </a:rPr>
              <a:t>Known issue - </a:t>
            </a:r>
            <a:r>
              <a:rPr lang="en-AU" sz="1600">
                <a:highlight>
                  <a:srgbClr val="FFFFFF"/>
                </a:highlight>
                <a:latin typeface="Calibri"/>
                <a:cs typeface="Calibri"/>
              </a:rPr>
              <a:t>restrictions API endpoint, the SCHEDULE_HTML_TEXT contains incorrect formatting. These fields combine both Schedule and LI text information.</a:t>
            </a:r>
          </a:p>
          <a:p>
            <a:pPr marL="285750" indent="-285750">
              <a:buFont typeface="Arial" panose="020B0604020202020204" pitchFamily="34" charset="0"/>
              <a:buChar char="•"/>
            </a:pPr>
            <a:r>
              <a:rPr lang="en-AU" sz="1600">
                <a:highlight>
                  <a:srgbClr val="FFFFFF"/>
                </a:highlight>
                <a:latin typeface="Calibri"/>
                <a:cs typeface="Calibri"/>
              </a:rPr>
              <a:t>Improved </a:t>
            </a:r>
            <a:r>
              <a:rPr lang="en-AU" sz="1600">
                <a:solidFill>
                  <a:srgbClr val="000000"/>
                </a:solidFill>
                <a:latin typeface="Calibri"/>
                <a:cs typeface="Calibri"/>
              </a:rPr>
              <a:t>rendering and presentation of restrictions including ordering of components withing an item code  </a:t>
            </a:r>
          </a:p>
          <a:p>
            <a:pPr marL="285750" indent="-285750">
              <a:buFont typeface="Arial" panose="020B0604020202020204" pitchFamily="34" charset="0"/>
              <a:buChar char="•"/>
            </a:pPr>
            <a:r>
              <a:rPr lang="en-AU" sz="1600">
                <a:highlight>
                  <a:srgbClr val="FFFFFF"/>
                </a:highlight>
                <a:latin typeface="Calibri"/>
                <a:cs typeface="Calibri"/>
              </a:rPr>
              <a:t>Possible new /i</a:t>
            </a:r>
            <a:r>
              <a:rPr lang="en-AU" sz="1600" b="1">
                <a:solidFill>
                  <a:srgbClr val="000000"/>
                </a:solidFill>
                <a:highlight>
                  <a:srgbClr val="FFFFFF"/>
                </a:highlight>
                <a:latin typeface="Calibri"/>
                <a:cs typeface="Calibri"/>
              </a:rPr>
              <a:t>tem-overview </a:t>
            </a:r>
            <a:r>
              <a:rPr lang="en-AU" sz="1600">
                <a:solidFill>
                  <a:srgbClr val="000000"/>
                </a:solidFill>
                <a:highlight>
                  <a:srgbClr val="FFFFFF"/>
                </a:highlight>
                <a:latin typeface="Calibri"/>
                <a:cs typeface="Calibri"/>
              </a:rPr>
              <a:t>API </a:t>
            </a:r>
            <a:r>
              <a:rPr lang="en-AU" sz="1600">
                <a:highlight>
                  <a:srgbClr val="FFFFFF"/>
                </a:highlight>
                <a:latin typeface="Calibri"/>
                <a:cs typeface="Calibri"/>
              </a:rPr>
              <a:t>endpoint </a:t>
            </a:r>
          </a:p>
          <a:p>
            <a:pPr marL="285750" indent="-285750">
              <a:buFont typeface="Arial" panose="020B0604020202020204" pitchFamily="34" charset="0"/>
              <a:buChar char="•"/>
            </a:pPr>
            <a:r>
              <a:rPr lang="en-AU" sz="1600">
                <a:highlight>
                  <a:srgbClr val="FFFFFF"/>
                </a:highlight>
                <a:latin typeface="Calibri"/>
                <a:cs typeface="Calibri"/>
              </a:rPr>
              <a:t>Remove API v1 beta </a:t>
            </a:r>
          </a:p>
          <a:p>
            <a:pPr marL="285750" indent="-285750">
              <a:buFont typeface="Arial" panose="020B0604020202020204" pitchFamily="34" charset="0"/>
              <a:buChar char="•"/>
            </a:pPr>
            <a:r>
              <a:rPr lang="en-AU" sz="1600">
                <a:highlight>
                  <a:srgbClr val="FFFFFF"/>
                </a:highlight>
                <a:latin typeface="Calibri"/>
                <a:cs typeface="Calibri"/>
              </a:rPr>
              <a:t>Remove API v2 beta</a:t>
            </a:r>
          </a:p>
          <a:p>
            <a:pPr marL="285750" indent="-285750">
              <a:buFont typeface="Arial" panose="020B0604020202020204" pitchFamily="34" charset="0"/>
              <a:buChar char="•"/>
            </a:pPr>
            <a:r>
              <a:rPr lang="en-AU" sz="1600">
                <a:latin typeface="Calibri"/>
                <a:cs typeface="Calibri"/>
              </a:rPr>
              <a:t>Known issue - /item-dispensing-rule-relationships API endpoint, the DISPENSE_FEE_TYPE_CODE values are incorrect for all extemporaneous medicines. These are currently appearing with a value of ‘NF’. The correct value for these items should be ‘EP’, as per the data dictionary. The values are correct for ready-prepared and EFC medicines )</a:t>
            </a:r>
          </a:p>
          <a:p>
            <a:pPr marL="285750" indent="-285750">
              <a:buFont typeface="Arial" panose="020B0604020202020204" pitchFamily="34" charset="0"/>
              <a:buChar char="•"/>
            </a:pPr>
            <a:r>
              <a:rPr lang="en-AU" sz="1600">
                <a:latin typeface="Calibri"/>
                <a:cs typeface="Calibri"/>
              </a:rPr>
              <a:t>Known issue - /i</a:t>
            </a:r>
            <a:r>
              <a:rPr lang="en-AU" sz="1600">
                <a:solidFill>
                  <a:srgbClr val="000000"/>
                </a:solidFill>
                <a:latin typeface="Calibri"/>
                <a:cs typeface="Calibri"/>
              </a:rPr>
              <a:t>tems API endpoint, The Originator_brand_indicator values may be incorrect. </a:t>
            </a:r>
          </a:p>
          <a:p>
            <a:pPr marL="285750" indent="-285750">
              <a:buFont typeface="Arial" panose="020B0604020202020204" pitchFamily="34" charset="0"/>
              <a:buChar char="•"/>
            </a:pPr>
            <a:endParaRPr lang="en-AU" sz="1600">
              <a:solidFill>
                <a:srgbClr val="000000"/>
              </a:solidFill>
              <a:latin typeface="Calibri"/>
              <a:cs typeface="Calibri"/>
            </a:endParaRPr>
          </a:p>
          <a:p>
            <a:pPr marL="285750" indent="-285750">
              <a:buFont typeface="Arial" panose="020B0604020202020204" pitchFamily="34" charset="0"/>
              <a:buChar char="•"/>
            </a:pPr>
            <a:endParaRPr lang="en-AU" sz="1600">
              <a:solidFill>
                <a:srgbClr val="000000"/>
              </a:solidFill>
              <a:latin typeface="Calibri"/>
              <a:cs typeface="Calibri"/>
            </a:endParaRPr>
          </a:p>
          <a:p>
            <a:pPr marL="285750" indent="-285750">
              <a:buFont typeface="Arial" panose="020B0604020202020204" pitchFamily="34" charset="0"/>
              <a:buChar char="•"/>
            </a:pPr>
            <a:endParaRPr lang="en-AU" sz="1600">
              <a:highlight>
                <a:srgbClr val="FFFF00"/>
              </a:highlight>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AU" sz="1600">
              <a:effectLst/>
              <a:highlight>
                <a:srgbClr val="FFFFFF"/>
              </a:highlight>
              <a:latin typeface="Calibri" panose="020F0502020204030204" pitchFamily="34" charset="0"/>
              <a:ea typeface="Aptos" panose="020B0004020202020204" pitchFamily="34" charset="0"/>
              <a:cs typeface="Calibri" panose="020F0502020204030204" pitchFamily="34" charset="0"/>
            </a:endParaRPr>
          </a:p>
          <a:p>
            <a:pPr>
              <a:lnSpc>
                <a:spcPct val="107000"/>
              </a:lnSpc>
              <a:spcAft>
                <a:spcPts val="2400"/>
              </a:spcAft>
            </a:pPr>
            <a:endParaRPr lang="en-AU" sz="1600" kern="100">
              <a:solidFill>
                <a:srgbClr val="000000"/>
              </a:solidFill>
              <a:latin typeface="Calibri" panose="020F0502020204030204" pitchFamily="34" charset="0"/>
              <a:ea typeface="Calibri"/>
              <a:cs typeface="Calibri" panose="020F0502020204030204" pitchFamily="34" charset="0"/>
            </a:endParaRPr>
          </a:p>
          <a:p>
            <a:pPr marL="742950" lvl="1" indent="-285750">
              <a:lnSpc>
                <a:spcPct val="107000"/>
              </a:lnSpc>
              <a:spcAft>
                <a:spcPts val="2400"/>
              </a:spcAft>
              <a:buFont typeface="Arial" panose="020B0604020202020204" pitchFamily="34" charset="0"/>
              <a:buChar char="•"/>
            </a:pPr>
            <a:endParaRPr lang="en-AU">
              <a:solidFill>
                <a:srgbClr val="000000"/>
              </a:solidFill>
              <a:latin typeface="Aptos" panose="020B0004020202020204" pitchFamily="34" charset="0"/>
              <a:ea typeface="Calibri"/>
              <a:cs typeface="Calibri"/>
            </a:endParaRPr>
          </a:p>
          <a:p>
            <a:pPr marL="742950" lvl="1" indent="-285750">
              <a:lnSpc>
                <a:spcPct val="107000"/>
              </a:lnSpc>
              <a:spcAft>
                <a:spcPts val="2400"/>
              </a:spcAft>
              <a:buFont typeface="Arial" panose="020B0604020202020204" pitchFamily="34" charset="0"/>
              <a:buChar char="•"/>
            </a:pPr>
            <a:endParaRPr lang="en-AU">
              <a:solidFill>
                <a:srgbClr val="008A95"/>
              </a:solidFill>
              <a:latin typeface="Calibri"/>
              <a:ea typeface="Calibri"/>
              <a:cs typeface="Calibri"/>
            </a:endParaRPr>
          </a:p>
          <a:p>
            <a:pPr lvl="1">
              <a:lnSpc>
                <a:spcPct val="107000"/>
              </a:lnSpc>
              <a:spcAft>
                <a:spcPts val="2400"/>
              </a:spcAft>
            </a:pPr>
            <a:endParaRPr lang="en-US">
              <a:solidFill>
                <a:srgbClr val="008A95"/>
              </a:solidFill>
              <a:latin typeface="Arial"/>
              <a:ea typeface="Calibri"/>
              <a:cs typeface="Arial"/>
            </a:endParaRPr>
          </a:p>
          <a:p>
            <a:pPr marL="800100" lvl="1" indent="-342900">
              <a:lnSpc>
                <a:spcPct val="107000"/>
              </a:lnSpc>
              <a:spcAft>
                <a:spcPts val="2400"/>
              </a:spcAft>
              <a:buFont typeface="Arial" panose="020B0604020202020204" pitchFamily="34" charset="0"/>
              <a:buChar char="•"/>
            </a:pPr>
            <a:endParaRPr lang="en-AU" sz="2000">
              <a:solidFill>
                <a:srgbClr val="000000"/>
              </a:solidFill>
              <a:highlight>
                <a:srgbClr val="FFFFFF"/>
              </a:highlight>
              <a:latin typeface="Calibri"/>
              <a:ea typeface="Calibri"/>
              <a:cs typeface="Calibri"/>
            </a:endParaRPr>
          </a:p>
        </p:txBody>
      </p:sp>
    </p:spTree>
    <p:extLst>
      <p:ext uri="{BB962C8B-B14F-4D97-AF65-F5344CB8AC3E}">
        <p14:creationId xmlns:p14="http://schemas.microsoft.com/office/powerpoint/2010/main" val="1422138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B6A98-B999-0CBF-8EA6-92FCF67C79E9}"/>
              </a:ext>
            </a:extLst>
          </p:cNvPr>
          <p:cNvSpPr txBox="1">
            <a:spLocks/>
          </p:cNvSpPr>
          <p:nvPr/>
        </p:nvSpPr>
        <p:spPr>
          <a:xfrm>
            <a:off x="849088" y="681531"/>
            <a:ext cx="10938695"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PBS API – AMT v4</a:t>
            </a:r>
          </a:p>
        </p:txBody>
      </p:sp>
      <p:sp>
        <p:nvSpPr>
          <p:cNvPr id="6" name="Rectangle 5">
            <a:extLst>
              <a:ext uri="{FF2B5EF4-FFF2-40B4-BE49-F238E27FC236}">
                <a16:creationId xmlns:a16="http://schemas.microsoft.com/office/drawing/2014/main" id="{6197D9B6-6A81-1A1C-3F86-4D064AFF412F}"/>
              </a:ext>
            </a:extLst>
          </p:cNvPr>
          <p:cNvSpPr/>
          <p:nvPr/>
        </p:nvSpPr>
        <p:spPr>
          <a:xfrm>
            <a:off x="849088" y="1450869"/>
            <a:ext cx="10568248" cy="5535105"/>
          </a:xfrm>
          <a:prstGeom prst="rect">
            <a:avLst/>
          </a:prstGeom>
          <a:ln>
            <a:noFill/>
          </a:ln>
        </p:spPr>
        <p:txBody>
          <a:bodyPr wrap="square" lIns="91440" tIns="45720" rIns="91440" bIns="45720" anchor="t">
            <a:spAutoFit/>
          </a:bodyPr>
          <a:lstStyle/>
          <a:p>
            <a:endParaRPr lang="en-AU" sz="1200" kern="100">
              <a:solidFill>
                <a:srgbClr val="000000"/>
              </a:solidFill>
              <a:latin typeface="Aptos"/>
              <a:cs typeface="Times New Roman"/>
            </a:endParaRPr>
          </a:p>
          <a:p>
            <a:endParaRPr lang="en-AU" sz="1200" kern="100">
              <a:latin typeface="Aptos"/>
              <a:cs typeface="Times New Roman"/>
            </a:endParaRPr>
          </a:p>
          <a:p>
            <a:endParaRPr lang="en-AU" sz="1200" kern="100">
              <a:latin typeface="Aptos"/>
              <a:cs typeface="Times New Roman"/>
            </a:endParaRPr>
          </a:p>
          <a:p>
            <a:endParaRPr lang="en-AU" kern="100">
              <a:solidFill>
                <a:srgbClr val="000000"/>
              </a:solidFill>
              <a:latin typeface="Aptos"/>
              <a:cs typeface="Times New Roman"/>
            </a:endParaRPr>
          </a:p>
          <a:p>
            <a:pPr lvl="2"/>
            <a:endParaRPr lang="en-AU">
              <a:solidFill>
                <a:srgbClr val="000000"/>
              </a:solidFill>
              <a:latin typeface="Calibri"/>
              <a:cs typeface="Calibri"/>
            </a:endParaRPr>
          </a:p>
          <a:p>
            <a:pPr>
              <a:lnSpc>
                <a:spcPct val="107000"/>
              </a:lnSpc>
              <a:spcAft>
                <a:spcPts val="2400"/>
              </a:spcAft>
            </a:pPr>
            <a:endParaRPr lang="en-AU" sz="2400">
              <a:solidFill>
                <a:schemeClr val="accent1"/>
              </a:solidFill>
              <a:latin typeface="Calibri"/>
              <a:cs typeface="Calibri"/>
            </a:endParaRPr>
          </a:p>
          <a:p>
            <a:pPr>
              <a:lnSpc>
                <a:spcPct val="107000"/>
              </a:lnSpc>
              <a:spcAft>
                <a:spcPts val="2400"/>
              </a:spcAft>
            </a:pPr>
            <a:endParaRPr lang="en-AU" sz="2400">
              <a:solidFill>
                <a:schemeClr val="accent1"/>
              </a:solidFill>
              <a:latin typeface="Calibri"/>
              <a:cs typeface="Calibri"/>
            </a:endParaRPr>
          </a:p>
          <a:p>
            <a:pPr>
              <a:lnSpc>
                <a:spcPct val="107000"/>
              </a:lnSpc>
              <a:spcAft>
                <a:spcPts val="2400"/>
              </a:spcAft>
            </a:pPr>
            <a:endParaRPr lang="en-AU" sz="2400">
              <a:solidFill>
                <a:schemeClr val="accent1"/>
              </a:solidFill>
              <a:latin typeface="Calibri"/>
              <a:cs typeface="Calibri"/>
            </a:endParaRPr>
          </a:p>
          <a:p>
            <a:pPr>
              <a:lnSpc>
                <a:spcPct val="107000"/>
              </a:lnSpc>
              <a:spcAft>
                <a:spcPts val="2400"/>
              </a:spcAft>
            </a:pPr>
            <a:endParaRPr lang="en-AU" sz="2400">
              <a:solidFill>
                <a:schemeClr val="accent1"/>
              </a:solidFill>
              <a:latin typeface="Calibri"/>
              <a:cs typeface="Calibri"/>
            </a:endParaRPr>
          </a:p>
          <a:p>
            <a:pPr marL="742950" lvl="1" indent="-285750">
              <a:lnSpc>
                <a:spcPct val="107000"/>
              </a:lnSpc>
              <a:spcAft>
                <a:spcPts val="2400"/>
              </a:spcAft>
              <a:buFont typeface="Arial" panose="020B0604020202020204" pitchFamily="34" charset="0"/>
              <a:buChar char="•"/>
            </a:pPr>
            <a:endParaRPr lang="en-AU">
              <a:solidFill>
                <a:srgbClr val="008A95"/>
              </a:solidFill>
              <a:latin typeface="Calibri"/>
              <a:ea typeface="Calibri"/>
              <a:cs typeface="Calibri"/>
            </a:endParaRPr>
          </a:p>
          <a:p>
            <a:pPr lvl="1">
              <a:lnSpc>
                <a:spcPct val="107000"/>
              </a:lnSpc>
              <a:spcAft>
                <a:spcPts val="2400"/>
              </a:spcAft>
            </a:pPr>
            <a:endParaRPr lang="en-US">
              <a:solidFill>
                <a:srgbClr val="008A95"/>
              </a:solidFill>
              <a:latin typeface="Arial"/>
              <a:ea typeface="Calibri"/>
              <a:cs typeface="Arial"/>
            </a:endParaRPr>
          </a:p>
          <a:p>
            <a:pPr marL="800100" lvl="1" indent="-342900">
              <a:lnSpc>
                <a:spcPct val="107000"/>
              </a:lnSpc>
              <a:spcAft>
                <a:spcPts val="2400"/>
              </a:spcAft>
              <a:buFont typeface="Arial" panose="020B0604020202020204" pitchFamily="34" charset="0"/>
              <a:buChar char="•"/>
            </a:pPr>
            <a:endParaRPr lang="en-AU" sz="2000">
              <a:solidFill>
                <a:srgbClr val="000000"/>
              </a:solidFill>
              <a:highlight>
                <a:srgbClr val="FFFFFF"/>
              </a:highlight>
              <a:latin typeface="Calibri"/>
              <a:ea typeface="Calibri"/>
              <a:cs typeface="Calibri"/>
            </a:endParaRPr>
          </a:p>
        </p:txBody>
      </p:sp>
      <p:sp>
        <p:nvSpPr>
          <p:cNvPr id="3" name="TextBox 2">
            <a:extLst>
              <a:ext uri="{FF2B5EF4-FFF2-40B4-BE49-F238E27FC236}">
                <a16:creationId xmlns:a16="http://schemas.microsoft.com/office/drawing/2014/main" id="{5B068B85-7DCC-F2DA-76ED-ABF3D66AB515}"/>
              </a:ext>
            </a:extLst>
          </p:cNvPr>
          <p:cNvSpPr txBox="1"/>
          <p:nvPr/>
        </p:nvSpPr>
        <p:spPr>
          <a:xfrm>
            <a:off x="849088" y="1450870"/>
            <a:ext cx="10829882" cy="4824526"/>
          </a:xfrm>
          <a:prstGeom prst="rect">
            <a:avLst/>
          </a:prstGeom>
          <a:noFill/>
        </p:spPr>
        <p:txBody>
          <a:bodyPr wrap="square" lIns="91440" tIns="45720" rIns="91440" bIns="45720" anchor="t">
            <a:spAutoFit/>
          </a:bodyPr>
          <a:lstStyle/>
          <a:p>
            <a:pPr>
              <a:lnSpc>
                <a:spcPct val="107000"/>
              </a:lnSpc>
              <a:spcAft>
                <a:spcPts val="2400"/>
              </a:spcAft>
            </a:pPr>
            <a:r>
              <a:rPr lang="en-AU" sz="2400">
                <a:solidFill>
                  <a:srgbClr val="008A95"/>
                </a:solidFill>
                <a:latin typeface="Aptos"/>
                <a:cs typeface="Arial"/>
              </a:rPr>
              <a:t>PBS incorporation</a:t>
            </a:r>
          </a:p>
          <a:p>
            <a:pPr marL="800100" lvl="1" indent="-342900">
              <a:lnSpc>
                <a:spcPct val="107000"/>
              </a:lnSpc>
              <a:buFont typeface="Arial" panose="020B0604020202020204" pitchFamily="34" charset="0"/>
              <a:buChar char="•"/>
            </a:pPr>
            <a:r>
              <a:rPr lang="en-AU" sz="2000">
                <a:solidFill>
                  <a:srgbClr val="000000"/>
                </a:solidFill>
                <a:highlight>
                  <a:srgbClr val="FFFFFF"/>
                </a:highlight>
                <a:latin typeface="Calibri"/>
                <a:cs typeface="Calibri"/>
              </a:rPr>
              <a:t>Early next year.  </a:t>
            </a:r>
          </a:p>
          <a:p>
            <a:pPr marL="800100" lvl="1" indent="-342900">
              <a:lnSpc>
                <a:spcPct val="107000"/>
              </a:lnSpc>
              <a:buFont typeface="Arial" panose="020B0604020202020204" pitchFamily="34" charset="0"/>
              <a:buChar char="•"/>
            </a:pPr>
            <a:r>
              <a:rPr lang="en-AU" sz="2000">
                <a:solidFill>
                  <a:srgbClr val="000000"/>
                </a:solidFill>
                <a:highlight>
                  <a:srgbClr val="FFFFFF"/>
                </a:highlight>
                <a:latin typeface="Calibri"/>
                <a:cs typeface="Calibri"/>
              </a:rPr>
              <a:t>No change to the reference set name of the 7 box set Health uses. </a:t>
            </a:r>
          </a:p>
          <a:p>
            <a:pPr marL="800100" lvl="1" indent="-342900">
              <a:lnSpc>
                <a:spcPct val="107000"/>
              </a:lnSpc>
              <a:buFont typeface="Arial" panose="020B0604020202020204" pitchFamily="34" charset="0"/>
              <a:buChar char="•"/>
            </a:pPr>
            <a:r>
              <a:rPr lang="en-AU" sz="2000">
                <a:solidFill>
                  <a:srgbClr val="000000"/>
                </a:solidFill>
                <a:highlight>
                  <a:srgbClr val="FFFFFF"/>
                </a:highlight>
                <a:latin typeface="Calibri"/>
                <a:cs typeface="Calibri"/>
              </a:rPr>
              <a:t>Semantic tags will be added to the data dictionary for reference.   </a:t>
            </a:r>
          </a:p>
          <a:p>
            <a:pPr marL="800100" lvl="1" indent="-342900">
              <a:lnSpc>
                <a:spcPct val="107000"/>
              </a:lnSpc>
              <a:buFont typeface="Arial" panose="020B0604020202020204" pitchFamily="34" charset="0"/>
              <a:buChar char="•"/>
            </a:pPr>
            <a:endParaRPr lang="en-AU">
              <a:solidFill>
                <a:srgbClr val="000000"/>
              </a:solidFill>
              <a:highlight>
                <a:srgbClr val="FFFFFF"/>
              </a:highlight>
              <a:latin typeface="Calibri"/>
              <a:cs typeface="Calibri"/>
            </a:endParaRPr>
          </a:p>
          <a:p>
            <a:pPr marL="800100" lvl="1" indent="-342900">
              <a:lnSpc>
                <a:spcPct val="107000"/>
              </a:lnSpc>
              <a:buFont typeface="Arial" panose="020B0604020202020204" pitchFamily="34" charset="0"/>
              <a:buChar char="•"/>
            </a:pPr>
            <a:endParaRPr lang="en-AU">
              <a:solidFill>
                <a:srgbClr val="000000"/>
              </a:solidFill>
              <a:highlight>
                <a:srgbClr val="FFFFFF"/>
              </a:highlight>
              <a:latin typeface="Calibri"/>
              <a:cs typeface="Calibri"/>
            </a:endParaRPr>
          </a:p>
          <a:p>
            <a:pPr marL="800100" lvl="1" indent="-342900">
              <a:lnSpc>
                <a:spcPct val="107000"/>
              </a:lnSpc>
              <a:buFont typeface="Arial" panose="020B0604020202020204" pitchFamily="34" charset="0"/>
              <a:buChar char="•"/>
            </a:pPr>
            <a:endParaRPr lang="en-AU">
              <a:solidFill>
                <a:srgbClr val="000000"/>
              </a:solidFill>
              <a:highlight>
                <a:srgbClr val="FFFFFF"/>
              </a:highlight>
              <a:latin typeface="Calibri"/>
              <a:cs typeface="Calibri"/>
            </a:endParaRPr>
          </a:p>
          <a:p>
            <a:pPr marL="800100" lvl="1" indent="-342900">
              <a:lnSpc>
                <a:spcPct val="107000"/>
              </a:lnSpc>
              <a:buFont typeface="Arial" panose="020B0604020202020204" pitchFamily="34" charset="0"/>
              <a:buChar char="•"/>
            </a:pPr>
            <a:endParaRPr lang="en-AU">
              <a:solidFill>
                <a:srgbClr val="000000"/>
              </a:solidFill>
              <a:highlight>
                <a:srgbClr val="FFFFFF"/>
              </a:highlight>
              <a:latin typeface="Calibri"/>
              <a:cs typeface="Calibri"/>
            </a:endParaRPr>
          </a:p>
          <a:p>
            <a:pPr lvl="1">
              <a:lnSpc>
                <a:spcPct val="107000"/>
              </a:lnSpc>
            </a:pPr>
            <a:r>
              <a:rPr lang="en-AU" sz="1200">
                <a:solidFill>
                  <a:srgbClr val="000000"/>
                </a:solidFill>
                <a:highlight>
                  <a:srgbClr val="FFFFFF"/>
                </a:highlight>
                <a:latin typeface="Calibri"/>
                <a:cs typeface="Calibri"/>
              </a:rPr>
              <a:t>Reference from CSIRO document. </a:t>
            </a:r>
          </a:p>
          <a:p>
            <a:pPr lvl="1">
              <a:lnSpc>
                <a:spcPct val="107000"/>
              </a:lnSpc>
            </a:pPr>
            <a:r>
              <a:rPr lang="en-AU" sz="1200">
                <a:solidFill>
                  <a:srgbClr val="000000"/>
                </a:solidFill>
                <a:highlight>
                  <a:srgbClr val="FFFFFF"/>
                </a:highlight>
                <a:latin typeface="Calibri"/>
                <a:cs typeface="Calibri"/>
              </a:rPr>
              <a:t>AMT v3 to AMT v4 &amp; </a:t>
            </a:r>
          </a:p>
          <a:p>
            <a:pPr lvl="1">
              <a:lnSpc>
                <a:spcPct val="107000"/>
              </a:lnSpc>
            </a:pPr>
            <a:r>
              <a:rPr lang="en-AU" sz="1200">
                <a:solidFill>
                  <a:srgbClr val="000000"/>
                </a:solidFill>
                <a:highlight>
                  <a:srgbClr val="FFFFFF"/>
                </a:highlight>
                <a:latin typeface="Calibri"/>
                <a:cs typeface="Calibri"/>
              </a:rPr>
              <a:t>SNOMED CT-AU Package </a:t>
            </a:r>
          </a:p>
          <a:p>
            <a:pPr lvl="1">
              <a:lnSpc>
                <a:spcPct val="107000"/>
              </a:lnSpc>
            </a:pPr>
            <a:r>
              <a:rPr lang="en-AU" sz="1200">
                <a:solidFill>
                  <a:srgbClr val="000000"/>
                </a:solidFill>
                <a:highlight>
                  <a:srgbClr val="FFFFFF"/>
                </a:highlight>
                <a:latin typeface="Calibri"/>
                <a:cs typeface="Calibri"/>
              </a:rPr>
              <a:t>Changes </a:t>
            </a:r>
          </a:p>
          <a:p>
            <a:pPr lvl="1">
              <a:lnSpc>
                <a:spcPct val="107000"/>
              </a:lnSpc>
            </a:pPr>
            <a:r>
              <a:rPr lang="en-AU" sz="1200">
                <a:solidFill>
                  <a:srgbClr val="000000"/>
                </a:solidFill>
                <a:highlight>
                  <a:srgbClr val="FFFFFF"/>
                </a:highlight>
                <a:latin typeface="Calibri"/>
                <a:cs typeface="Calibri"/>
              </a:rPr>
              <a:t>Comparison </a:t>
            </a:r>
          </a:p>
          <a:p>
            <a:pPr lvl="1">
              <a:lnSpc>
                <a:spcPct val="107000"/>
              </a:lnSpc>
            </a:pPr>
            <a:r>
              <a:rPr lang="en-AU" sz="1200">
                <a:solidFill>
                  <a:srgbClr val="000000"/>
                </a:solidFill>
                <a:highlight>
                  <a:srgbClr val="FFFFFF"/>
                </a:highlight>
                <a:latin typeface="Calibri"/>
                <a:cs typeface="Calibri"/>
              </a:rPr>
              <a:t>and Migration </a:t>
            </a:r>
          </a:p>
          <a:p>
            <a:pPr lvl="1">
              <a:lnSpc>
                <a:spcPct val="107000"/>
              </a:lnSpc>
            </a:pPr>
            <a:r>
              <a:rPr lang="en-AU" sz="1200">
                <a:solidFill>
                  <a:srgbClr val="000000"/>
                </a:solidFill>
                <a:highlight>
                  <a:srgbClr val="FFFFFF"/>
                </a:highlight>
                <a:latin typeface="Calibri"/>
                <a:cs typeface="Calibri"/>
              </a:rPr>
              <a:t>Guidance </a:t>
            </a:r>
          </a:p>
          <a:p>
            <a:pPr lvl="1">
              <a:lnSpc>
                <a:spcPct val="107000"/>
              </a:lnSpc>
            </a:pPr>
            <a:r>
              <a:rPr lang="en-AU" sz="1200">
                <a:solidFill>
                  <a:srgbClr val="000000"/>
                </a:solidFill>
                <a:highlight>
                  <a:srgbClr val="FFFFFF"/>
                </a:highlight>
                <a:latin typeface="Calibri"/>
                <a:cs typeface="Calibri"/>
              </a:rPr>
              <a:t>March 2024</a:t>
            </a:r>
          </a:p>
          <a:p>
            <a:pPr marL="1257300" lvl="2" indent="-342900">
              <a:lnSpc>
                <a:spcPct val="107000"/>
              </a:lnSpc>
              <a:spcAft>
                <a:spcPts val="2400"/>
              </a:spcAft>
              <a:buFont typeface="Arial" panose="020B0604020202020204" pitchFamily="34" charset="0"/>
              <a:buChar char="•"/>
            </a:pPr>
            <a:endParaRPr lang="en-AU"/>
          </a:p>
        </p:txBody>
      </p:sp>
      <p:pic>
        <p:nvPicPr>
          <p:cNvPr id="2" name="Picture 1" descr="A diagram of a reference set&#10;&#10;Description automatically generated">
            <a:extLst>
              <a:ext uri="{FF2B5EF4-FFF2-40B4-BE49-F238E27FC236}">
                <a16:creationId xmlns:a16="http://schemas.microsoft.com/office/drawing/2014/main" id="{AB76C37C-CC6A-919E-9453-ED6E8577BA55}"/>
              </a:ext>
            </a:extLst>
          </p:cNvPr>
          <p:cNvPicPr>
            <a:picLocks noChangeAspect="1"/>
          </p:cNvPicPr>
          <p:nvPr/>
        </p:nvPicPr>
        <p:blipFill>
          <a:blip r:embed="rId3"/>
          <a:stretch>
            <a:fillRect/>
          </a:stretch>
        </p:blipFill>
        <p:spPr>
          <a:xfrm>
            <a:off x="4257800" y="3227277"/>
            <a:ext cx="7529983" cy="3048119"/>
          </a:xfrm>
          <a:prstGeom prst="rect">
            <a:avLst/>
          </a:prstGeom>
        </p:spPr>
      </p:pic>
    </p:spTree>
    <p:extLst>
      <p:ext uri="{BB962C8B-B14F-4D97-AF65-F5344CB8AC3E}">
        <p14:creationId xmlns:p14="http://schemas.microsoft.com/office/powerpoint/2010/main" val="2785430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B6A98-B999-0CBF-8EA6-92FCF67C79E9}"/>
              </a:ext>
            </a:extLst>
          </p:cNvPr>
          <p:cNvSpPr txBox="1">
            <a:spLocks/>
          </p:cNvSpPr>
          <p:nvPr/>
        </p:nvSpPr>
        <p:spPr>
          <a:xfrm>
            <a:off x="849088" y="681531"/>
            <a:ext cx="10938695"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PBS API - Authority</a:t>
            </a:r>
          </a:p>
        </p:txBody>
      </p:sp>
      <p:sp>
        <p:nvSpPr>
          <p:cNvPr id="6" name="Rectangle 5">
            <a:extLst>
              <a:ext uri="{FF2B5EF4-FFF2-40B4-BE49-F238E27FC236}">
                <a16:creationId xmlns:a16="http://schemas.microsoft.com/office/drawing/2014/main" id="{6197D9B6-6A81-1A1C-3F86-4D064AFF412F}"/>
              </a:ext>
            </a:extLst>
          </p:cNvPr>
          <p:cNvSpPr/>
          <p:nvPr/>
        </p:nvSpPr>
        <p:spPr>
          <a:xfrm>
            <a:off x="849088" y="1386475"/>
            <a:ext cx="8496896" cy="4707571"/>
          </a:xfrm>
          <a:prstGeom prst="rect">
            <a:avLst/>
          </a:prstGeom>
          <a:ln>
            <a:noFill/>
          </a:ln>
        </p:spPr>
        <p:txBody>
          <a:bodyPr wrap="square" lIns="91440" tIns="45720" rIns="91440" bIns="45720" anchor="t">
            <a:spAutoFit/>
          </a:bodyPr>
          <a:lstStyle/>
          <a:p>
            <a:r>
              <a:rPr lang="en-AU" sz="2400">
                <a:solidFill>
                  <a:srgbClr val="008A95"/>
                </a:solidFill>
                <a:latin typeface="Aptos"/>
                <a:cs typeface="Arial"/>
              </a:rPr>
              <a:t>Legal HSD CAR and UNAR</a:t>
            </a:r>
          </a:p>
          <a:p>
            <a:r>
              <a:rPr lang="en-AU" sz="2000" b="0" i="0">
                <a:effectLst/>
                <a:latin typeface="-apple-system"/>
                <a:hlinkClick r:id="rId3"/>
              </a:rPr>
              <a:t>Services Australia Complex Authority Administration S100 items (CSV)</a:t>
            </a:r>
            <a:r>
              <a:rPr lang="en-AU" sz="2000" b="0" i="0">
                <a:effectLst/>
                <a:latin typeface="-apple-system"/>
              </a:rPr>
              <a:t>. </a:t>
            </a:r>
          </a:p>
          <a:p>
            <a:r>
              <a:rPr lang="en-AU" sz="2000" b="0" i="0">
                <a:effectLst/>
                <a:latin typeface="-apple-system"/>
              </a:rPr>
              <a:t>The  API does not include the </a:t>
            </a:r>
            <a:r>
              <a:rPr lang="en-AU" sz="2000">
                <a:latin typeface="-apple-system"/>
              </a:rPr>
              <a:t>Section 100 Efficient Funding of Chemotherapy (EFC) items where the processing of the application for an authority to prescribe the item has a high degree of complexity.</a:t>
            </a:r>
          </a:p>
          <a:p>
            <a:endParaRPr lang="en-AU" sz="1600" b="0" i="0">
              <a:solidFill>
                <a:srgbClr val="008A95"/>
              </a:solidFill>
              <a:effectLst/>
              <a:latin typeface="Aptos"/>
              <a:cs typeface="Arial"/>
            </a:endParaRPr>
          </a:p>
          <a:p>
            <a:endParaRPr lang="en-AU" sz="1600">
              <a:solidFill>
                <a:srgbClr val="008A95"/>
              </a:solidFill>
              <a:latin typeface="Aptos"/>
              <a:cs typeface="Arial"/>
            </a:endParaRPr>
          </a:p>
          <a:p>
            <a:r>
              <a:rPr lang="en-AU" sz="1600" b="0" i="0">
                <a:solidFill>
                  <a:srgbClr val="008A95"/>
                </a:solidFill>
                <a:effectLst/>
                <a:latin typeface="Aptos"/>
                <a:cs typeface="Arial"/>
              </a:rPr>
              <a:t> </a:t>
            </a:r>
            <a:r>
              <a:rPr lang="en-US" sz="2000" b="1" kern="1400">
                <a:latin typeface="Arial" panose="020B0604020202020204" pitchFamily="34" charset="0"/>
                <a:cs typeface="Times New Roman" panose="02020603050405020304" pitchFamily="18" charset="0"/>
              </a:rPr>
              <a:t>/items</a:t>
            </a:r>
          </a:p>
          <a:p>
            <a:pPr lvl="1">
              <a:lnSpc>
                <a:spcPct val="107000"/>
              </a:lnSpc>
              <a:spcAft>
                <a:spcPts val="2400"/>
              </a:spcAft>
            </a:pPr>
            <a:endParaRPr lang="en-US" b="1" kern="1400">
              <a:solidFill>
                <a:srgbClr val="000000"/>
              </a:solidFill>
              <a:highlight>
                <a:srgbClr val="FFFFFF"/>
              </a:highlight>
              <a:latin typeface="Arial" panose="020B0604020202020204" pitchFamily="34" charset="0"/>
              <a:ea typeface="Calibri"/>
              <a:cs typeface="Times New Roman" panose="02020603050405020304" pitchFamily="18" charset="0"/>
            </a:endParaRPr>
          </a:p>
          <a:p>
            <a:pPr lvl="1">
              <a:lnSpc>
                <a:spcPct val="107000"/>
              </a:lnSpc>
              <a:spcAft>
                <a:spcPts val="2400"/>
              </a:spcAft>
            </a:pPr>
            <a:endParaRPr lang="en-US" sz="2000" b="1" kern="1400">
              <a:solidFill>
                <a:srgbClr val="000000"/>
              </a:solidFill>
              <a:highlight>
                <a:srgbClr val="FFFFFF"/>
              </a:highlight>
              <a:latin typeface="Arial" panose="020B0604020202020204" pitchFamily="34" charset="0"/>
              <a:ea typeface="Calibri"/>
              <a:cs typeface="Times New Roman" panose="02020603050405020304" pitchFamily="18" charset="0"/>
            </a:endParaRPr>
          </a:p>
          <a:p>
            <a:pPr marL="0" lvl="1">
              <a:lnSpc>
                <a:spcPct val="107000"/>
              </a:lnSpc>
            </a:pPr>
            <a:endParaRPr lang="en-US" sz="2000" b="1" kern="1400">
              <a:effectLst/>
              <a:latin typeface="Arial" panose="020B0604020202020204" pitchFamily="34" charset="0"/>
              <a:ea typeface="Times New Roman" panose="02020603050405020304" pitchFamily="18" charset="0"/>
              <a:cs typeface="Times New Roman" panose="02020603050405020304" pitchFamily="18" charset="0"/>
            </a:endParaRPr>
          </a:p>
          <a:p>
            <a:pPr marL="0" lvl="1">
              <a:lnSpc>
                <a:spcPct val="107000"/>
              </a:lnSpc>
            </a:pPr>
            <a:r>
              <a:rPr lang="en-US" sz="2000" b="1" kern="1400">
                <a:effectLst/>
                <a:latin typeface="Arial" panose="020B0604020202020204" pitchFamily="34" charset="0"/>
                <a:ea typeface="Times New Roman" panose="02020603050405020304" pitchFamily="18" charset="0"/>
                <a:cs typeface="Times New Roman" panose="02020603050405020304" pitchFamily="18" charset="0"/>
              </a:rPr>
              <a:t>/restrictions end point</a:t>
            </a:r>
            <a:endParaRPr lang="en-AU" sz="2000" kern="100">
              <a:effectLst/>
              <a:latin typeface="Arial" panose="020B0604020202020204" pitchFamily="34" charset="0"/>
              <a:ea typeface="Yu Mincho" panose="02020400000000000000" pitchFamily="18" charset="-128"/>
              <a:cs typeface="Arial" panose="020B0604020202020204" pitchFamily="34" charset="0"/>
            </a:endParaRPr>
          </a:p>
          <a:p>
            <a:pPr lvl="1">
              <a:lnSpc>
                <a:spcPct val="107000"/>
              </a:lnSpc>
              <a:spcAft>
                <a:spcPts val="2400"/>
              </a:spcAft>
            </a:pPr>
            <a:endParaRPr lang="en-AU" sz="2000">
              <a:solidFill>
                <a:srgbClr val="000000"/>
              </a:solidFill>
              <a:highlight>
                <a:srgbClr val="FFFFFF"/>
              </a:highlight>
              <a:latin typeface="Calibri"/>
              <a:ea typeface="Calibri"/>
              <a:cs typeface="Calibri"/>
            </a:endParaRPr>
          </a:p>
        </p:txBody>
      </p:sp>
      <p:pic>
        <p:nvPicPr>
          <p:cNvPr id="7" name="Picture 6">
            <a:extLst>
              <a:ext uri="{FF2B5EF4-FFF2-40B4-BE49-F238E27FC236}">
                <a16:creationId xmlns:a16="http://schemas.microsoft.com/office/drawing/2014/main" id="{D379AE12-46E7-4BA5-76B6-B71732029376}"/>
              </a:ext>
            </a:extLst>
          </p:cNvPr>
          <p:cNvPicPr>
            <a:picLocks noChangeAspect="1"/>
          </p:cNvPicPr>
          <p:nvPr/>
        </p:nvPicPr>
        <p:blipFill>
          <a:blip r:embed="rId4"/>
          <a:stretch>
            <a:fillRect/>
          </a:stretch>
        </p:blipFill>
        <p:spPr>
          <a:xfrm>
            <a:off x="4855141" y="3565948"/>
            <a:ext cx="6154609" cy="1602443"/>
          </a:xfrm>
          <a:prstGeom prst="rect">
            <a:avLst/>
          </a:prstGeom>
        </p:spPr>
      </p:pic>
      <p:pic>
        <p:nvPicPr>
          <p:cNvPr id="9" name="Picture 8">
            <a:extLst>
              <a:ext uri="{FF2B5EF4-FFF2-40B4-BE49-F238E27FC236}">
                <a16:creationId xmlns:a16="http://schemas.microsoft.com/office/drawing/2014/main" id="{3B990D67-5412-C049-D846-CF078FD4210C}"/>
              </a:ext>
            </a:extLst>
          </p:cNvPr>
          <p:cNvPicPr>
            <a:picLocks noChangeAspect="1"/>
          </p:cNvPicPr>
          <p:nvPr/>
        </p:nvPicPr>
        <p:blipFill>
          <a:blip r:embed="rId5"/>
          <a:stretch>
            <a:fillRect/>
          </a:stretch>
        </p:blipFill>
        <p:spPr>
          <a:xfrm>
            <a:off x="7128089" y="5471525"/>
            <a:ext cx="3971460" cy="2446871"/>
          </a:xfrm>
          <a:prstGeom prst="rect">
            <a:avLst/>
          </a:prstGeom>
        </p:spPr>
      </p:pic>
      <p:pic>
        <p:nvPicPr>
          <p:cNvPr id="11" name="Picture 10">
            <a:extLst>
              <a:ext uri="{FF2B5EF4-FFF2-40B4-BE49-F238E27FC236}">
                <a16:creationId xmlns:a16="http://schemas.microsoft.com/office/drawing/2014/main" id="{8C51216C-5929-0234-41D8-34EA31BAAFA6}"/>
              </a:ext>
            </a:extLst>
          </p:cNvPr>
          <p:cNvPicPr>
            <a:picLocks noChangeAspect="1"/>
          </p:cNvPicPr>
          <p:nvPr/>
        </p:nvPicPr>
        <p:blipFill>
          <a:blip r:embed="rId6"/>
          <a:stretch>
            <a:fillRect/>
          </a:stretch>
        </p:blipFill>
        <p:spPr>
          <a:xfrm>
            <a:off x="4736316" y="5487369"/>
            <a:ext cx="1645938" cy="352116"/>
          </a:xfrm>
          <a:prstGeom prst="rect">
            <a:avLst/>
          </a:prstGeom>
        </p:spPr>
      </p:pic>
      <p:pic>
        <p:nvPicPr>
          <p:cNvPr id="2" name="Picture 1" descr="A close up of a text&#10;&#10;Description automatically generated">
            <a:extLst>
              <a:ext uri="{FF2B5EF4-FFF2-40B4-BE49-F238E27FC236}">
                <a16:creationId xmlns:a16="http://schemas.microsoft.com/office/drawing/2014/main" id="{C2D27B79-3311-475B-DA4E-B7AE6E998075}"/>
              </a:ext>
            </a:extLst>
          </p:cNvPr>
          <p:cNvPicPr>
            <a:picLocks noChangeAspect="1"/>
          </p:cNvPicPr>
          <p:nvPr/>
        </p:nvPicPr>
        <p:blipFill>
          <a:blip r:embed="rId4"/>
          <a:stretch>
            <a:fillRect/>
          </a:stretch>
        </p:blipFill>
        <p:spPr>
          <a:xfrm>
            <a:off x="4992550" y="3703357"/>
            <a:ext cx="6154609" cy="1602443"/>
          </a:xfrm>
          <a:prstGeom prst="rect">
            <a:avLst/>
          </a:prstGeom>
        </p:spPr>
      </p:pic>
    </p:spTree>
    <p:extLst>
      <p:ext uri="{BB962C8B-B14F-4D97-AF65-F5344CB8AC3E}">
        <p14:creationId xmlns:p14="http://schemas.microsoft.com/office/powerpoint/2010/main" val="3642629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B6A98-B999-0CBF-8EA6-92FCF67C79E9}"/>
              </a:ext>
            </a:extLst>
          </p:cNvPr>
          <p:cNvSpPr txBox="1">
            <a:spLocks/>
          </p:cNvSpPr>
          <p:nvPr/>
        </p:nvSpPr>
        <p:spPr>
          <a:xfrm>
            <a:off x="849088" y="681531"/>
            <a:ext cx="10938695"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PBS API - Authority</a:t>
            </a:r>
          </a:p>
        </p:txBody>
      </p:sp>
      <p:sp>
        <p:nvSpPr>
          <p:cNvPr id="6" name="Rectangle 5">
            <a:extLst>
              <a:ext uri="{FF2B5EF4-FFF2-40B4-BE49-F238E27FC236}">
                <a16:creationId xmlns:a16="http://schemas.microsoft.com/office/drawing/2014/main" id="{6197D9B6-6A81-1A1C-3F86-4D064AFF412F}"/>
              </a:ext>
            </a:extLst>
          </p:cNvPr>
          <p:cNvSpPr/>
          <p:nvPr/>
        </p:nvSpPr>
        <p:spPr>
          <a:xfrm>
            <a:off x="849088" y="1386475"/>
            <a:ext cx="8496896" cy="2076402"/>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rgbClr val="008A95"/>
                </a:solidFill>
                <a:latin typeface="Aptos"/>
                <a:cs typeface="Arial"/>
              </a:rPr>
              <a:t>Flag Compliance with Written Authority Required procedures </a:t>
            </a:r>
          </a:p>
          <a:p>
            <a:pPr marL="800100" lvl="1" indent="-342900">
              <a:lnSpc>
                <a:spcPct val="107000"/>
              </a:lnSpc>
              <a:spcAft>
                <a:spcPts val="2400"/>
              </a:spcAft>
              <a:buFont typeface="Arial" panose="020B0604020202020204" pitchFamily="34" charset="0"/>
              <a:buChar char="•"/>
            </a:pPr>
            <a:r>
              <a:rPr lang="en-AU" sz="2000">
                <a:solidFill>
                  <a:srgbClr val="000000"/>
                </a:solidFill>
                <a:highlight>
                  <a:srgbClr val="FFFFFF"/>
                </a:highlight>
                <a:latin typeface="Calibri"/>
                <a:cs typeface="Calibri"/>
              </a:rPr>
              <a:t>API does flag where ‘Compliance with Written Authority Required procedures’ is needed.  </a:t>
            </a:r>
          </a:p>
          <a:p>
            <a:pPr marL="800100" lvl="1" indent="-342900">
              <a:lnSpc>
                <a:spcPct val="107000"/>
              </a:lnSpc>
              <a:spcAft>
                <a:spcPts val="2400"/>
              </a:spcAft>
              <a:buFont typeface="Arial" panose="020B0604020202020204" pitchFamily="34" charset="0"/>
              <a:buChar char="•"/>
            </a:pPr>
            <a:r>
              <a:rPr lang="en-AU" sz="2000">
                <a:solidFill>
                  <a:srgbClr val="000000"/>
                </a:solidFill>
                <a:highlight>
                  <a:srgbClr val="FFFFFF"/>
                </a:highlight>
                <a:latin typeface="Calibri"/>
                <a:ea typeface="Calibri"/>
                <a:cs typeface="Calibri"/>
              </a:rPr>
              <a:t>assessment_type_code  = Full flag</a:t>
            </a:r>
          </a:p>
        </p:txBody>
      </p:sp>
    </p:spTree>
    <p:extLst>
      <p:ext uri="{BB962C8B-B14F-4D97-AF65-F5344CB8AC3E}">
        <p14:creationId xmlns:p14="http://schemas.microsoft.com/office/powerpoint/2010/main" val="1148117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B6A98-B999-0CBF-8EA6-92FCF67C79E9}"/>
              </a:ext>
            </a:extLst>
          </p:cNvPr>
          <p:cNvSpPr txBox="1">
            <a:spLocks/>
          </p:cNvSpPr>
          <p:nvPr/>
        </p:nvSpPr>
        <p:spPr>
          <a:xfrm>
            <a:off x="849088" y="554210"/>
            <a:ext cx="10938695"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a:ea typeface="Calibri"/>
                <a:cs typeface="Calibri"/>
              </a:rPr>
              <a:t>PBS API – restrictions </a:t>
            </a:r>
            <a:endParaRPr lang="en-US"/>
          </a:p>
        </p:txBody>
      </p:sp>
      <p:sp>
        <p:nvSpPr>
          <p:cNvPr id="6" name="Rectangle 5">
            <a:extLst>
              <a:ext uri="{FF2B5EF4-FFF2-40B4-BE49-F238E27FC236}">
                <a16:creationId xmlns:a16="http://schemas.microsoft.com/office/drawing/2014/main" id="{6197D9B6-6A81-1A1C-3F86-4D064AFF412F}"/>
              </a:ext>
            </a:extLst>
          </p:cNvPr>
          <p:cNvSpPr/>
          <p:nvPr/>
        </p:nvSpPr>
        <p:spPr>
          <a:xfrm>
            <a:off x="849088" y="1450869"/>
            <a:ext cx="10568248" cy="9248750"/>
          </a:xfrm>
          <a:prstGeom prst="rect">
            <a:avLst/>
          </a:prstGeom>
          <a:ln>
            <a:noFill/>
          </a:ln>
        </p:spPr>
        <p:txBody>
          <a:bodyPr wrap="square" lIns="91440" tIns="45720" rIns="91440" bIns="45720" anchor="t">
            <a:spAutoFit/>
          </a:bodyPr>
          <a:lstStyle/>
          <a:p>
            <a:r>
              <a:rPr lang="en-AU" sz="2400">
                <a:solidFill>
                  <a:srgbClr val="008A95"/>
                </a:solidFill>
                <a:latin typeface="Aptos"/>
                <a:cs typeface="Arial"/>
              </a:rPr>
              <a:t>Known V3 model issues</a:t>
            </a:r>
          </a:p>
          <a:p>
            <a:pPr marL="800100" lvl="1" indent="-342900">
              <a:buFont typeface="Arial" panose="020B0604020202020204" pitchFamily="34" charset="0"/>
              <a:buChar char="•"/>
            </a:pPr>
            <a:endParaRPr lang="en-AU">
              <a:solidFill>
                <a:srgbClr val="000000"/>
              </a:solidFill>
              <a:latin typeface="Arial"/>
              <a:cs typeface="Arial"/>
            </a:endParaRPr>
          </a:p>
          <a:p>
            <a:pPr marL="800100" lvl="1" indent="-342900">
              <a:buFont typeface="Arial" panose="020B0604020202020204" pitchFamily="34" charset="0"/>
              <a:buChar char="•"/>
            </a:pPr>
            <a:endParaRPr lang="en-AU">
              <a:solidFill>
                <a:srgbClr val="000000"/>
              </a:solidFill>
              <a:latin typeface="Arial"/>
              <a:cs typeface="Arial"/>
            </a:endParaRPr>
          </a:p>
          <a:p>
            <a:pPr marL="800100" lvl="1" indent="-342900">
              <a:buFont typeface="Arial" panose="020B0604020202020204" pitchFamily="34" charset="0"/>
              <a:buChar char="•"/>
            </a:pPr>
            <a:endParaRPr lang="en-AU">
              <a:solidFill>
                <a:srgbClr val="000000"/>
              </a:solidFill>
              <a:latin typeface="Arial"/>
              <a:cs typeface="Arial"/>
            </a:endParaRPr>
          </a:p>
          <a:p>
            <a:pPr marL="800100" lvl="1" indent="-342900">
              <a:buFont typeface="Arial" panose="020B0604020202020204" pitchFamily="34" charset="0"/>
              <a:buChar char="•"/>
            </a:pPr>
            <a:endParaRPr lang="en-AU">
              <a:solidFill>
                <a:srgbClr val="000000"/>
              </a:solidFill>
              <a:latin typeface="Arial"/>
              <a:cs typeface="Arial"/>
            </a:endParaRPr>
          </a:p>
          <a:p>
            <a:pPr marL="800100" lvl="1" indent="-342900">
              <a:buFont typeface="Arial" panose="020B0604020202020204" pitchFamily="34" charset="0"/>
              <a:buChar char="•"/>
            </a:pPr>
            <a:r>
              <a:rPr lang="en-AU">
                <a:solidFill>
                  <a:srgbClr val="000000"/>
                </a:solidFill>
                <a:latin typeface="Arial"/>
                <a:cs typeface="Arial"/>
              </a:rPr>
              <a:t>eg 11621P_7851_391_46688_46709</a:t>
            </a:r>
            <a:endParaRPr lang="en-AU">
              <a:cs typeface="Arial"/>
            </a:endParaRPr>
          </a:p>
          <a:p>
            <a:pPr marL="800100" lvl="1" indent="-342900">
              <a:buFont typeface="Arial" panose="020B0604020202020204" pitchFamily="34" charset="0"/>
              <a:buChar char="•"/>
            </a:pPr>
            <a:r>
              <a:rPr lang="en-AU">
                <a:solidFill>
                  <a:srgbClr val="000000"/>
                </a:solidFill>
                <a:latin typeface="Arial"/>
                <a:cs typeface="Arial"/>
              </a:rPr>
              <a:t>/Items, </a:t>
            </a:r>
            <a:r>
              <a:rPr lang="en-AU" err="1">
                <a:solidFill>
                  <a:srgbClr val="000000"/>
                </a:solidFill>
                <a:latin typeface="Arial"/>
                <a:cs typeface="Arial"/>
              </a:rPr>
              <a:t>caution_indicator</a:t>
            </a:r>
            <a:r>
              <a:rPr lang="en-AU">
                <a:solidFill>
                  <a:srgbClr val="000000"/>
                </a:solidFill>
                <a:latin typeface="Arial"/>
                <a:cs typeface="Arial"/>
              </a:rPr>
              <a:t> = </a:t>
            </a:r>
            <a:r>
              <a:rPr lang="en-AU">
                <a:latin typeface="Arial"/>
                <a:cs typeface="Arial"/>
              </a:rPr>
              <a:t>Y </a:t>
            </a:r>
            <a:r>
              <a:rPr lang="en-AU">
                <a:solidFill>
                  <a:srgbClr val="000000"/>
                </a:solidFill>
                <a:latin typeface="Arial"/>
                <a:cs typeface="Arial"/>
              </a:rPr>
              <a:t> and </a:t>
            </a:r>
            <a:r>
              <a:rPr lang="en-AU" err="1">
                <a:solidFill>
                  <a:srgbClr val="000000"/>
                </a:solidFill>
                <a:latin typeface="Arial"/>
                <a:cs typeface="Arial"/>
              </a:rPr>
              <a:t>note_indicator</a:t>
            </a:r>
            <a:r>
              <a:rPr lang="en-AU">
                <a:solidFill>
                  <a:srgbClr val="000000"/>
                </a:solidFill>
                <a:latin typeface="Arial"/>
                <a:cs typeface="Arial"/>
              </a:rPr>
              <a:t> = Y</a:t>
            </a:r>
          </a:p>
          <a:p>
            <a:pPr marL="800100" lvl="1" indent="-342900">
              <a:buFont typeface="Arial" panose="020B0604020202020204" pitchFamily="34" charset="0"/>
              <a:buChar char="•"/>
            </a:pPr>
            <a:r>
              <a:rPr lang="en-US">
                <a:solidFill>
                  <a:srgbClr val="000000"/>
                </a:solidFill>
                <a:ea typeface="+mn-lt"/>
                <a:cs typeface="+mn-lt"/>
              </a:rPr>
              <a:t>/item-restriction-relationships </a:t>
            </a:r>
            <a:endParaRPr lang="en-AU">
              <a:solidFill>
                <a:srgbClr val="000000"/>
              </a:solidFill>
              <a:latin typeface="Arial"/>
              <a:cs typeface="Arial"/>
            </a:endParaRPr>
          </a:p>
          <a:p>
            <a:pPr marL="1257300" lvl="2" indent="-342900">
              <a:buFont typeface="Wingdings" panose="020B0604020202020204" pitchFamily="34" charset="0"/>
              <a:buChar char="§"/>
            </a:pPr>
            <a:r>
              <a:rPr lang="en-US">
                <a:solidFill>
                  <a:srgbClr val="000000"/>
                </a:solidFill>
                <a:latin typeface="Arial"/>
                <a:cs typeface="Arial"/>
              </a:rPr>
              <a:t>5224_5224_R Benefit type S,  </a:t>
            </a:r>
            <a:r>
              <a:rPr lang="en-US" err="1">
                <a:solidFill>
                  <a:srgbClr val="000000"/>
                </a:solidFill>
                <a:latin typeface="Arial"/>
                <a:cs typeface="Arial"/>
              </a:rPr>
              <a:t>restriction_indicator</a:t>
            </a:r>
            <a:r>
              <a:rPr lang="en-US">
                <a:solidFill>
                  <a:srgbClr val="000000"/>
                </a:solidFill>
                <a:latin typeface="Arial"/>
                <a:cs typeface="Arial"/>
              </a:rPr>
              <a:t> Y</a:t>
            </a:r>
            <a:endParaRPr lang="en-AU">
              <a:solidFill>
                <a:srgbClr val="000000"/>
              </a:solidFill>
              <a:latin typeface="Arial"/>
              <a:cs typeface="Arial"/>
            </a:endParaRPr>
          </a:p>
          <a:p>
            <a:pPr marL="1257300" lvl="2" indent="-342900">
              <a:buFont typeface="Wingdings" panose="020B0604020202020204" pitchFamily="34" charset="0"/>
              <a:buChar char="§"/>
            </a:pPr>
            <a:r>
              <a:rPr lang="en-US">
                <a:solidFill>
                  <a:srgbClr val="000000"/>
                </a:solidFill>
                <a:latin typeface="Arial"/>
                <a:ea typeface="Calibri"/>
                <a:cs typeface="Arial"/>
              </a:rPr>
              <a:t>23291_N  Benefit type </a:t>
            </a:r>
            <a:r>
              <a:rPr lang="en-US">
                <a:solidFill>
                  <a:srgbClr val="FF0000"/>
                </a:solidFill>
                <a:latin typeface="Arial"/>
                <a:ea typeface="Calibri"/>
                <a:cs typeface="Arial"/>
              </a:rPr>
              <a:t>S</a:t>
            </a:r>
            <a:r>
              <a:rPr lang="en-US">
                <a:solidFill>
                  <a:srgbClr val="000000"/>
                </a:solidFill>
                <a:latin typeface="Arial"/>
                <a:ea typeface="Calibri"/>
                <a:cs typeface="Arial"/>
              </a:rPr>
              <a:t>, </a:t>
            </a:r>
            <a:r>
              <a:rPr lang="en-US" err="1">
                <a:solidFill>
                  <a:srgbClr val="000000"/>
                </a:solidFill>
                <a:latin typeface="Arial"/>
                <a:ea typeface="Calibri"/>
                <a:cs typeface="Arial"/>
              </a:rPr>
              <a:t>restriction_indicator</a:t>
            </a:r>
            <a:r>
              <a:rPr lang="en-US">
                <a:solidFill>
                  <a:srgbClr val="000000"/>
                </a:solidFill>
                <a:latin typeface="Arial"/>
                <a:ea typeface="Calibri"/>
                <a:cs typeface="Arial"/>
              </a:rPr>
              <a:t> N</a:t>
            </a:r>
            <a:endParaRPr lang="en-AU" sz="2400">
              <a:solidFill>
                <a:srgbClr val="000000"/>
              </a:solidFill>
              <a:latin typeface="Arial"/>
              <a:ea typeface="Calibri"/>
              <a:cs typeface="Arial"/>
            </a:endParaRPr>
          </a:p>
          <a:p>
            <a:pPr marL="1257300" lvl="2" indent="-342900">
              <a:buFont typeface="Wingdings" panose="020B0604020202020204" pitchFamily="34" charset="0"/>
              <a:buChar char="§"/>
            </a:pPr>
            <a:r>
              <a:rPr lang="en-US">
                <a:solidFill>
                  <a:srgbClr val="FF0000"/>
                </a:solidFill>
                <a:ea typeface="+mn-lt"/>
                <a:cs typeface="+mn-lt"/>
              </a:rPr>
              <a:t>Where is the Caution -  Part of the </a:t>
            </a:r>
            <a:r>
              <a:rPr lang="en-US">
                <a:solidFill>
                  <a:srgbClr val="000000"/>
                </a:solidFill>
                <a:ea typeface="+mn-lt"/>
                <a:cs typeface="+mn-lt"/>
              </a:rPr>
              <a:t>5224_5224_R</a:t>
            </a:r>
            <a:endParaRPr lang="en-US">
              <a:solidFill>
                <a:srgbClr val="FF0000"/>
              </a:solidFill>
              <a:ea typeface="+mn-lt"/>
              <a:cs typeface="+mn-lt"/>
            </a:endParaRPr>
          </a:p>
          <a:p>
            <a:pPr marL="800100" indent="-342900">
              <a:buFont typeface="Arial" panose="020B0604020202020204" pitchFamily="34" charset="0"/>
              <a:buChar char="•"/>
            </a:pPr>
            <a:r>
              <a:rPr lang="en-US">
                <a:ea typeface="+mn-lt"/>
                <a:cs typeface="+mn-lt"/>
              </a:rPr>
              <a:t>/restrictions </a:t>
            </a:r>
          </a:p>
          <a:p>
            <a:pPr marL="1257300" lvl="1" indent="-342900">
              <a:buFont typeface="Arial" panose="020B0604020202020204" pitchFamily="34" charset="0"/>
              <a:buChar char="•"/>
            </a:pPr>
            <a:r>
              <a:rPr lang="en-US">
                <a:solidFill>
                  <a:srgbClr val="000000"/>
                </a:solidFill>
                <a:ea typeface="+mn-lt"/>
                <a:cs typeface="+mn-lt"/>
              </a:rPr>
              <a:t>5224_5224_R  </a:t>
            </a:r>
            <a:r>
              <a:rPr lang="en-AU" err="1">
                <a:solidFill>
                  <a:srgbClr val="000000"/>
                </a:solidFill>
                <a:ea typeface="+mn-lt"/>
                <a:cs typeface="+mn-lt"/>
              </a:rPr>
              <a:t>caution_indicator</a:t>
            </a:r>
            <a:r>
              <a:rPr lang="en-AU">
                <a:solidFill>
                  <a:srgbClr val="000000"/>
                </a:solidFill>
                <a:ea typeface="+mn-lt"/>
                <a:cs typeface="+mn-lt"/>
              </a:rPr>
              <a:t> = </a:t>
            </a:r>
            <a:r>
              <a:rPr lang="en-AU">
                <a:solidFill>
                  <a:srgbClr val="FF0000"/>
                </a:solidFill>
                <a:ea typeface="+mn-lt"/>
                <a:cs typeface="+mn-lt"/>
              </a:rPr>
              <a:t>N</a:t>
            </a:r>
            <a:r>
              <a:rPr lang="en-AU">
                <a:solidFill>
                  <a:srgbClr val="000000"/>
                </a:solidFill>
                <a:ea typeface="+mn-lt"/>
                <a:cs typeface="+mn-lt"/>
              </a:rPr>
              <a:t> and </a:t>
            </a:r>
            <a:r>
              <a:rPr lang="en-AU" err="1">
                <a:solidFill>
                  <a:srgbClr val="000000"/>
                </a:solidFill>
                <a:ea typeface="+mn-lt"/>
                <a:cs typeface="+mn-lt"/>
              </a:rPr>
              <a:t>note_indicator</a:t>
            </a:r>
            <a:r>
              <a:rPr lang="en-AU">
                <a:solidFill>
                  <a:srgbClr val="000000"/>
                </a:solidFill>
                <a:ea typeface="+mn-lt"/>
                <a:cs typeface="+mn-lt"/>
              </a:rPr>
              <a:t> = </a:t>
            </a:r>
            <a:r>
              <a:rPr lang="en-AU">
                <a:solidFill>
                  <a:srgbClr val="FF0000"/>
                </a:solidFill>
                <a:ea typeface="+mn-lt"/>
                <a:cs typeface="+mn-lt"/>
              </a:rPr>
              <a:t>N</a:t>
            </a:r>
            <a:endParaRPr lang="en-US">
              <a:solidFill>
                <a:srgbClr val="FF0000"/>
              </a:solidFill>
              <a:ea typeface="+mn-lt"/>
              <a:cs typeface="+mn-lt"/>
            </a:endParaRPr>
          </a:p>
          <a:p>
            <a:pPr marL="1257300" indent="-342900">
              <a:buFont typeface="Arial" panose="020B0604020202020204" pitchFamily="34" charset="0"/>
              <a:buChar char="•"/>
            </a:pPr>
            <a:r>
              <a:rPr lang="en-AU">
                <a:solidFill>
                  <a:srgbClr val="000000"/>
                </a:solidFill>
                <a:ea typeface="+mn-lt"/>
                <a:cs typeface="+mn-lt"/>
              </a:rPr>
              <a:t>23291_N   </a:t>
            </a:r>
            <a:r>
              <a:rPr lang="en-AU" err="1">
                <a:solidFill>
                  <a:srgbClr val="000000"/>
                </a:solidFill>
                <a:ea typeface="+mn-lt"/>
                <a:cs typeface="+mn-lt"/>
              </a:rPr>
              <a:t>authority_method</a:t>
            </a:r>
            <a:r>
              <a:rPr lang="en-AU">
                <a:solidFill>
                  <a:srgbClr val="000000"/>
                </a:solidFill>
                <a:ea typeface="+mn-lt"/>
                <a:cs typeface="+mn-lt"/>
              </a:rPr>
              <a:t> = Null,  </a:t>
            </a:r>
            <a:r>
              <a:rPr lang="en-AU" err="1">
                <a:solidFill>
                  <a:srgbClr val="000000"/>
                </a:solidFill>
                <a:ea typeface="+mn-lt"/>
                <a:cs typeface="+mn-lt"/>
              </a:rPr>
              <a:t>caution_indicator</a:t>
            </a:r>
            <a:r>
              <a:rPr lang="en-AU">
                <a:solidFill>
                  <a:srgbClr val="000000"/>
                </a:solidFill>
                <a:ea typeface="+mn-lt"/>
                <a:cs typeface="+mn-lt"/>
              </a:rPr>
              <a:t> = N and </a:t>
            </a:r>
            <a:r>
              <a:rPr lang="en-AU" err="1">
                <a:solidFill>
                  <a:srgbClr val="000000"/>
                </a:solidFill>
                <a:ea typeface="+mn-lt"/>
                <a:cs typeface="+mn-lt"/>
              </a:rPr>
              <a:t>note_indicator</a:t>
            </a:r>
            <a:r>
              <a:rPr lang="en-AU">
                <a:solidFill>
                  <a:srgbClr val="000000"/>
                </a:solidFill>
                <a:ea typeface="+mn-lt"/>
                <a:cs typeface="+mn-lt"/>
              </a:rPr>
              <a:t> = Y</a:t>
            </a:r>
          </a:p>
          <a:p>
            <a:pPr marL="800100" indent="-342900">
              <a:buFont typeface="Arial" panose="020B0604020202020204" pitchFamily="34" charset="0"/>
              <a:buChar char="•"/>
            </a:pPr>
            <a:r>
              <a:rPr lang="en-AU">
                <a:solidFill>
                  <a:srgbClr val="000000"/>
                </a:solidFill>
                <a:ea typeface="+mn-lt"/>
                <a:cs typeface="+mn-lt"/>
              </a:rPr>
              <a:t>/prescribing-texts </a:t>
            </a:r>
            <a:endParaRPr lang="en-US">
              <a:solidFill>
                <a:srgbClr val="000000"/>
              </a:solidFill>
              <a:latin typeface="Arial"/>
              <a:ea typeface="Calibri"/>
              <a:cs typeface="Arial"/>
            </a:endParaRPr>
          </a:p>
          <a:p>
            <a:pPr marL="1257300" indent="-342900">
              <a:buFont typeface="Arial" panose="020B0604020202020204" pitchFamily="34" charset="0"/>
              <a:buChar char="•"/>
            </a:pPr>
            <a:r>
              <a:rPr lang="en-US">
                <a:solidFill>
                  <a:srgbClr val="000000"/>
                </a:solidFill>
                <a:latin typeface="Arial"/>
                <a:cs typeface="Arial"/>
              </a:rPr>
              <a:t>5224_5224_R   </a:t>
            </a:r>
            <a:r>
              <a:rPr lang="en-US" sz="1100">
                <a:solidFill>
                  <a:srgbClr val="000000"/>
                </a:solidFill>
                <a:ea typeface="+mn-lt"/>
                <a:cs typeface="+mn-lt"/>
              </a:rPr>
              <a:t>14511  Caution, 14512 Caution, 14507 INDICATION, 14509 Criteria , 13099 ADMINISTRATIVE_ADVICE</a:t>
            </a:r>
            <a:endParaRPr lang="en-AU">
              <a:solidFill>
                <a:srgbClr val="000000"/>
              </a:solidFill>
              <a:latin typeface="Arial"/>
              <a:cs typeface="Arial"/>
            </a:endParaRPr>
          </a:p>
          <a:p>
            <a:pPr marL="1257300" lvl="1" indent="-342900">
              <a:buFont typeface="Arial,Sans-Serif" panose="020B0604020202020204" pitchFamily="34" charset="0"/>
              <a:buChar char="•"/>
            </a:pPr>
            <a:r>
              <a:rPr lang="en-AU">
                <a:solidFill>
                  <a:srgbClr val="000000"/>
                </a:solidFill>
                <a:latin typeface="Arial"/>
                <a:cs typeface="Arial"/>
              </a:rPr>
              <a:t>23291_N – </a:t>
            </a:r>
            <a:r>
              <a:rPr lang="en-AU" sz="1100">
                <a:solidFill>
                  <a:srgbClr val="000000"/>
                </a:solidFill>
                <a:ea typeface="+mn-lt"/>
                <a:cs typeface="+mn-lt"/>
              </a:rPr>
              <a:t>23291 Admin advice  </a:t>
            </a:r>
            <a:endParaRPr lang="en-AU" sz="1100">
              <a:solidFill>
                <a:srgbClr val="000000"/>
              </a:solidFill>
              <a:latin typeface="Arial"/>
              <a:ea typeface="Open Sans"/>
              <a:cs typeface="Arial"/>
            </a:endParaRPr>
          </a:p>
          <a:p>
            <a:pPr marL="1257300" lvl="1" indent="-342900">
              <a:buFont typeface="Arial,Sans-Serif" panose="020B0604020202020204" pitchFamily="34" charset="0"/>
              <a:buChar char="•"/>
            </a:pPr>
            <a:endParaRPr lang="en-AU" sz="1100">
              <a:solidFill>
                <a:srgbClr val="000000"/>
              </a:solidFill>
              <a:latin typeface="Arial"/>
              <a:ea typeface="Calibri"/>
              <a:cs typeface="Arial"/>
            </a:endParaRPr>
          </a:p>
          <a:p>
            <a:pPr marL="800100" lvl="1" indent="-342900">
              <a:buFont typeface="Arial" panose="020B0604020202020204" pitchFamily="34" charset="0"/>
              <a:buChar char="•"/>
            </a:pPr>
            <a:endParaRPr lang="en-US">
              <a:solidFill>
                <a:srgbClr val="000000"/>
              </a:solidFill>
              <a:latin typeface="Arial"/>
              <a:ea typeface="Calibri"/>
              <a:cs typeface="Arial"/>
            </a:endParaRPr>
          </a:p>
          <a:p>
            <a:pPr marL="1257300" lvl="2" indent="-342900">
              <a:buFont typeface="Wingdings" panose="020B0604020202020204" pitchFamily="34" charset="0"/>
              <a:buChar char="§"/>
            </a:pPr>
            <a:endParaRPr lang="en-US">
              <a:solidFill>
                <a:srgbClr val="000000"/>
              </a:solidFill>
              <a:latin typeface="Arial"/>
              <a:ea typeface="Calibri"/>
              <a:cs typeface="Arial"/>
            </a:endParaRPr>
          </a:p>
          <a:p>
            <a:pPr marL="800100" lvl="1" indent="-342900">
              <a:lnSpc>
                <a:spcPct val="107000"/>
              </a:lnSpc>
              <a:spcAft>
                <a:spcPts val="2400"/>
              </a:spcAft>
              <a:buFont typeface="Arial" panose="020B0604020202020204" pitchFamily="34" charset="0"/>
              <a:buChar char="•"/>
            </a:pPr>
            <a:endParaRPr lang="en-AU" sz="2400">
              <a:solidFill>
                <a:srgbClr val="000000"/>
              </a:solidFill>
              <a:latin typeface="Arial"/>
              <a:ea typeface="Calibri"/>
              <a:cs typeface="Arial"/>
            </a:endParaRPr>
          </a:p>
          <a:p>
            <a:pPr marL="800100" lvl="1" indent="-342900">
              <a:lnSpc>
                <a:spcPct val="107000"/>
              </a:lnSpc>
              <a:spcAft>
                <a:spcPts val="2400"/>
              </a:spcAft>
              <a:buFont typeface="Arial" panose="020B0604020202020204" pitchFamily="34" charset="0"/>
              <a:buChar char="•"/>
            </a:pPr>
            <a:endParaRPr lang="en-AU" sz="2400">
              <a:solidFill>
                <a:srgbClr val="000000"/>
              </a:solidFill>
              <a:latin typeface="Arial"/>
              <a:ea typeface="Calibri"/>
              <a:cs typeface="Arial"/>
            </a:endParaRPr>
          </a:p>
          <a:p>
            <a:pPr marL="800100" lvl="1" indent="-342900">
              <a:lnSpc>
                <a:spcPct val="107000"/>
              </a:lnSpc>
              <a:spcAft>
                <a:spcPts val="2400"/>
              </a:spcAft>
              <a:buFont typeface="Arial" panose="020B0604020202020204" pitchFamily="34" charset="0"/>
              <a:buChar char="•"/>
            </a:pPr>
            <a:endParaRPr lang="en-AU" sz="2400">
              <a:solidFill>
                <a:srgbClr val="000000"/>
              </a:solidFill>
              <a:latin typeface="Arial"/>
              <a:ea typeface="Calibri"/>
              <a:cs typeface="Arial"/>
            </a:endParaRPr>
          </a:p>
          <a:p>
            <a:pPr marL="742950" lvl="1" indent="-285750">
              <a:lnSpc>
                <a:spcPct val="107000"/>
              </a:lnSpc>
              <a:spcAft>
                <a:spcPts val="2400"/>
              </a:spcAft>
              <a:buFont typeface="Arial" panose="020B0604020202020204" pitchFamily="34" charset="0"/>
              <a:buChar char="•"/>
            </a:pPr>
            <a:endParaRPr lang="en-AU">
              <a:solidFill>
                <a:srgbClr val="008A95"/>
              </a:solidFill>
              <a:latin typeface="Calibri"/>
              <a:ea typeface="Calibri"/>
              <a:cs typeface="Calibri"/>
            </a:endParaRPr>
          </a:p>
          <a:p>
            <a:pPr lvl="1">
              <a:lnSpc>
                <a:spcPct val="107000"/>
              </a:lnSpc>
              <a:spcAft>
                <a:spcPts val="2400"/>
              </a:spcAft>
            </a:pPr>
            <a:endParaRPr lang="en-US">
              <a:solidFill>
                <a:srgbClr val="008A95"/>
              </a:solidFill>
              <a:latin typeface="Arial"/>
              <a:ea typeface="Calibri"/>
              <a:cs typeface="Arial"/>
            </a:endParaRPr>
          </a:p>
          <a:p>
            <a:pPr marL="800100" lvl="1" indent="-342900">
              <a:lnSpc>
                <a:spcPct val="107000"/>
              </a:lnSpc>
              <a:spcAft>
                <a:spcPts val="2400"/>
              </a:spcAft>
              <a:buFont typeface="Arial" panose="020B0604020202020204" pitchFamily="34" charset="0"/>
              <a:buChar char="•"/>
            </a:pPr>
            <a:endParaRPr lang="en-AU" sz="2000">
              <a:solidFill>
                <a:srgbClr val="000000"/>
              </a:solidFill>
              <a:highlight>
                <a:srgbClr val="FFFFFF"/>
              </a:highlight>
              <a:latin typeface="Calibri"/>
              <a:ea typeface="Calibri"/>
              <a:cs typeface="Calibri"/>
            </a:endParaRPr>
          </a:p>
        </p:txBody>
      </p:sp>
      <p:pic>
        <p:nvPicPr>
          <p:cNvPr id="2" name="Picture 1" descr="A screenshot of a medical form&#10;&#10;Description automatically generated">
            <a:extLst>
              <a:ext uri="{FF2B5EF4-FFF2-40B4-BE49-F238E27FC236}">
                <a16:creationId xmlns:a16="http://schemas.microsoft.com/office/drawing/2014/main" id="{1C1540D1-68E6-B17C-EC4F-641BB6641B36}"/>
              </a:ext>
            </a:extLst>
          </p:cNvPr>
          <p:cNvPicPr>
            <a:picLocks noChangeAspect="1"/>
          </p:cNvPicPr>
          <p:nvPr/>
        </p:nvPicPr>
        <p:blipFill>
          <a:blip r:embed="rId3"/>
          <a:stretch>
            <a:fillRect/>
          </a:stretch>
        </p:blipFill>
        <p:spPr>
          <a:xfrm>
            <a:off x="7519105" y="1716298"/>
            <a:ext cx="4266958" cy="2748196"/>
          </a:xfrm>
          <a:prstGeom prst="rect">
            <a:avLst/>
          </a:prstGeom>
        </p:spPr>
      </p:pic>
    </p:spTree>
    <p:extLst>
      <p:ext uri="{BB962C8B-B14F-4D97-AF65-F5344CB8AC3E}">
        <p14:creationId xmlns:p14="http://schemas.microsoft.com/office/powerpoint/2010/main" val="3462856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B6A98-B999-0CBF-8EA6-92FCF67C79E9}"/>
              </a:ext>
            </a:extLst>
          </p:cNvPr>
          <p:cNvSpPr txBox="1">
            <a:spLocks/>
          </p:cNvSpPr>
          <p:nvPr/>
        </p:nvSpPr>
        <p:spPr>
          <a:xfrm>
            <a:off x="849088" y="681531"/>
            <a:ext cx="10938695"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PBS API - Authority</a:t>
            </a:r>
          </a:p>
        </p:txBody>
      </p:sp>
      <p:sp>
        <p:nvSpPr>
          <p:cNvPr id="6" name="Rectangle 5">
            <a:extLst>
              <a:ext uri="{FF2B5EF4-FFF2-40B4-BE49-F238E27FC236}">
                <a16:creationId xmlns:a16="http://schemas.microsoft.com/office/drawing/2014/main" id="{6197D9B6-6A81-1A1C-3F86-4D064AFF412F}"/>
              </a:ext>
            </a:extLst>
          </p:cNvPr>
          <p:cNvSpPr/>
          <p:nvPr/>
        </p:nvSpPr>
        <p:spPr>
          <a:xfrm>
            <a:off x="849088" y="1386475"/>
            <a:ext cx="8496896" cy="4798365"/>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Arial"/>
                <a:cs typeface="Arial"/>
              </a:rPr>
              <a:t>/</a:t>
            </a:r>
            <a:r>
              <a:rPr lang="en-AU" sz="2400">
                <a:solidFill>
                  <a:srgbClr val="008A95"/>
                </a:solidFill>
                <a:latin typeface="Aptos"/>
                <a:cs typeface="Arial"/>
              </a:rPr>
              <a:t>Restrictions endpoint, the schedule_html_text contains incorrect formatting and data.</a:t>
            </a:r>
          </a:p>
          <a:p>
            <a:pPr marL="800100" lvl="1" indent="-342900">
              <a:lnSpc>
                <a:spcPct val="107000"/>
              </a:lnSpc>
              <a:buFont typeface="Arial" panose="020B0604020202020204" pitchFamily="34" charset="0"/>
              <a:buChar char="•"/>
            </a:pPr>
            <a:r>
              <a:rPr lang="en-AU" sz="2000">
                <a:solidFill>
                  <a:srgbClr val="313131"/>
                </a:solidFill>
                <a:latin typeface="Calibri"/>
                <a:ea typeface="Calibri"/>
                <a:cs typeface="Calibri"/>
              </a:rPr>
              <a:t>Contains basic HTML text.</a:t>
            </a:r>
          </a:p>
          <a:p>
            <a:pPr marL="800100" lvl="1" indent="-342900">
              <a:lnSpc>
                <a:spcPct val="107000"/>
              </a:lnSpc>
              <a:buFont typeface="Arial" panose="020B0604020202020204" pitchFamily="34" charset="0"/>
              <a:buChar char="•"/>
            </a:pPr>
            <a:r>
              <a:rPr lang="en-AU" sz="2000">
                <a:solidFill>
                  <a:srgbClr val="313131"/>
                </a:solidFill>
                <a:latin typeface="Calibri"/>
                <a:ea typeface="Calibri"/>
                <a:cs typeface="Calibri"/>
              </a:rPr>
              <a:t>Know issue. Within the </a:t>
            </a:r>
            <a:r>
              <a:rPr lang="en-AU" sz="2000" i="1">
                <a:solidFill>
                  <a:srgbClr val="313131"/>
                </a:solidFill>
                <a:latin typeface="Calibri"/>
                <a:ea typeface="Calibri"/>
                <a:cs typeface="Calibri"/>
              </a:rPr>
              <a:t>/</a:t>
            </a:r>
            <a:r>
              <a:rPr lang="en-AU" sz="2000" b="0" i="1">
                <a:solidFill>
                  <a:srgbClr val="313131"/>
                </a:solidFill>
                <a:effectLst/>
                <a:latin typeface="Calibri"/>
                <a:ea typeface="Calibri"/>
                <a:cs typeface="Calibri"/>
              </a:rPr>
              <a:t>restrictions </a:t>
            </a:r>
            <a:r>
              <a:rPr lang="en-AU" sz="2000" b="0" i="0">
                <a:solidFill>
                  <a:srgbClr val="313131"/>
                </a:solidFill>
                <a:effectLst/>
                <a:latin typeface="Calibri"/>
                <a:ea typeface="Calibri"/>
                <a:cs typeface="Calibri"/>
              </a:rPr>
              <a:t>API endpoint, the SCHEDULE_HTML_TEXT contains incomplete information . These fields combine both Schedule and LI text information. </a:t>
            </a:r>
          </a:p>
          <a:p>
            <a:pPr marL="800100" lvl="1" indent="-342900">
              <a:lnSpc>
                <a:spcPct val="107000"/>
              </a:lnSpc>
              <a:buFont typeface="Arial" panose="020B0604020202020204" pitchFamily="34" charset="0"/>
              <a:buChar char="•"/>
            </a:pPr>
            <a:r>
              <a:rPr lang="en-AU" sz="2000" b="0" i="0">
                <a:solidFill>
                  <a:srgbClr val="313131"/>
                </a:solidFill>
                <a:effectLst/>
                <a:latin typeface="Calibri"/>
                <a:ea typeface="Calibri"/>
                <a:cs typeface="Calibri"/>
              </a:rPr>
              <a:t>For information on how to combine restriction elements refer to </a:t>
            </a:r>
            <a:r>
              <a:rPr lang="en-AU" sz="2000" b="0" i="0" u="sng">
                <a:solidFill>
                  <a:srgbClr val="313131"/>
                </a:solidFill>
                <a:effectLst/>
                <a:latin typeface="Calibri"/>
                <a:ea typeface="Calibri"/>
                <a:cs typeface="Calibri"/>
                <a:hlinkClick r:id="rId3"/>
              </a:rPr>
              <a:t>PBS DDS - Piecing together restriction fragments V1.1.docx</a:t>
            </a:r>
            <a:r>
              <a:rPr lang="en-AU" sz="2000" b="0" i="0">
                <a:solidFill>
                  <a:srgbClr val="313131"/>
                </a:solidFill>
                <a:effectLst/>
                <a:latin typeface="Calibri"/>
                <a:ea typeface="Calibri"/>
                <a:cs typeface="Calibri"/>
              </a:rPr>
              <a:t> on the </a:t>
            </a:r>
            <a:r>
              <a:rPr lang="en-AU" sz="2000" b="0" i="0" u="sng">
                <a:solidFill>
                  <a:srgbClr val="0000FF"/>
                </a:solidFill>
                <a:effectLst/>
                <a:latin typeface="Calibri"/>
                <a:ea typeface="Calibri"/>
                <a:cs typeface="Calibri"/>
                <a:hlinkClick r:id="rId4"/>
              </a:rPr>
              <a:t>Knowledge Articles page</a:t>
            </a:r>
            <a:r>
              <a:rPr lang="en-AU" sz="2000" b="0" i="0">
                <a:solidFill>
                  <a:srgbClr val="313131"/>
                </a:solidFill>
                <a:effectLst/>
                <a:latin typeface="Calibri"/>
                <a:ea typeface="Calibri"/>
                <a:cs typeface="Calibri"/>
              </a:rPr>
              <a:t>.</a:t>
            </a:r>
          </a:p>
          <a:p>
            <a:pPr marL="800100" lvl="1" indent="-342900">
              <a:lnSpc>
                <a:spcPct val="107000"/>
              </a:lnSpc>
              <a:buFont typeface="Arial" panose="020B0604020202020204" pitchFamily="34" charset="0"/>
              <a:buChar char="•"/>
            </a:pPr>
            <a:r>
              <a:rPr lang="en-AU" sz="2000">
                <a:solidFill>
                  <a:srgbClr val="313131"/>
                </a:solidFill>
                <a:latin typeface="Calibri"/>
                <a:ea typeface="Calibri"/>
                <a:cs typeface="Calibri"/>
              </a:rPr>
              <a:t>Some of the confusion may be fixed by upcoming proposed changes in a new '</a:t>
            </a:r>
            <a:r>
              <a:rPr lang="en-AU" sz="2000" i="1">
                <a:solidFill>
                  <a:srgbClr val="313131"/>
                </a:solidFill>
                <a:latin typeface="Calibri"/>
                <a:ea typeface="Calibri"/>
                <a:cs typeface="Calibri"/>
              </a:rPr>
              <a:t>/item-overview' or '/item-restrictions-overview' endpoint.</a:t>
            </a:r>
            <a:endParaRPr lang="en-AU" sz="2000">
              <a:solidFill>
                <a:srgbClr val="313131"/>
              </a:solidFill>
              <a:latin typeface="Calibri"/>
              <a:ea typeface="Calibri"/>
              <a:cs typeface="Calibri"/>
            </a:endParaRPr>
          </a:p>
          <a:p>
            <a:pPr marL="800100" lvl="1" indent="-342900">
              <a:lnSpc>
                <a:spcPct val="107000"/>
              </a:lnSpc>
              <a:buFont typeface="Arial" panose="020B0604020202020204" pitchFamily="34" charset="0"/>
              <a:buChar char="•"/>
            </a:pPr>
            <a:r>
              <a:rPr lang="en-AU" sz="2000">
                <a:solidFill>
                  <a:srgbClr val="313131"/>
                </a:solidFill>
                <a:latin typeface="Calibri"/>
                <a:ea typeface="Calibri"/>
                <a:cs typeface="Calibri"/>
              </a:rPr>
              <a:t>What would be most useful? </a:t>
            </a:r>
          </a:p>
          <a:p>
            <a:pPr lvl="1">
              <a:lnSpc>
                <a:spcPct val="107000"/>
              </a:lnSpc>
              <a:spcAft>
                <a:spcPts val="2400"/>
              </a:spcAft>
            </a:pPr>
            <a:endParaRPr lang="en-AU" sz="2000">
              <a:solidFill>
                <a:srgbClr val="000000"/>
              </a:solidFill>
              <a:highlight>
                <a:srgbClr val="FFFFFF"/>
              </a:highlight>
              <a:latin typeface="Calibri"/>
              <a:ea typeface="Calibri"/>
              <a:cs typeface="Calibri"/>
            </a:endParaRPr>
          </a:p>
        </p:txBody>
      </p:sp>
    </p:spTree>
    <p:extLst>
      <p:ext uri="{BB962C8B-B14F-4D97-AF65-F5344CB8AC3E}">
        <p14:creationId xmlns:p14="http://schemas.microsoft.com/office/powerpoint/2010/main" val="1090171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B6A98-B999-0CBF-8EA6-92FCF67C79E9}"/>
              </a:ext>
            </a:extLst>
          </p:cNvPr>
          <p:cNvSpPr txBox="1">
            <a:spLocks/>
          </p:cNvSpPr>
          <p:nvPr/>
        </p:nvSpPr>
        <p:spPr>
          <a:xfrm>
            <a:off x="849088" y="554210"/>
            <a:ext cx="10938695"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a:ea typeface="Calibri"/>
                <a:cs typeface="Calibri"/>
              </a:rPr>
              <a:t>PBS API – restrictions</a:t>
            </a:r>
          </a:p>
          <a:p>
            <a:endParaRPr lang="en-AU" sz="7200">
              <a:solidFill>
                <a:srgbClr val="153A6E"/>
              </a:solidFill>
              <a:latin typeface="Calibri"/>
              <a:cs typeface="Calibri"/>
            </a:endParaRPr>
          </a:p>
          <a:p>
            <a:r>
              <a:rPr lang="en-AU" sz="2400">
                <a:solidFill>
                  <a:srgbClr val="008A95"/>
                </a:solidFill>
                <a:latin typeface="Aptos"/>
                <a:ea typeface="+mn-ea"/>
                <a:cs typeface="Arial"/>
              </a:rPr>
              <a:t>Any other general questions?</a:t>
            </a:r>
            <a:endParaRPr lang="en-US" sz="2400">
              <a:solidFill>
                <a:srgbClr val="008A95"/>
              </a:solidFill>
              <a:latin typeface="Aptos"/>
              <a:ea typeface="+mn-ea"/>
              <a:cs typeface="Arial"/>
            </a:endParaRPr>
          </a:p>
        </p:txBody>
      </p:sp>
      <p:sp>
        <p:nvSpPr>
          <p:cNvPr id="6" name="Rectangle 5">
            <a:extLst>
              <a:ext uri="{FF2B5EF4-FFF2-40B4-BE49-F238E27FC236}">
                <a16:creationId xmlns:a16="http://schemas.microsoft.com/office/drawing/2014/main" id="{6197D9B6-6A81-1A1C-3F86-4D064AFF412F}"/>
              </a:ext>
            </a:extLst>
          </p:cNvPr>
          <p:cNvSpPr/>
          <p:nvPr/>
        </p:nvSpPr>
        <p:spPr>
          <a:xfrm>
            <a:off x="849088" y="1450869"/>
            <a:ext cx="10568248" cy="369332"/>
          </a:xfrm>
          <a:prstGeom prst="rect">
            <a:avLst/>
          </a:prstGeom>
          <a:ln>
            <a:noFill/>
          </a:ln>
        </p:spPr>
        <p:txBody>
          <a:bodyPr wrap="square" lIns="91440" tIns="45720" rIns="91440" bIns="45720" anchor="t">
            <a:spAutoFit/>
          </a:bodyPr>
          <a:lstStyle/>
          <a:p>
            <a:pPr marL="800100" lvl="1" indent="-342900">
              <a:buFont typeface="Arial" panose="020B0604020202020204" pitchFamily="34" charset="0"/>
              <a:buChar char="•"/>
            </a:pPr>
            <a:endParaRPr lang="en-AU">
              <a:solidFill>
                <a:srgbClr val="000000"/>
              </a:solidFill>
              <a:latin typeface="Arial"/>
              <a:cs typeface="Arial"/>
            </a:endParaRPr>
          </a:p>
        </p:txBody>
      </p:sp>
      <p:pic>
        <p:nvPicPr>
          <p:cNvPr id="2" name="Graphic 2" descr="Questions with solid fill">
            <a:extLst>
              <a:ext uri="{FF2B5EF4-FFF2-40B4-BE49-F238E27FC236}">
                <a16:creationId xmlns:a16="http://schemas.microsoft.com/office/drawing/2014/main" id="{65BA4D4F-88A7-88D3-2EB6-E25A7E94F78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flipH="1">
            <a:off x="6930035" y="2256051"/>
            <a:ext cx="3918225" cy="3940312"/>
          </a:xfrm>
          <a:prstGeom prst="rect">
            <a:avLst/>
          </a:prstGeom>
        </p:spPr>
      </p:pic>
    </p:spTree>
    <p:extLst>
      <p:ext uri="{BB962C8B-B14F-4D97-AF65-F5344CB8AC3E}">
        <p14:creationId xmlns:p14="http://schemas.microsoft.com/office/powerpoint/2010/main" val="2142713715"/>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B6A98-B999-0CBF-8EA6-92FCF67C79E9}"/>
              </a:ext>
            </a:extLst>
          </p:cNvPr>
          <p:cNvSpPr txBox="1">
            <a:spLocks/>
          </p:cNvSpPr>
          <p:nvPr/>
        </p:nvSpPr>
        <p:spPr>
          <a:xfrm>
            <a:off x="849088" y="681531"/>
            <a:ext cx="10938695"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API data to PBS text files</a:t>
            </a:r>
          </a:p>
        </p:txBody>
      </p:sp>
      <p:sp>
        <p:nvSpPr>
          <p:cNvPr id="6" name="Rectangle 5">
            <a:extLst>
              <a:ext uri="{FF2B5EF4-FFF2-40B4-BE49-F238E27FC236}">
                <a16:creationId xmlns:a16="http://schemas.microsoft.com/office/drawing/2014/main" id="{6197D9B6-6A81-1A1C-3F86-4D064AFF412F}"/>
              </a:ext>
            </a:extLst>
          </p:cNvPr>
          <p:cNvSpPr/>
          <p:nvPr/>
        </p:nvSpPr>
        <p:spPr>
          <a:xfrm>
            <a:off x="811876" y="1521890"/>
            <a:ext cx="10568248" cy="8527334"/>
          </a:xfrm>
          <a:prstGeom prst="rect">
            <a:avLst/>
          </a:prstGeom>
          <a:ln>
            <a:noFill/>
          </a:ln>
        </p:spPr>
        <p:txBody>
          <a:bodyPr wrap="square" lIns="91440" tIns="45720" rIns="91440" bIns="45720" anchor="t">
            <a:spAutoFit/>
          </a:bodyPr>
          <a:lstStyle/>
          <a:p>
            <a:pPr marL="171450" indent="-171450">
              <a:buFont typeface="Arial" panose="020B0604020202020204" pitchFamily="34" charset="0"/>
              <a:buChar char="•"/>
            </a:pPr>
            <a:endParaRPr lang="en-AU" sz="2000">
              <a:highlight>
                <a:srgbClr val="FFFFFF"/>
              </a:highlight>
              <a:latin typeface="Calibri"/>
              <a:cs typeface="Calibri"/>
            </a:endParaRPr>
          </a:p>
          <a:p>
            <a:r>
              <a:rPr lang="en-AU" sz="2400">
                <a:solidFill>
                  <a:schemeClr val="accent1"/>
                </a:solidFill>
                <a:latin typeface="Calibri"/>
                <a:cs typeface="Calibri"/>
              </a:rPr>
              <a:t>Please be aware that the Department does not endorse the current text files</a:t>
            </a:r>
          </a:p>
          <a:p>
            <a:endParaRPr lang="en-AU" sz="2400">
              <a:solidFill>
                <a:schemeClr val="accent1"/>
              </a:solidFill>
              <a:latin typeface="Calibri"/>
              <a:cs typeface="Calibri"/>
            </a:endParaRPr>
          </a:p>
          <a:p>
            <a:pPr marL="800100" lvl="1" indent="-342900">
              <a:buFont typeface="Arial" panose="020B0604020202020204" pitchFamily="34" charset="0"/>
              <a:buChar char="•"/>
            </a:pPr>
            <a:r>
              <a:rPr lang="en-AU" sz="2000">
                <a:highlight>
                  <a:srgbClr val="FFFFFF"/>
                </a:highlight>
                <a:latin typeface="Calibri"/>
                <a:cs typeface="Calibri"/>
              </a:rPr>
              <a:t>The current text files are no longer fit for purpose, they have become an over-simplification of the PBS. </a:t>
            </a:r>
          </a:p>
          <a:p>
            <a:pPr marL="800100" lvl="1" indent="-342900">
              <a:buFont typeface="Arial" panose="020B0604020202020204" pitchFamily="34" charset="0"/>
              <a:buChar char="•"/>
            </a:pPr>
            <a:r>
              <a:rPr lang="en-AU" sz="2000">
                <a:highlight>
                  <a:srgbClr val="FFFFFF"/>
                </a:highlight>
                <a:latin typeface="Calibri"/>
                <a:cs typeface="Calibri"/>
              </a:rPr>
              <a:t>The API has been developed with a view that different end users can seek to obtain only the data they specifically need (e.g. prescribers might not need pricing information but need to access other information for the purpose of prescribing). </a:t>
            </a:r>
          </a:p>
          <a:p>
            <a:pPr marL="800100" lvl="1" indent="-342900">
              <a:lnSpc>
                <a:spcPct val="107000"/>
              </a:lnSpc>
              <a:buFont typeface="Arial" panose="020B0604020202020204" pitchFamily="34" charset="0"/>
              <a:buChar char="•"/>
            </a:pPr>
            <a:r>
              <a:rPr lang="en-AU" sz="2000">
                <a:highlight>
                  <a:srgbClr val="FFFFFF"/>
                </a:highlight>
                <a:latin typeface="Calibri"/>
                <a:cs typeface="Calibri"/>
              </a:rPr>
              <a:t>New documentation with better SQL matching outputs to the current text files will be published soon. </a:t>
            </a:r>
            <a:r>
              <a:rPr lang="en-AU" sz="2000" i="1">
                <a:highlight>
                  <a:srgbClr val="FFFFFF"/>
                </a:highlight>
                <a:latin typeface="Calibri"/>
                <a:cs typeface="Calibri"/>
              </a:rPr>
              <a:t>Please note that these SQL queries are for reference purposes only to help identify relationships between text files and the API data. Not designed to be use as your end product solution. </a:t>
            </a:r>
          </a:p>
          <a:p>
            <a:pPr marL="800100" lvl="1" indent="-342900">
              <a:lnSpc>
                <a:spcPct val="107000"/>
              </a:lnSpc>
              <a:buFont typeface="Arial" panose="020B0604020202020204" pitchFamily="34" charset="0"/>
              <a:buChar char="•"/>
            </a:pPr>
            <a:r>
              <a:rPr lang="en-AU" sz="2000">
                <a:highlight>
                  <a:srgbClr val="FFFFFF"/>
                </a:highlight>
                <a:latin typeface="Calibri"/>
                <a:cs typeface="Calibri"/>
              </a:rPr>
              <a:t>Some show differences due to extra white spaces in the middle or at the end of sentences. This issue is consistent with the PBS data, where spaces or returns are displayed as spaces.</a:t>
            </a:r>
          </a:p>
          <a:p>
            <a:pPr>
              <a:lnSpc>
                <a:spcPct val="107000"/>
              </a:lnSpc>
              <a:spcAft>
                <a:spcPts val="2400"/>
              </a:spcAft>
            </a:pPr>
            <a:endParaRPr lang="en-AU" sz="2000">
              <a:highlight>
                <a:srgbClr val="FFFFFF"/>
              </a:highlight>
              <a:latin typeface="Calibri"/>
              <a:cs typeface="Calibri"/>
            </a:endParaRPr>
          </a:p>
          <a:p>
            <a:pPr>
              <a:lnSpc>
                <a:spcPct val="107000"/>
              </a:lnSpc>
              <a:spcAft>
                <a:spcPts val="2400"/>
              </a:spcAft>
            </a:pPr>
            <a:endParaRPr lang="en-AU" sz="1200">
              <a:solidFill>
                <a:srgbClr val="000000"/>
              </a:solidFill>
              <a:highlight>
                <a:srgbClr val="FFFFFF"/>
              </a:highlight>
              <a:latin typeface="Times New Roman"/>
              <a:cs typeface="Times New Roman"/>
            </a:endParaRPr>
          </a:p>
          <a:p>
            <a:pPr>
              <a:lnSpc>
                <a:spcPct val="107000"/>
              </a:lnSpc>
              <a:spcAft>
                <a:spcPts val="2400"/>
              </a:spcAft>
            </a:pPr>
            <a:endParaRPr lang="en-AU">
              <a:solidFill>
                <a:srgbClr val="000000"/>
              </a:solidFill>
              <a:latin typeface="Calibri" panose="020F0502020204030204" pitchFamily="34" charset="0"/>
              <a:cs typeface="Calibri"/>
            </a:endParaRPr>
          </a:p>
          <a:p>
            <a:pPr>
              <a:lnSpc>
                <a:spcPct val="107000"/>
              </a:lnSpc>
              <a:spcAft>
                <a:spcPts val="2400"/>
              </a:spcAft>
            </a:pPr>
            <a:endParaRPr lang="en-AU">
              <a:solidFill>
                <a:srgbClr val="008A95"/>
              </a:solidFill>
              <a:latin typeface="Calibri"/>
              <a:ea typeface="Calibri"/>
              <a:cs typeface="Calibri"/>
            </a:endParaRPr>
          </a:p>
          <a:p>
            <a:pPr marL="742950" lvl="1" indent="-285750">
              <a:lnSpc>
                <a:spcPct val="107000"/>
              </a:lnSpc>
              <a:spcAft>
                <a:spcPts val="2400"/>
              </a:spcAft>
              <a:buFont typeface="Arial" panose="020B0604020202020204" pitchFamily="34" charset="0"/>
              <a:buChar char="•"/>
            </a:pPr>
            <a:endParaRPr lang="en-AU">
              <a:solidFill>
                <a:srgbClr val="008A95"/>
              </a:solidFill>
              <a:latin typeface="Calibri"/>
              <a:ea typeface="Calibri"/>
              <a:cs typeface="Calibri"/>
            </a:endParaRPr>
          </a:p>
          <a:p>
            <a:pPr lvl="1">
              <a:lnSpc>
                <a:spcPct val="107000"/>
              </a:lnSpc>
              <a:spcAft>
                <a:spcPts val="2400"/>
              </a:spcAft>
            </a:pPr>
            <a:endParaRPr lang="en-US">
              <a:solidFill>
                <a:srgbClr val="008A95"/>
              </a:solidFill>
              <a:latin typeface="Arial"/>
              <a:ea typeface="Calibri"/>
              <a:cs typeface="Arial"/>
            </a:endParaRPr>
          </a:p>
          <a:p>
            <a:pPr marL="800100" lvl="1" indent="-342900">
              <a:lnSpc>
                <a:spcPct val="107000"/>
              </a:lnSpc>
              <a:spcAft>
                <a:spcPts val="2400"/>
              </a:spcAft>
              <a:buFont typeface="Arial" panose="020B0604020202020204" pitchFamily="34" charset="0"/>
              <a:buChar char="•"/>
            </a:pPr>
            <a:endParaRPr lang="en-AU" sz="2000">
              <a:solidFill>
                <a:srgbClr val="000000"/>
              </a:solidFill>
              <a:highlight>
                <a:srgbClr val="FFFFFF"/>
              </a:highlight>
              <a:latin typeface="Calibri"/>
              <a:ea typeface="Calibri"/>
              <a:cs typeface="Calibri"/>
            </a:endParaRPr>
          </a:p>
        </p:txBody>
      </p:sp>
    </p:spTree>
    <p:extLst>
      <p:ext uri="{BB962C8B-B14F-4D97-AF65-F5344CB8AC3E}">
        <p14:creationId xmlns:p14="http://schemas.microsoft.com/office/powerpoint/2010/main" val="14516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DF9C9DCE-EA73-AB68-AB4C-4957587B33AB}"/>
              </a:ext>
            </a:extLst>
          </p:cNvPr>
          <p:cNvGraphicFramePr>
            <a:graphicFrameLocks noGrp="1"/>
          </p:cNvGraphicFramePr>
          <p:nvPr>
            <p:extLst>
              <p:ext uri="{D42A27DB-BD31-4B8C-83A1-F6EECF244321}">
                <p14:modId xmlns:p14="http://schemas.microsoft.com/office/powerpoint/2010/main" val="1068968179"/>
              </p:ext>
            </p:extLst>
          </p:nvPr>
        </p:nvGraphicFramePr>
        <p:xfrm>
          <a:off x="0" y="884474"/>
          <a:ext cx="12192353" cy="5109169"/>
        </p:xfrm>
        <a:graphic>
          <a:graphicData uri="http://schemas.openxmlformats.org/drawingml/2006/table">
            <a:tbl>
              <a:tblPr bandRow="1">
                <a:tableStyleId>{5C22544A-7EE6-4342-B048-85BDC9FD1C3A}</a:tableStyleId>
              </a:tblPr>
              <a:tblGrid>
                <a:gridCol w="2008272">
                  <a:extLst>
                    <a:ext uri="{9D8B030D-6E8A-4147-A177-3AD203B41FA5}">
                      <a16:colId xmlns:a16="http://schemas.microsoft.com/office/drawing/2014/main" val="3741098824"/>
                    </a:ext>
                  </a:extLst>
                </a:gridCol>
                <a:gridCol w="10184081">
                  <a:extLst>
                    <a:ext uri="{9D8B030D-6E8A-4147-A177-3AD203B41FA5}">
                      <a16:colId xmlns:a16="http://schemas.microsoft.com/office/drawing/2014/main" val="3171637032"/>
                    </a:ext>
                  </a:extLst>
                </a:gridCol>
              </a:tblGrid>
              <a:tr h="471129">
                <a:tc>
                  <a:txBody>
                    <a:bodyPr/>
                    <a:lstStyle/>
                    <a:p>
                      <a:pPr fontAlgn="base">
                        <a:lnSpc>
                          <a:spcPts val="2175"/>
                        </a:lnSpc>
                      </a:pPr>
                      <a:r>
                        <a:rPr lang="en-AU" sz="1800" b="0">
                          <a:solidFill>
                            <a:srgbClr val="FFFFFF"/>
                          </a:solidFill>
                          <a:effectLst/>
                          <a:latin typeface="Aptos"/>
                        </a:rPr>
                        <a:t>Text File Name</a:t>
                      </a:r>
                      <a:endParaRPr lang="en-AU" b="1">
                        <a:solidFill>
                          <a:srgbClr val="FFFFFF"/>
                        </a:solidFill>
                        <a:effectLst/>
                        <a:latin typeface="Aptos"/>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31433" cap="flat" cmpd="sng" algn="ctr">
                      <a:solidFill>
                        <a:srgbClr val="FFFFFF"/>
                      </a:solidFill>
                      <a:prstDash val="solid"/>
                      <a:round/>
                      <a:headEnd type="none" w="med" len="med"/>
                      <a:tailEnd type="none" w="med" len="med"/>
                    </a:lnB>
                    <a:solidFill>
                      <a:srgbClr val="156082"/>
                    </a:solidFill>
                  </a:tcPr>
                </a:tc>
                <a:tc>
                  <a:txBody>
                    <a:bodyPr/>
                    <a:lstStyle/>
                    <a:p>
                      <a:pPr fontAlgn="base">
                        <a:lnSpc>
                          <a:spcPts val="2175"/>
                        </a:lnSpc>
                      </a:pPr>
                      <a:r>
                        <a:rPr lang="en-AU" sz="1800" b="0">
                          <a:solidFill>
                            <a:srgbClr val="FFFFFF"/>
                          </a:solidFill>
                          <a:effectLst/>
                          <a:latin typeface="Aptos"/>
                        </a:rPr>
                        <a:t>Readiness Status and Key Differences</a:t>
                      </a:r>
                      <a:endParaRPr lang="en-AU" b="1">
                        <a:solidFill>
                          <a:srgbClr val="FFFFFF"/>
                        </a:solidFill>
                        <a:effectLst/>
                        <a:latin typeface="Aptos"/>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31433" cap="flat" cmpd="sng" algn="ctr">
                      <a:solidFill>
                        <a:srgbClr val="FFFFFF"/>
                      </a:solidFill>
                      <a:prstDash val="solid"/>
                      <a:round/>
                      <a:headEnd type="none" w="med" len="med"/>
                      <a:tailEnd type="none" w="med" len="med"/>
                    </a:lnB>
                    <a:solidFill>
                      <a:srgbClr val="156082"/>
                    </a:solidFill>
                  </a:tcPr>
                </a:tc>
                <a:extLst>
                  <a:ext uri="{0D108BD9-81ED-4DB2-BD59-A6C34878D82A}">
                    <a16:rowId xmlns:a16="http://schemas.microsoft.com/office/drawing/2014/main" val="1237476582"/>
                  </a:ext>
                </a:extLst>
              </a:tr>
              <a:tr h="1971916">
                <a:tc>
                  <a:txBody>
                    <a:bodyPr/>
                    <a:lstStyle/>
                    <a:p>
                      <a:pPr fontAlgn="base">
                        <a:lnSpc>
                          <a:spcPts val="1425"/>
                        </a:lnSpc>
                      </a:pPr>
                      <a:r>
                        <a:rPr lang="en-AU" sz="1200" kern="1200">
                          <a:solidFill>
                            <a:schemeClr val="dk1"/>
                          </a:solidFill>
                          <a:effectLst/>
                          <a:latin typeface="Aptos"/>
                          <a:ea typeface="+mn-ea"/>
                          <a:cs typeface="+mn-cs"/>
                        </a:rPr>
                        <a:t>AMT</a:t>
                      </a: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31433"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CCD2D8"/>
                    </a:solidFill>
                  </a:tcPr>
                </a:tc>
                <a:tc>
                  <a:txBody>
                    <a:bodyPr/>
                    <a:lstStyle/>
                    <a:p>
                      <a:pPr fontAlgn="base">
                        <a:lnSpc>
                          <a:spcPts val="1425"/>
                        </a:lnSpc>
                      </a:pPr>
                      <a:r>
                        <a:rPr lang="en-AU" sz="1200" kern="1200">
                          <a:solidFill>
                            <a:schemeClr val="dk1"/>
                          </a:solidFill>
                          <a:effectLst/>
                          <a:latin typeface="Aptos"/>
                          <a:ea typeface="+mn-ea"/>
                          <a:cs typeface="+mn-cs"/>
                        </a:rPr>
                        <a:t>Status :- </a:t>
                      </a:r>
                      <a:r>
                        <a:rPr lang="en-AU" sz="1200" b="1" kern="1200">
                          <a:solidFill>
                            <a:schemeClr val="dk1"/>
                          </a:solidFill>
                          <a:effectLst/>
                          <a:latin typeface="Aptos"/>
                          <a:ea typeface="+mn-ea"/>
                          <a:cs typeface="+mn-cs"/>
                        </a:rPr>
                        <a:t>In Progress</a:t>
                      </a:r>
                    </a:p>
                    <a:p>
                      <a:pPr fontAlgn="base">
                        <a:lnSpc>
                          <a:spcPts val="1425"/>
                        </a:lnSpc>
                      </a:pPr>
                      <a:r>
                        <a:rPr lang="en-AU" sz="1200" b="1" kern="1200">
                          <a:solidFill>
                            <a:schemeClr val="dk1"/>
                          </a:solidFill>
                          <a:effectLst/>
                          <a:latin typeface="Aptos"/>
                          <a:ea typeface="+mn-ea"/>
                          <a:cs typeface="+mn-cs"/>
                        </a:rPr>
                        <a:t>Current text file will be available until issues are resolved. </a:t>
                      </a:r>
                    </a:p>
                    <a:p>
                      <a:pPr marL="228600" indent="-228600" fontAlgn="base">
                        <a:lnSpc>
                          <a:spcPts val="1425"/>
                        </a:lnSpc>
                        <a:buAutoNum type="arabicPeriod"/>
                      </a:pPr>
                      <a:r>
                        <a:rPr lang="en-AU" sz="1200" kern="1200">
                          <a:solidFill>
                            <a:schemeClr val="dk1"/>
                          </a:solidFill>
                          <a:effectLst/>
                          <a:latin typeface="Aptos"/>
                          <a:ea typeface="+mn-ea"/>
                          <a:cs typeface="+mn-cs"/>
                        </a:rPr>
                        <a:t>We have identified an issue in the following text file columns:</a:t>
                      </a:r>
                    </a:p>
                    <a:p>
                      <a:pPr marL="0" lvl="0" indent="0">
                        <a:lnSpc>
                          <a:spcPts val="1425"/>
                        </a:lnSpc>
                        <a:buNone/>
                      </a:pPr>
                      <a:r>
                        <a:rPr lang="en-AU" sz="1200" b="0" i="0" u="none" strike="noStrike" kern="1200" noProof="0" err="1">
                          <a:solidFill>
                            <a:schemeClr val="dk1"/>
                          </a:solidFill>
                          <a:effectLst/>
                          <a:latin typeface="Aptos"/>
                        </a:rPr>
                        <a:t>tpp_pt</a:t>
                      </a:r>
                      <a:r>
                        <a:rPr lang="en-AU" sz="1200" b="0" i="0" u="none" strike="noStrike" kern="1200" noProof="0">
                          <a:solidFill>
                            <a:schemeClr val="dk1"/>
                          </a:solidFill>
                          <a:effectLst/>
                          <a:latin typeface="Aptos"/>
                        </a:rPr>
                        <a:t> – Content does not exist in the API for Non-AMT.</a:t>
                      </a:r>
                    </a:p>
                    <a:p>
                      <a:pPr marL="0" lvl="0" indent="0">
                        <a:lnSpc>
                          <a:spcPts val="1425"/>
                        </a:lnSpc>
                        <a:buNone/>
                      </a:pPr>
                      <a:r>
                        <a:rPr lang="en-AU" sz="1200" b="0" i="0" u="none" strike="noStrike" kern="1200" noProof="0">
                          <a:solidFill>
                            <a:schemeClr val="dk1"/>
                          </a:solidFill>
                          <a:effectLst/>
                          <a:latin typeface="Aptos"/>
                        </a:rPr>
                        <a:t>cemp-tpp (</a:t>
                      </a:r>
                      <a:r>
                        <a:rPr lang="en-AU" sz="1200" b="0" i="0" u="none" strike="noStrike" kern="1200" noProof="0">
                          <a:solidFill>
                            <a:schemeClr val="dk1"/>
                          </a:solidFill>
                          <a:effectLst/>
                        </a:rPr>
                        <a:t>Proportional Published Ex-Manufacturer Price)</a:t>
                      </a:r>
                      <a:r>
                        <a:rPr lang="en-AU" sz="1200" b="0" i="0" u="none" strike="noStrike" kern="1200" noProof="0">
                          <a:solidFill>
                            <a:schemeClr val="dk1"/>
                          </a:solidFill>
                          <a:effectLst/>
                          <a:latin typeface="Aptos"/>
                        </a:rPr>
                        <a:t>– Content does not exist in the API.</a:t>
                      </a:r>
                      <a:endParaRPr lang="en-AU"/>
                    </a:p>
                    <a:p>
                      <a:pPr marL="0" lvl="0" indent="0">
                        <a:lnSpc>
                          <a:spcPts val="1425"/>
                        </a:lnSpc>
                        <a:buNone/>
                      </a:pPr>
                      <a:r>
                        <a:rPr lang="en-AU" sz="1200" b="0" i="0" u="none" strike="noStrike" kern="1200" noProof="0" err="1">
                          <a:solidFill>
                            <a:schemeClr val="dk1"/>
                          </a:solidFill>
                          <a:effectLst/>
                          <a:latin typeface="Aptos"/>
                        </a:rPr>
                        <a:t>tpuu_id</a:t>
                      </a:r>
                      <a:r>
                        <a:rPr lang="en-AU" sz="1200" b="0" i="0" u="none" strike="noStrike" kern="1200" noProof="0">
                          <a:solidFill>
                            <a:schemeClr val="dk1"/>
                          </a:solidFill>
                          <a:effectLst/>
                          <a:latin typeface="Aptos"/>
                        </a:rPr>
                        <a:t> – Content does not exist.</a:t>
                      </a:r>
                    </a:p>
                    <a:p>
                      <a:pPr marL="0" lvl="0" indent="0">
                        <a:lnSpc>
                          <a:spcPts val="1425"/>
                        </a:lnSpc>
                        <a:buNone/>
                      </a:pPr>
                      <a:endParaRPr lang="en-AU" sz="1200" b="0" i="0" u="none" strike="noStrike" kern="1200" noProof="0">
                        <a:solidFill>
                          <a:schemeClr val="dk1"/>
                        </a:solidFill>
                        <a:effectLst/>
                        <a:latin typeface="Aptos"/>
                      </a:endParaRPr>
                    </a:p>
                    <a:p>
                      <a:pPr fontAlgn="base">
                        <a:lnSpc>
                          <a:spcPts val="1425"/>
                        </a:lnSpc>
                      </a:pPr>
                      <a:endParaRPr lang="en-AU" sz="1200" kern="1200">
                        <a:solidFill>
                          <a:schemeClr val="dk1"/>
                        </a:solidFill>
                        <a:effectLst/>
                        <a:latin typeface="Aptos"/>
                        <a:ea typeface="+mn-ea"/>
                        <a:cs typeface="+mn-cs"/>
                      </a:endParaRPr>
                    </a:p>
                    <a:p>
                      <a:pPr marL="0" marR="0" lvl="0" indent="0" algn="l" defTabSz="914400" rtl="0" eaLnBrk="1" fontAlgn="base" latinLnBrk="0" hangingPunct="1">
                        <a:lnSpc>
                          <a:spcPts val="1425"/>
                        </a:lnSpc>
                        <a:spcBef>
                          <a:spcPts val="0"/>
                        </a:spcBef>
                        <a:spcAft>
                          <a:spcPts val="0"/>
                        </a:spcAft>
                        <a:buClrTx/>
                        <a:buSzTx/>
                        <a:buFontTx/>
                        <a:buNone/>
                        <a:tabLst/>
                        <a:defRPr/>
                      </a:pPr>
                      <a:r>
                        <a:rPr lang="en-AU" sz="1200" kern="1200" noProof="0">
                          <a:solidFill>
                            <a:schemeClr val="dk1"/>
                          </a:solidFill>
                          <a:effectLst/>
                          <a:latin typeface="Aptos"/>
                          <a:ea typeface="+mn-ea"/>
                          <a:cs typeface="+mn-cs"/>
                        </a:rPr>
                        <a:t>2.   PFDI is not in API data. From 1 July 2020, the Premium-free Dispensing Incentive (PFDI) was discontinued, with funding reallocated to other 7CPA components including the significant increases to the dispensing fee, AHI and dangerous drug fee.</a:t>
                      </a:r>
                    </a:p>
                    <a:p>
                      <a:pPr marL="0" marR="0" lvl="0" indent="0" algn="l">
                        <a:lnSpc>
                          <a:spcPts val="1425"/>
                        </a:lnSpc>
                        <a:spcBef>
                          <a:spcPts val="0"/>
                        </a:spcBef>
                        <a:spcAft>
                          <a:spcPts val="0"/>
                        </a:spcAft>
                        <a:buClrTx/>
                        <a:buSzTx/>
                        <a:buFontTx/>
                        <a:buNone/>
                      </a:pPr>
                      <a:endParaRPr lang="en-AU" sz="1200" kern="1200" noProof="0">
                        <a:solidFill>
                          <a:schemeClr val="dk1"/>
                        </a:solidFill>
                        <a:effectLst/>
                        <a:latin typeface="Aptos"/>
                        <a:ea typeface="+mn-ea"/>
                        <a:cs typeface="+mn-cs"/>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31433"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2513810266"/>
                  </a:ext>
                </a:extLst>
              </a:tr>
              <a:tr h="597403">
                <a:tc>
                  <a:txBody>
                    <a:bodyPr/>
                    <a:lstStyle/>
                    <a:p>
                      <a:pPr fontAlgn="base">
                        <a:lnSpc>
                          <a:spcPts val="1425"/>
                        </a:lnSpc>
                      </a:pPr>
                      <a:r>
                        <a:rPr lang="en-AU" sz="1200">
                          <a:effectLst/>
                          <a:latin typeface="Aptos"/>
                        </a:rPr>
                        <a:t>ATC</a:t>
                      </a:r>
                      <a:endParaRPr lang="en-AU">
                        <a:effectLst/>
                        <a:latin typeface="Aptos"/>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E7EAED"/>
                    </a:solidFill>
                  </a:tcPr>
                </a:tc>
                <a:tc>
                  <a:txBody>
                    <a:bodyPr/>
                    <a:lstStyle/>
                    <a:p>
                      <a:pPr fontAlgn="base">
                        <a:lnSpc>
                          <a:spcPts val="1425"/>
                        </a:lnSpc>
                      </a:pPr>
                      <a:r>
                        <a:rPr lang="en-AU" sz="1200">
                          <a:effectLst/>
                          <a:latin typeface="Aptos"/>
                        </a:rPr>
                        <a:t>Status :- </a:t>
                      </a:r>
                      <a:r>
                        <a:rPr lang="en-AU" sz="1200" b="1">
                          <a:effectLst/>
                          <a:latin typeface="Aptos"/>
                        </a:rPr>
                        <a:t>Complete</a:t>
                      </a:r>
                      <a:endParaRPr lang="en-AU">
                        <a:effectLst/>
                        <a:latin typeface="Aptos"/>
                      </a:endParaRPr>
                    </a:p>
                    <a:p>
                      <a:pPr fontAlgn="base">
                        <a:lnSpc>
                          <a:spcPts val="1425"/>
                        </a:lnSpc>
                      </a:pPr>
                      <a:r>
                        <a:rPr lang="en-AU" sz="1200">
                          <a:effectLst/>
                          <a:latin typeface="Aptos"/>
                        </a:rPr>
                        <a:t>Testing has been completed. The extracted text files and API data show differences due to extra white spaces in the middle or at the end of sentences. This issue mirrors the PBS data, where spaces or returns are displayed as spaces.</a:t>
                      </a:r>
                      <a:endParaRPr lang="en-AU">
                        <a:effectLst/>
                        <a:latin typeface="Aptos"/>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380180050"/>
                  </a:ext>
                </a:extLst>
              </a:tr>
              <a:tr h="597403">
                <a:tc>
                  <a:txBody>
                    <a:bodyPr/>
                    <a:lstStyle/>
                    <a:p>
                      <a:pPr fontAlgn="base">
                        <a:lnSpc>
                          <a:spcPts val="1425"/>
                        </a:lnSpc>
                      </a:pPr>
                      <a:r>
                        <a:rPr lang="en-AU" sz="1200">
                          <a:effectLst/>
                          <a:latin typeface="Aptos"/>
                        </a:rPr>
                        <a:t>Manufacturer data </a:t>
                      </a:r>
                      <a:endParaRPr lang="en-AU">
                        <a:effectLst/>
                        <a:latin typeface="Aptos"/>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CCD2D8"/>
                    </a:solidFill>
                  </a:tcPr>
                </a:tc>
                <a:tc>
                  <a:txBody>
                    <a:bodyPr/>
                    <a:lstStyle/>
                    <a:p>
                      <a:pPr fontAlgn="base">
                        <a:lnSpc>
                          <a:spcPts val="1425"/>
                        </a:lnSpc>
                      </a:pPr>
                      <a:r>
                        <a:rPr lang="en-AU" sz="1200">
                          <a:effectLst/>
                          <a:latin typeface="Aptos"/>
                        </a:rPr>
                        <a:t>Status :- </a:t>
                      </a:r>
                      <a:r>
                        <a:rPr lang="en-AU" sz="1200" b="1">
                          <a:effectLst/>
                          <a:latin typeface="Aptos"/>
                        </a:rPr>
                        <a:t>Complete</a:t>
                      </a:r>
                      <a:endParaRPr lang="en-AU">
                        <a:effectLst/>
                        <a:latin typeface="Aptos"/>
                      </a:endParaRPr>
                    </a:p>
                    <a:p>
                      <a:pPr fontAlgn="base">
                        <a:lnSpc>
                          <a:spcPts val="1425"/>
                        </a:lnSpc>
                      </a:pPr>
                      <a:r>
                        <a:rPr lang="en-AU" sz="1200">
                          <a:effectLst/>
                          <a:latin typeface="Aptos"/>
                        </a:rPr>
                        <a:t>The extracted text files and API data show a formatting difference in the </a:t>
                      </a:r>
                      <a:r>
                        <a:rPr lang="en-AU" sz="1200" err="1">
                          <a:effectLst/>
                          <a:latin typeface="Aptos"/>
                        </a:rPr>
                        <a:t>mnfr</a:t>
                      </a:r>
                      <a:r>
                        <a:rPr lang="en-AU" sz="1200">
                          <a:effectLst/>
                          <a:latin typeface="Aptos"/>
                        </a:rPr>
                        <a:t>-telephone column. The API data includes the country code, which is consistent with the PBS data.</a:t>
                      </a:r>
                      <a:endParaRPr lang="en-AU">
                        <a:effectLst/>
                        <a:latin typeface="Aptos"/>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3077313433"/>
                  </a:ext>
                </a:extLst>
              </a:tr>
              <a:tr h="427410">
                <a:tc>
                  <a:txBody>
                    <a:bodyPr/>
                    <a:lstStyle/>
                    <a:p>
                      <a:pPr fontAlgn="base">
                        <a:lnSpc>
                          <a:spcPts val="1425"/>
                        </a:lnSpc>
                      </a:pPr>
                      <a:r>
                        <a:rPr lang="en-AU" sz="1200">
                          <a:effectLst/>
                          <a:latin typeface="Aptos"/>
                        </a:rPr>
                        <a:t>Continued Dispensing (CD) </a:t>
                      </a:r>
                      <a:endParaRPr lang="en-AU">
                        <a:effectLst/>
                        <a:latin typeface="Aptos"/>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E7EAED"/>
                    </a:solidFill>
                  </a:tcPr>
                </a:tc>
                <a:tc>
                  <a:txBody>
                    <a:bodyPr/>
                    <a:lstStyle/>
                    <a:p>
                      <a:pPr fontAlgn="base">
                        <a:lnSpc>
                          <a:spcPts val="1425"/>
                        </a:lnSpc>
                      </a:pPr>
                      <a:r>
                        <a:rPr lang="en-AU" sz="1200">
                          <a:effectLst/>
                          <a:latin typeface="Aptos"/>
                        </a:rPr>
                        <a:t>Status :- </a:t>
                      </a:r>
                      <a:r>
                        <a:rPr lang="en-AU" sz="1200" b="1">
                          <a:effectLst/>
                          <a:latin typeface="Aptos"/>
                        </a:rPr>
                        <a:t>Complete</a:t>
                      </a:r>
                      <a:endParaRPr lang="en-AU">
                        <a:effectLst/>
                        <a:latin typeface="Aptos"/>
                      </a:endParaRPr>
                    </a:p>
                    <a:p>
                      <a:pPr marL="0" marR="0" lvl="0" indent="0" algn="l" defTabSz="914400" rtl="0" eaLnBrk="1" fontAlgn="base" latinLnBrk="0" hangingPunct="1">
                        <a:lnSpc>
                          <a:spcPts val="1425"/>
                        </a:lnSpc>
                        <a:spcBef>
                          <a:spcPts val="0"/>
                        </a:spcBef>
                        <a:spcAft>
                          <a:spcPts val="0"/>
                        </a:spcAft>
                        <a:buClrTx/>
                        <a:buSzTx/>
                        <a:buFontTx/>
                        <a:buNone/>
                        <a:tabLst/>
                        <a:defRPr/>
                      </a:pPr>
                      <a:r>
                        <a:rPr lang="en-AU" sz="1200">
                          <a:effectLst/>
                          <a:latin typeface="Aptos"/>
                        </a:rPr>
                        <a:t> All columns and data are matching between the text files and the API result-set.</a:t>
                      </a: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125767535"/>
                  </a:ext>
                </a:extLst>
              </a:tr>
              <a:tr h="427410">
                <a:tc>
                  <a:txBody>
                    <a:bodyPr/>
                    <a:lstStyle/>
                    <a:p>
                      <a:pPr fontAlgn="base">
                        <a:lnSpc>
                          <a:spcPts val="1425"/>
                        </a:lnSpc>
                      </a:pPr>
                      <a:r>
                        <a:rPr lang="en-AU" sz="1200">
                          <a:effectLst/>
                          <a:latin typeface="Aptos"/>
                        </a:rPr>
                        <a:t>Medication Chart</a:t>
                      </a:r>
                      <a:endParaRPr lang="en-AU">
                        <a:effectLst/>
                        <a:latin typeface="Aptos"/>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CCD2D8"/>
                    </a:solidFill>
                  </a:tcPr>
                </a:tc>
                <a:tc>
                  <a:txBody>
                    <a:bodyPr/>
                    <a:lstStyle/>
                    <a:p>
                      <a:pPr fontAlgn="base">
                        <a:lnSpc>
                          <a:spcPts val="1425"/>
                        </a:lnSpc>
                      </a:pPr>
                      <a:r>
                        <a:rPr lang="en-AU" sz="1200">
                          <a:effectLst/>
                          <a:latin typeface="Aptos"/>
                        </a:rPr>
                        <a:t>Status :- </a:t>
                      </a:r>
                      <a:r>
                        <a:rPr lang="en-AU" sz="1200" b="1">
                          <a:effectLst/>
                          <a:latin typeface="Aptos"/>
                        </a:rPr>
                        <a:t>Complete</a:t>
                      </a:r>
                      <a:endParaRPr lang="en-AU">
                        <a:effectLst/>
                        <a:latin typeface="Aptos"/>
                      </a:endParaRPr>
                    </a:p>
                    <a:p>
                      <a:pPr fontAlgn="base">
                        <a:lnSpc>
                          <a:spcPts val="1425"/>
                        </a:lnSpc>
                      </a:pPr>
                      <a:r>
                        <a:rPr lang="en-AU" sz="1200">
                          <a:effectLst/>
                          <a:latin typeface="Aptos"/>
                        </a:rPr>
                        <a:t>All columns and data are matching between the text files and the API result-set.</a:t>
                      </a: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3483452019"/>
                  </a:ext>
                </a:extLst>
              </a:tr>
              <a:tr h="427410">
                <a:tc>
                  <a:txBody>
                    <a:bodyPr/>
                    <a:lstStyle/>
                    <a:p>
                      <a:pPr fontAlgn="base">
                        <a:lnSpc>
                          <a:spcPts val="1425"/>
                        </a:lnSpc>
                      </a:pPr>
                      <a:r>
                        <a:rPr lang="en-AU" sz="1200">
                          <a:effectLst/>
                          <a:latin typeface="Aptos"/>
                        </a:rPr>
                        <a:t>Prescriber Type</a:t>
                      </a:r>
                      <a:endParaRPr lang="en-AU">
                        <a:effectLst/>
                        <a:latin typeface="Aptos"/>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E7EAED"/>
                    </a:solidFill>
                  </a:tcPr>
                </a:tc>
                <a:tc>
                  <a:txBody>
                    <a:bodyPr/>
                    <a:lstStyle/>
                    <a:p>
                      <a:pPr fontAlgn="base">
                        <a:lnSpc>
                          <a:spcPts val="1425"/>
                        </a:lnSpc>
                      </a:pPr>
                      <a:r>
                        <a:rPr lang="en-AU" sz="1200" dirty="0">
                          <a:effectLst/>
                          <a:latin typeface="Aptos"/>
                        </a:rPr>
                        <a:t>Status :- </a:t>
                      </a:r>
                      <a:r>
                        <a:rPr lang="en-AU" sz="1200" b="1" dirty="0">
                          <a:effectLst/>
                          <a:latin typeface="Aptos"/>
                        </a:rPr>
                        <a:t>Complete</a:t>
                      </a:r>
                      <a:endParaRPr lang="en-AU" dirty="0">
                        <a:effectLst/>
                        <a:latin typeface="Aptos"/>
                      </a:endParaRPr>
                    </a:p>
                    <a:p>
                      <a:pPr fontAlgn="base">
                        <a:lnSpc>
                          <a:spcPts val="1425"/>
                        </a:lnSpc>
                      </a:pPr>
                      <a:r>
                        <a:rPr lang="en-AU" sz="1200" dirty="0">
                          <a:effectLst/>
                          <a:latin typeface="Aptos"/>
                        </a:rPr>
                        <a:t>The extracted text files and API data show differences in the drug name text in a few cases.</a:t>
                      </a:r>
                      <a:endParaRPr lang="en-AU" dirty="0">
                        <a:effectLst/>
                        <a:latin typeface="Aptos"/>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1860659198"/>
                  </a:ext>
                </a:extLst>
              </a:tr>
            </a:tbl>
          </a:graphicData>
        </a:graphic>
      </p:graphicFrame>
      <p:sp>
        <p:nvSpPr>
          <p:cNvPr id="8" name="Title 1">
            <a:extLst>
              <a:ext uri="{FF2B5EF4-FFF2-40B4-BE49-F238E27FC236}">
                <a16:creationId xmlns:a16="http://schemas.microsoft.com/office/drawing/2014/main" id="{8F7CC620-5BDB-D48A-8840-5A7EBB4C5DC6}"/>
              </a:ext>
            </a:extLst>
          </p:cNvPr>
          <p:cNvSpPr txBox="1">
            <a:spLocks/>
          </p:cNvSpPr>
          <p:nvPr/>
        </p:nvSpPr>
        <p:spPr>
          <a:xfrm>
            <a:off x="4462" y="205342"/>
            <a:ext cx="12187272" cy="67662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a:ea typeface="Calibri"/>
                <a:cs typeface="Calibri"/>
              </a:rPr>
              <a:t>PBS Text File -&gt; API Mapping Information Summary</a:t>
            </a:r>
            <a:endParaRPr lang="en-US">
              <a:cs typeface="Arial"/>
            </a:endParaRPr>
          </a:p>
        </p:txBody>
      </p:sp>
    </p:spTree>
    <p:extLst>
      <p:ext uri="{BB962C8B-B14F-4D97-AF65-F5344CB8AC3E}">
        <p14:creationId xmlns:p14="http://schemas.microsoft.com/office/powerpoint/2010/main" val="34762027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DF9C9DCE-EA73-AB68-AB4C-4957587B33AB}"/>
              </a:ext>
            </a:extLst>
          </p:cNvPr>
          <p:cNvGraphicFramePr>
            <a:graphicFrameLocks noGrp="1"/>
          </p:cNvGraphicFramePr>
          <p:nvPr>
            <p:extLst>
              <p:ext uri="{D42A27DB-BD31-4B8C-83A1-F6EECF244321}">
                <p14:modId xmlns:p14="http://schemas.microsoft.com/office/powerpoint/2010/main" val="2067792104"/>
              </p:ext>
            </p:extLst>
          </p:nvPr>
        </p:nvGraphicFramePr>
        <p:xfrm>
          <a:off x="244444" y="884475"/>
          <a:ext cx="11947909" cy="5200904"/>
        </p:xfrm>
        <a:graphic>
          <a:graphicData uri="http://schemas.openxmlformats.org/drawingml/2006/table">
            <a:tbl>
              <a:tblPr bandRow="1">
                <a:tableStyleId>{5C22544A-7EE6-4342-B048-85BDC9FD1C3A}</a:tableStyleId>
              </a:tblPr>
              <a:tblGrid>
                <a:gridCol w="1799360">
                  <a:extLst>
                    <a:ext uri="{9D8B030D-6E8A-4147-A177-3AD203B41FA5}">
                      <a16:colId xmlns:a16="http://schemas.microsoft.com/office/drawing/2014/main" val="3741098824"/>
                    </a:ext>
                  </a:extLst>
                </a:gridCol>
                <a:gridCol w="10148549">
                  <a:extLst>
                    <a:ext uri="{9D8B030D-6E8A-4147-A177-3AD203B41FA5}">
                      <a16:colId xmlns:a16="http://schemas.microsoft.com/office/drawing/2014/main" val="3171637032"/>
                    </a:ext>
                  </a:extLst>
                </a:gridCol>
              </a:tblGrid>
              <a:tr h="361950">
                <a:tc>
                  <a:txBody>
                    <a:bodyPr/>
                    <a:lstStyle/>
                    <a:p>
                      <a:pPr fontAlgn="base">
                        <a:lnSpc>
                          <a:spcPts val="2175"/>
                        </a:lnSpc>
                      </a:pPr>
                      <a:r>
                        <a:rPr lang="en-AU" sz="1800" b="0">
                          <a:solidFill>
                            <a:srgbClr val="FFFFFF"/>
                          </a:solidFill>
                          <a:effectLst/>
                          <a:latin typeface="Aptos" panose="020B0004020202020204" pitchFamily="34" charset="0"/>
                        </a:rPr>
                        <a:t>Text File Name</a:t>
                      </a:r>
                      <a:endParaRPr lang="en-AU" b="1">
                        <a:solidFill>
                          <a:srgbClr val="FFFFFF"/>
                        </a:solidFill>
                        <a:effectLst/>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31433" cap="flat" cmpd="sng" algn="ctr">
                      <a:solidFill>
                        <a:srgbClr val="FFFFFF"/>
                      </a:solidFill>
                      <a:prstDash val="solid"/>
                      <a:round/>
                      <a:headEnd type="none" w="med" len="med"/>
                      <a:tailEnd type="none" w="med" len="med"/>
                    </a:lnB>
                    <a:solidFill>
                      <a:srgbClr val="156082"/>
                    </a:solidFill>
                  </a:tcPr>
                </a:tc>
                <a:tc>
                  <a:txBody>
                    <a:bodyPr/>
                    <a:lstStyle/>
                    <a:p>
                      <a:pPr fontAlgn="base">
                        <a:lnSpc>
                          <a:spcPts val="2175"/>
                        </a:lnSpc>
                      </a:pPr>
                      <a:r>
                        <a:rPr lang="en-AU" sz="1800" b="0">
                          <a:solidFill>
                            <a:srgbClr val="FFFFFF"/>
                          </a:solidFill>
                          <a:effectLst/>
                          <a:latin typeface="Aptos" panose="020B0004020202020204" pitchFamily="34" charset="0"/>
                        </a:rPr>
                        <a:t>Readiness Status and Key Differences</a:t>
                      </a:r>
                      <a:endParaRPr lang="en-AU" b="1">
                        <a:solidFill>
                          <a:srgbClr val="FFFFFF"/>
                        </a:solidFill>
                        <a:effectLst/>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31433" cap="flat" cmpd="sng" algn="ctr">
                      <a:solidFill>
                        <a:srgbClr val="FFFFFF"/>
                      </a:solidFill>
                      <a:prstDash val="solid"/>
                      <a:round/>
                      <a:headEnd type="none" w="med" len="med"/>
                      <a:tailEnd type="none" w="med" len="med"/>
                    </a:lnB>
                    <a:solidFill>
                      <a:srgbClr val="156082"/>
                    </a:solidFill>
                  </a:tcPr>
                </a:tc>
                <a:extLst>
                  <a:ext uri="{0D108BD9-81ED-4DB2-BD59-A6C34878D82A}">
                    <a16:rowId xmlns:a16="http://schemas.microsoft.com/office/drawing/2014/main" val="1237476582"/>
                  </a:ext>
                </a:extLst>
              </a:tr>
              <a:tr h="361950">
                <a:tc>
                  <a:txBody>
                    <a:bodyPr/>
                    <a:lstStyle/>
                    <a:p>
                      <a:pPr fontAlgn="base">
                        <a:lnSpc>
                          <a:spcPts val="1425"/>
                        </a:lnSpc>
                      </a:pPr>
                      <a:r>
                        <a:rPr lang="en-AU" sz="1200">
                          <a:effectLst/>
                          <a:latin typeface="Aptos" panose="020B0004020202020204" pitchFamily="34" charset="0"/>
                        </a:rPr>
                        <a:t>Drug data </a:t>
                      </a:r>
                      <a:endParaRPr lang="en-AU">
                        <a:effectLst/>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31433"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E7EAED"/>
                    </a:solidFill>
                  </a:tcPr>
                </a:tc>
                <a:tc>
                  <a:txBody>
                    <a:bodyPr/>
                    <a:lstStyle/>
                    <a:p>
                      <a:pPr fontAlgn="base">
                        <a:lnSpc>
                          <a:spcPts val="1425"/>
                        </a:lnSpc>
                      </a:pPr>
                      <a:r>
                        <a:rPr lang="en-AU" sz="1200" dirty="0">
                          <a:effectLst/>
                          <a:latin typeface="Aptos" panose="020B0004020202020204" pitchFamily="34" charset="0"/>
                        </a:rPr>
                        <a:t>Status :- </a:t>
                      </a:r>
                      <a:r>
                        <a:rPr lang="en-AU" sz="1200" b="1" dirty="0">
                          <a:effectLst/>
                          <a:latin typeface="Aptos" panose="020B0004020202020204" pitchFamily="34" charset="0"/>
                        </a:rPr>
                        <a:t>In Progress</a:t>
                      </a:r>
                      <a:endParaRPr lang="en-AU" sz="1200" dirty="0">
                        <a:effectLst/>
                      </a:endParaRPr>
                    </a:p>
                    <a:p>
                      <a:pPr fontAlgn="base">
                        <a:lnSpc>
                          <a:spcPts val="1425"/>
                        </a:lnSpc>
                      </a:pPr>
                      <a:r>
                        <a:rPr lang="en-AU" sz="1200" dirty="0">
                          <a:effectLst/>
                          <a:latin typeface="Aptos" panose="020B0004020202020204" pitchFamily="34" charset="0"/>
                        </a:rPr>
                        <a:t>80% of the results are matching the query. We are reviewing the business rules to identify the correct values.</a:t>
                      </a:r>
                      <a:endParaRPr lang="en-AU" sz="1200" dirty="0">
                        <a:effectLst/>
                      </a:endParaRPr>
                    </a:p>
                    <a:p>
                      <a:pPr fontAlgn="base">
                        <a:lnSpc>
                          <a:spcPts val="1425"/>
                        </a:lnSpc>
                      </a:pPr>
                      <a:r>
                        <a:rPr lang="en-AU" sz="1200" dirty="0">
                          <a:effectLst/>
                          <a:latin typeface="Aptos" panose="020B0004020202020204" pitchFamily="34" charset="0"/>
                        </a:rPr>
                        <a:t>In the drug text files, fields like </a:t>
                      </a:r>
                      <a:r>
                        <a:rPr lang="en-AU" sz="1200" dirty="0" err="1">
                          <a:effectLst/>
                          <a:latin typeface="Aptos" panose="020B0004020202020204" pitchFamily="34" charset="0"/>
                        </a:rPr>
                        <a:t>mp</a:t>
                      </a:r>
                      <a:r>
                        <a:rPr lang="en-AU" sz="1200" dirty="0">
                          <a:effectLst/>
                          <a:latin typeface="Aptos" panose="020B0004020202020204" pitchFamily="34" charset="0"/>
                        </a:rPr>
                        <a:t>-pt have an 80-character length limit, but the API is displaying the full content without truncation.</a:t>
                      </a:r>
                      <a:endParaRPr lang="en-AU" sz="1200" dirty="0">
                        <a:effectLst/>
                      </a:endParaRPr>
                    </a:p>
                    <a:p>
                      <a:pPr fontAlgn="base">
                        <a:lnSpc>
                          <a:spcPts val="1425"/>
                        </a:lnSpc>
                      </a:pPr>
                      <a:r>
                        <a:rPr lang="en-AU" sz="1200" b="1" dirty="0">
                          <a:effectLst/>
                          <a:latin typeface="Aptos" panose="020B0004020202020204" pitchFamily="34" charset="0"/>
                        </a:rPr>
                        <a:t>sample data</a:t>
                      </a:r>
                    </a:p>
                    <a:p>
                      <a:pPr marL="171450" indent="-171450" fontAlgn="base">
                        <a:lnSpc>
                          <a:spcPts val="1425"/>
                        </a:lnSpc>
                        <a:buFont typeface="Arial" panose="020B0604020202020204" pitchFamily="34" charset="0"/>
                        <a:buChar char="•"/>
                      </a:pPr>
                      <a:r>
                        <a:rPr lang="en-AU" sz="1200" b="1" dirty="0">
                          <a:effectLst/>
                          <a:latin typeface="Aptos" panose="020B0004020202020204" pitchFamily="34" charset="0"/>
                        </a:rPr>
                        <a:t> in text for </a:t>
                      </a:r>
                      <a:r>
                        <a:rPr lang="en-AU" sz="1200" b="1" dirty="0" err="1">
                          <a:effectLst/>
                          <a:latin typeface="Aptos" panose="020B0004020202020204" pitchFamily="34" charset="0"/>
                        </a:rPr>
                        <a:t>mp</a:t>
                      </a:r>
                      <a:r>
                        <a:rPr lang="en-AU" sz="1200" b="1" dirty="0">
                          <a:effectLst/>
                          <a:latin typeface="Aptos" panose="020B0004020202020204" pitchFamily="34" charset="0"/>
                        </a:rPr>
                        <a:t>-pt column </a:t>
                      </a:r>
                      <a:r>
                        <a:rPr lang="en-AU" sz="1200" dirty="0">
                          <a:effectLst/>
                          <a:latin typeface="Aptos" panose="020B0004020202020204" pitchFamily="34" charset="0"/>
                        </a:rPr>
                        <a:t>:- amino acid synthetic formula supplemented with long chain polyunsaturated fatty</a:t>
                      </a:r>
                      <a:endParaRPr lang="en-AU" sz="1200" dirty="0">
                        <a:effectLst/>
                      </a:endParaRPr>
                    </a:p>
                    <a:p>
                      <a:pPr marL="171450" indent="-171450" fontAlgn="base">
                        <a:lnSpc>
                          <a:spcPts val="2175"/>
                        </a:lnSpc>
                        <a:buFont typeface="Arial" panose="020B0604020202020204" pitchFamily="34" charset="0"/>
                        <a:buChar char="•"/>
                      </a:pPr>
                      <a:r>
                        <a:rPr lang="en-AU" sz="1200" b="1" dirty="0">
                          <a:effectLst/>
                          <a:latin typeface="Aptos"/>
                        </a:rPr>
                        <a:t> api response it displays</a:t>
                      </a:r>
                      <a:r>
                        <a:rPr lang="en-AU" sz="1200" dirty="0">
                          <a:effectLst/>
                          <a:latin typeface="Aptos"/>
                        </a:rPr>
                        <a:t>  :- amino acid synthetic formula supplemented with long chain polyunsaturated fatty </a:t>
                      </a:r>
                      <a:r>
                        <a:rPr lang="en-AU" sz="1200" dirty="0">
                          <a:solidFill>
                            <a:srgbClr val="FF0000"/>
                          </a:solidFill>
                          <a:effectLst/>
                          <a:latin typeface="Aptos"/>
                        </a:rPr>
                        <a:t>acid</a:t>
                      </a:r>
                      <a:r>
                        <a:rPr lang="en-AU" sz="1800" dirty="0">
                          <a:effectLst/>
                          <a:latin typeface="Aptos"/>
                        </a:rPr>
                        <a:t> </a:t>
                      </a:r>
                    </a:p>
                    <a:p>
                      <a:pPr marL="0" indent="0" fontAlgn="base">
                        <a:lnSpc>
                          <a:spcPts val="2175"/>
                        </a:lnSpc>
                        <a:buFont typeface="Arial" panose="020B0604020202020204" pitchFamily="34" charset="0"/>
                        <a:buNone/>
                      </a:pPr>
                      <a:r>
                        <a:rPr lang="en-AU" sz="1200" kern="1200" dirty="0">
                          <a:solidFill>
                            <a:schemeClr val="dk1"/>
                          </a:solidFill>
                          <a:effectLst/>
                          <a:latin typeface="Aptos" panose="020B0004020202020204" pitchFamily="34" charset="0"/>
                          <a:ea typeface="+mn-ea"/>
                          <a:cs typeface="+mn-cs"/>
                        </a:rPr>
                        <a:t>Truncated drug name have caused issues with prescribers and dispensers in the past. </a:t>
                      </a:r>
                    </a:p>
                    <a:p>
                      <a:pPr marL="0" indent="0" fontAlgn="base">
                        <a:lnSpc>
                          <a:spcPts val="2175"/>
                        </a:lnSpc>
                        <a:buFont typeface="Arial" panose="020B0604020202020204" pitchFamily="34" charset="0"/>
                        <a:buNone/>
                      </a:pPr>
                      <a:r>
                        <a:rPr lang="en-AU" sz="1200" kern="1200" dirty="0">
                          <a:solidFill>
                            <a:schemeClr val="dk1"/>
                          </a:solidFill>
                          <a:effectLst/>
                          <a:latin typeface="Aptos" panose="020B0004020202020204" pitchFamily="34" charset="0"/>
                          <a:ea typeface="+mn-ea"/>
                          <a:cs typeface="+mn-cs"/>
                        </a:rPr>
                        <a:t>Manufacture price to Pharmacy – Investigation underway  API is NULL for infusibles and Extemp. Equals the commonwealth price to pharmacy ?</a:t>
                      </a:r>
                    </a:p>
                    <a:p>
                      <a:pPr marL="0" marR="0" lvl="0" indent="0" algn="l" defTabSz="914400" rtl="0" eaLnBrk="1" fontAlgn="base" latinLnBrk="0" hangingPunct="1">
                        <a:lnSpc>
                          <a:spcPts val="2175"/>
                        </a:lnSpc>
                        <a:spcBef>
                          <a:spcPts val="0"/>
                        </a:spcBef>
                        <a:spcAft>
                          <a:spcPts val="0"/>
                        </a:spcAft>
                        <a:buClrTx/>
                        <a:buSzTx/>
                        <a:buFont typeface="Arial" panose="020B0604020202020204" pitchFamily="34" charset="0"/>
                        <a:buNone/>
                        <a:tabLst/>
                        <a:defRPr/>
                      </a:pPr>
                      <a:r>
                        <a:rPr lang="en-AU" sz="1200" kern="1200" dirty="0" err="1">
                          <a:solidFill>
                            <a:schemeClr val="dk1"/>
                          </a:solidFill>
                          <a:effectLst/>
                          <a:latin typeface="Aptos" panose="020B0004020202020204" pitchFamily="34" charset="0"/>
                          <a:ea typeface="+mn-ea"/>
                          <a:cs typeface="+mn-cs"/>
                        </a:rPr>
                        <a:t>mp</a:t>
                      </a:r>
                      <a:r>
                        <a:rPr lang="en-AU" sz="1200" kern="1200" dirty="0">
                          <a:solidFill>
                            <a:schemeClr val="dk1"/>
                          </a:solidFill>
                          <a:effectLst/>
                          <a:latin typeface="Aptos" panose="020B0004020202020204" pitchFamily="34" charset="0"/>
                          <a:ea typeface="+mn-ea"/>
                          <a:cs typeface="+mn-cs"/>
                        </a:rPr>
                        <a:t>-pt differences for RPBS - Investigation underway </a:t>
                      </a:r>
                      <a:endParaRPr lang="en-AU" sz="1200" dirty="0">
                        <a:effectLst/>
                        <a:latin typeface="Aptos"/>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31433"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1919675913"/>
                  </a:ext>
                </a:extLst>
              </a:tr>
              <a:tr h="361950">
                <a:tc>
                  <a:txBody>
                    <a:bodyPr/>
                    <a:lstStyle/>
                    <a:p>
                      <a:pPr fontAlgn="base">
                        <a:lnSpc>
                          <a:spcPts val="1425"/>
                        </a:lnSpc>
                      </a:pPr>
                      <a:r>
                        <a:rPr lang="en-AU" sz="1200">
                          <a:effectLst/>
                          <a:latin typeface="Aptos" panose="020B0004020202020204" pitchFamily="34" charset="0"/>
                        </a:rPr>
                        <a:t>Fees</a:t>
                      </a:r>
                      <a:endParaRPr lang="en-AU">
                        <a:effectLst/>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CCD2D8"/>
                    </a:solidFill>
                  </a:tcPr>
                </a:tc>
                <a:tc>
                  <a:txBody>
                    <a:bodyPr/>
                    <a:lstStyle/>
                    <a:p>
                      <a:pPr fontAlgn="base">
                        <a:lnSpc>
                          <a:spcPts val="1425"/>
                        </a:lnSpc>
                      </a:pPr>
                      <a:r>
                        <a:rPr lang="en-AU" sz="1200" dirty="0">
                          <a:effectLst/>
                          <a:latin typeface="Aptos" panose="020B0004020202020204" pitchFamily="34" charset="0"/>
                        </a:rPr>
                        <a:t>Status :- </a:t>
                      </a:r>
                      <a:r>
                        <a:rPr lang="en-AU" sz="1200" b="1" dirty="0">
                          <a:effectLst/>
                          <a:latin typeface="Aptos" panose="020B0004020202020204" pitchFamily="34" charset="0"/>
                        </a:rPr>
                        <a:t>In Progress</a:t>
                      </a:r>
                    </a:p>
                    <a:p>
                      <a:pPr fontAlgn="base">
                        <a:lnSpc>
                          <a:spcPts val="1425"/>
                        </a:lnSpc>
                      </a:pPr>
                      <a:r>
                        <a:rPr lang="en-AU" sz="1200" b="0" kern="1200" dirty="0">
                          <a:solidFill>
                            <a:schemeClr val="dk1"/>
                          </a:solidFill>
                          <a:effectLst/>
                          <a:latin typeface="Aptos"/>
                          <a:ea typeface="+mn-ea"/>
                          <a:cs typeface="+mn-cs"/>
                        </a:rPr>
                        <a:t>Current text file will be available until issues are resolved. </a:t>
                      </a: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2933438311"/>
                  </a:ext>
                </a:extLst>
              </a:tr>
              <a:tr h="361950">
                <a:tc>
                  <a:txBody>
                    <a:bodyPr/>
                    <a:lstStyle/>
                    <a:p>
                      <a:pPr fontAlgn="base">
                        <a:lnSpc>
                          <a:spcPts val="1425"/>
                        </a:lnSpc>
                      </a:pPr>
                      <a:r>
                        <a:rPr lang="en-AU" sz="1200">
                          <a:effectLst/>
                          <a:latin typeface="Aptos" panose="020B0004020202020204" pitchFamily="34" charset="0"/>
                        </a:rPr>
                        <a:t>Safety Net </a:t>
                      </a:r>
                      <a:endParaRPr lang="en-AU">
                        <a:effectLst/>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E7EAED"/>
                    </a:solidFill>
                  </a:tcPr>
                </a:tc>
                <a:tc>
                  <a:txBody>
                    <a:bodyPr/>
                    <a:lstStyle/>
                    <a:p>
                      <a:pPr fontAlgn="base">
                        <a:lnSpc>
                          <a:spcPts val="1425"/>
                        </a:lnSpc>
                      </a:pPr>
                      <a:r>
                        <a:rPr lang="en-AU" sz="1200">
                          <a:effectLst/>
                          <a:latin typeface="Aptos" panose="020B0004020202020204" pitchFamily="34" charset="0"/>
                        </a:rPr>
                        <a:t>Status :- </a:t>
                      </a:r>
                      <a:r>
                        <a:rPr lang="en-AU" sz="1200" b="1">
                          <a:effectLst/>
                          <a:latin typeface="Aptos" panose="020B0004020202020204" pitchFamily="34" charset="0"/>
                        </a:rPr>
                        <a:t>Complete</a:t>
                      </a:r>
                      <a:endParaRPr lang="en-AU">
                        <a:effectLst/>
                      </a:endParaRPr>
                    </a:p>
                    <a:p>
                      <a:pPr fontAlgn="base">
                        <a:lnSpc>
                          <a:spcPts val="1425"/>
                        </a:lnSpc>
                      </a:pPr>
                      <a:r>
                        <a:rPr lang="en-AU" sz="1200">
                          <a:effectLst/>
                          <a:latin typeface="Aptos" panose="020B0004020202020204" pitchFamily="34" charset="0"/>
                        </a:rPr>
                        <a:t>All columns and data are matching between the text files and the API result-set.</a:t>
                      </a:r>
                      <a:endParaRPr lang="en-AU">
                        <a:effectLst/>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5798280"/>
                  </a:ext>
                </a:extLst>
              </a:tr>
              <a:tr h="361950">
                <a:tc>
                  <a:txBody>
                    <a:bodyPr/>
                    <a:lstStyle/>
                    <a:p>
                      <a:pPr fontAlgn="base">
                        <a:lnSpc>
                          <a:spcPts val="1425"/>
                        </a:lnSpc>
                      </a:pPr>
                      <a:r>
                        <a:rPr lang="en-AU" sz="1200">
                          <a:effectLst/>
                          <a:latin typeface="Aptos" panose="020B0004020202020204" pitchFamily="34" charset="0"/>
                        </a:rPr>
                        <a:t>Pharmacy PBS Item Table</a:t>
                      </a:r>
                      <a:endParaRPr lang="en-AU">
                        <a:effectLst/>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CCD2D8"/>
                    </a:solidFill>
                  </a:tcPr>
                </a:tc>
                <a:tc>
                  <a:txBody>
                    <a:bodyPr/>
                    <a:lstStyle/>
                    <a:p>
                      <a:pPr fontAlgn="base">
                        <a:lnSpc>
                          <a:spcPts val="1425"/>
                        </a:lnSpc>
                      </a:pPr>
                      <a:r>
                        <a:rPr lang="en-AU" sz="1200">
                          <a:effectLst/>
                          <a:latin typeface="Aptos" panose="020B0004020202020204" pitchFamily="34" charset="0"/>
                        </a:rPr>
                        <a:t>Status :- </a:t>
                      </a:r>
                      <a:r>
                        <a:rPr lang="en-AU" sz="1200" b="1">
                          <a:effectLst/>
                          <a:latin typeface="Aptos" panose="020B0004020202020204" pitchFamily="34" charset="0"/>
                        </a:rPr>
                        <a:t>Complete</a:t>
                      </a:r>
                      <a:endParaRPr lang="en-AU">
                        <a:effectLst/>
                      </a:endParaRPr>
                    </a:p>
                    <a:p>
                      <a:pPr marL="0" marR="0" lvl="0" indent="0" algn="l" defTabSz="914400" rtl="0" eaLnBrk="1" fontAlgn="base" latinLnBrk="0" hangingPunct="1">
                        <a:lnSpc>
                          <a:spcPts val="1425"/>
                        </a:lnSpc>
                        <a:spcBef>
                          <a:spcPts val="0"/>
                        </a:spcBef>
                        <a:spcAft>
                          <a:spcPts val="0"/>
                        </a:spcAft>
                        <a:buClrTx/>
                        <a:buSzTx/>
                        <a:buFontTx/>
                        <a:buNone/>
                        <a:tabLst/>
                        <a:defRPr/>
                      </a:pPr>
                      <a:r>
                        <a:rPr lang="en-AU" sz="1200">
                          <a:effectLst/>
                          <a:latin typeface="Aptos" panose="020B0004020202020204" pitchFamily="34" charset="0"/>
                        </a:rPr>
                        <a:t>All columns and data are matching between the text files and the API result-set.</a:t>
                      </a:r>
                      <a:endParaRPr lang="en-AU" sz="1200">
                        <a:effectLst/>
                      </a:endParaRPr>
                    </a:p>
                    <a:p>
                      <a:pPr fontAlgn="base">
                        <a:lnSpc>
                          <a:spcPts val="1425"/>
                        </a:lnSpc>
                      </a:pPr>
                      <a:r>
                        <a:rPr lang="en-AU" sz="1200">
                          <a:effectLst/>
                          <a:latin typeface="Aptos" panose="020B0004020202020204" pitchFamily="34" charset="0"/>
                        </a:rPr>
                        <a:t>We are not considering those records from Pharmacy PBS Item Table Txt file which contains end-date.</a:t>
                      </a:r>
                      <a:endParaRPr lang="en-AU">
                        <a:effectLst/>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3182355025"/>
                  </a:ext>
                </a:extLst>
              </a:tr>
              <a:tr h="361950">
                <a:tc>
                  <a:txBody>
                    <a:bodyPr/>
                    <a:lstStyle/>
                    <a:p>
                      <a:pPr fontAlgn="base">
                        <a:lnSpc>
                          <a:spcPts val="1425"/>
                        </a:lnSpc>
                      </a:pPr>
                      <a:r>
                        <a:rPr lang="en-AU" sz="1200">
                          <a:effectLst/>
                          <a:latin typeface="Aptos"/>
                        </a:rPr>
                        <a:t>Authorities Restrictions</a:t>
                      </a:r>
                      <a:endParaRPr lang="en-AU">
                        <a:effectLst/>
                        <a:latin typeface="Aptos"/>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E7EAED"/>
                    </a:solidFill>
                  </a:tcPr>
                </a:tc>
                <a:tc>
                  <a:txBody>
                    <a:bodyPr/>
                    <a:lstStyle/>
                    <a:p>
                      <a:pPr fontAlgn="base">
                        <a:lnSpc>
                          <a:spcPts val="1425"/>
                        </a:lnSpc>
                      </a:pPr>
                      <a:r>
                        <a:rPr lang="en-AU" sz="1200">
                          <a:effectLst/>
                          <a:latin typeface="Aptos"/>
                        </a:rPr>
                        <a:t>Status :- </a:t>
                      </a:r>
                      <a:r>
                        <a:rPr lang="en-AU" sz="1200" b="1">
                          <a:effectLst/>
                          <a:latin typeface="Aptos"/>
                        </a:rPr>
                        <a:t>Complete</a:t>
                      </a:r>
                      <a:endParaRPr lang="en-AU">
                        <a:effectLst/>
                        <a:latin typeface="Aptos"/>
                      </a:endParaRPr>
                    </a:p>
                    <a:p>
                      <a:pPr fontAlgn="base">
                        <a:lnSpc>
                          <a:spcPts val="1425"/>
                        </a:lnSpc>
                      </a:pPr>
                      <a:r>
                        <a:rPr lang="en-AU" sz="1200">
                          <a:effectLst/>
                          <a:latin typeface="Aptos"/>
                        </a:rPr>
                        <a:t>The extracted text files and API data show differences due to extra white spaces in the middle or at the end of sentences. </a:t>
                      </a:r>
                    </a:p>
                    <a:p>
                      <a:pPr fontAlgn="base">
                        <a:lnSpc>
                          <a:spcPts val="1425"/>
                        </a:lnSpc>
                      </a:pPr>
                      <a:r>
                        <a:rPr lang="en-AU" sz="1200">
                          <a:effectLst/>
                          <a:latin typeface="Aptos"/>
                        </a:rPr>
                        <a:t>This issue is consistent with the PBS data, where spaces or returns are displayed as spaces. </a:t>
                      </a:r>
                      <a:endParaRPr lang="en-AU">
                        <a:effectLst/>
                        <a:latin typeface="Aptos"/>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2349017356"/>
                  </a:ext>
                </a:extLst>
              </a:tr>
              <a:tr h="361950">
                <a:tc>
                  <a:txBody>
                    <a:bodyPr/>
                    <a:lstStyle/>
                    <a:p>
                      <a:pPr fontAlgn="auto">
                        <a:lnSpc>
                          <a:spcPts val="1425"/>
                        </a:lnSpc>
                      </a:pPr>
                      <a:r>
                        <a:rPr lang="en-AU" sz="1200">
                          <a:effectLst/>
                          <a:latin typeface="Aptos"/>
                        </a:rPr>
                        <a:t>Restriction Extract (Delimited/Fixed)</a:t>
                      </a:r>
                      <a:endParaRPr lang="en-AU" sz="1200">
                        <a:effectLst/>
                        <a:latin typeface="Aptos" panose="020B0004020202020204" pitchFamily="34" charset="0"/>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E7EAED"/>
                    </a:solidFill>
                  </a:tcPr>
                </a:tc>
                <a:tc>
                  <a:txBody>
                    <a:bodyPr/>
                    <a:lstStyle/>
                    <a:p>
                      <a:pPr fontAlgn="base">
                        <a:lnSpc>
                          <a:spcPts val="1425"/>
                        </a:lnSpc>
                      </a:pPr>
                      <a:r>
                        <a:rPr lang="en-AU" sz="1200" dirty="0">
                          <a:effectLst/>
                          <a:latin typeface="Aptos"/>
                        </a:rPr>
                        <a:t>Status :- </a:t>
                      </a:r>
                      <a:r>
                        <a:rPr lang="en-AU" sz="1200" b="1" dirty="0">
                          <a:effectLst/>
                          <a:latin typeface="Aptos"/>
                        </a:rPr>
                        <a:t>Complete</a:t>
                      </a:r>
                      <a:endParaRPr lang="en-AU" dirty="0">
                        <a:effectLst/>
                        <a:latin typeface="Aptos"/>
                      </a:endParaRPr>
                    </a:p>
                    <a:p>
                      <a:pPr fontAlgn="base">
                        <a:lnSpc>
                          <a:spcPts val="1425"/>
                        </a:lnSpc>
                      </a:pPr>
                      <a:r>
                        <a:rPr lang="en-AU" sz="1200" dirty="0">
                          <a:effectLst/>
                          <a:latin typeface="Aptos"/>
                        </a:rPr>
                        <a:t>There are two restriction text files, Fixed and Delimited, but only one example is provided.</a:t>
                      </a:r>
                      <a:endParaRPr lang="en-AU" dirty="0">
                        <a:effectLst/>
                        <a:latin typeface="Aptos"/>
                      </a:endParaRPr>
                    </a:p>
                    <a:p>
                      <a:pPr fontAlgn="base">
                        <a:lnSpc>
                          <a:spcPts val="1425"/>
                        </a:lnSpc>
                      </a:pPr>
                      <a:r>
                        <a:rPr lang="en-AU" sz="1200" dirty="0">
                          <a:effectLst/>
                          <a:latin typeface="Aptos"/>
                        </a:rPr>
                        <a:t>The main difference noted is that the </a:t>
                      </a:r>
                      <a:r>
                        <a:rPr lang="en-AU" sz="1200" dirty="0" err="1">
                          <a:effectLst/>
                          <a:latin typeface="Aptos"/>
                        </a:rPr>
                        <a:t>misc</a:t>
                      </a:r>
                      <a:r>
                        <a:rPr lang="en-AU" sz="1200" dirty="0">
                          <a:effectLst/>
                          <a:latin typeface="Aptos"/>
                        </a:rPr>
                        <a:t>-flag column exists in the text file but not in the </a:t>
                      </a:r>
                      <a:r>
                        <a:rPr lang="en-AU" sz="1200" dirty="0">
                          <a:effectLst/>
                          <a:latin typeface="Aptos" panose="020B0004020202020204" pitchFamily="34" charset="0"/>
                        </a:rPr>
                        <a:t>API result-set</a:t>
                      </a:r>
                      <a:r>
                        <a:rPr lang="en-AU" sz="1200" dirty="0">
                          <a:effectLst/>
                          <a:latin typeface="Aptos"/>
                        </a:rPr>
                        <a:t>.</a:t>
                      </a:r>
                      <a:endParaRPr lang="en-AU" dirty="0">
                        <a:effectLst/>
                        <a:latin typeface="Aptos"/>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2440245601"/>
                  </a:ext>
                </a:extLst>
              </a:tr>
            </a:tbl>
          </a:graphicData>
        </a:graphic>
      </p:graphicFrame>
      <p:sp>
        <p:nvSpPr>
          <p:cNvPr id="6" name="Title 1">
            <a:extLst>
              <a:ext uri="{FF2B5EF4-FFF2-40B4-BE49-F238E27FC236}">
                <a16:creationId xmlns:a16="http://schemas.microsoft.com/office/drawing/2014/main" id="{D8BAA241-8DB2-D06D-C71E-785AC870F47E}"/>
              </a:ext>
            </a:extLst>
          </p:cNvPr>
          <p:cNvSpPr txBox="1">
            <a:spLocks/>
          </p:cNvSpPr>
          <p:nvPr/>
        </p:nvSpPr>
        <p:spPr>
          <a:xfrm>
            <a:off x="4462" y="205342"/>
            <a:ext cx="12187272" cy="67662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a:ea typeface="Calibri"/>
                <a:cs typeface="Calibri"/>
              </a:rPr>
              <a:t>PBS Text File -&gt; API Mapping Information Summary</a:t>
            </a:r>
            <a:endParaRPr lang="en-US">
              <a:cs typeface="Arial"/>
            </a:endParaRPr>
          </a:p>
        </p:txBody>
      </p:sp>
    </p:spTree>
    <p:extLst>
      <p:ext uri="{BB962C8B-B14F-4D97-AF65-F5344CB8AC3E}">
        <p14:creationId xmlns:p14="http://schemas.microsoft.com/office/powerpoint/2010/main" val="2949957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C593E9-EC4B-BB4A-8DC9-7119B7CE7CCB}"/>
              </a:ext>
            </a:extLst>
          </p:cNvPr>
          <p:cNvSpPr txBox="1"/>
          <p:nvPr/>
        </p:nvSpPr>
        <p:spPr>
          <a:xfrm>
            <a:off x="849088" y="1603983"/>
            <a:ext cx="10525156" cy="1569660"/>
          </a:xfrm>
          <a:prstGeom prst="rect">
            <a:avLst/>
          </a:prstGeom>
          <a:noFill/>
        </p:spPr>
        <p:txBody>
          <a:bodyPr wrap="square">
            <a:spAutoFit/>
          </a:bodyPr>
          <a:lstStyle/>
          <a:p>
            <a:r>
              <a:rPr lang="en-AU" sz="2400">
                <a:latin typeface="Calibri" panose="020F0502020204030204" pitchFamily="34" charset="0"/>
                <a:cs typeface="Calibri" panose="020F0502020204030204" pitchFamily="34" charset="0"/>
              </a:rPr>
              <a:t>We acknowledge the Traditional Custodians of country throughout Australia and their connections to land, sea and community. We pay our respect to their Elders past and present and extend that respect to all Aboriginal and Torres Strait Islander peoples today.</a:t>
            </a:r>
          </a:p>
        </p:txBody>
      </p:sp>
      <p:sp>
        <p:nvSpPr>
          <p:cNvPr id="4" name="Title 1">
            <a:extLst>
              <a:ext uri="{FF2B5EF4-FFF2-40B4-BE49-F238E27FC236}">
                <a16:creationId xmlns:a16="http://schemas.microsoft.com/office/drawing/2014/main" id="{62E3C55D-867A-FE4A-A6D2-C5EEAFB46692}"/>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Acknowledgement of Country</a:t>
            </a:r>
          </a:p>
        </p:txBody>
      </p:sp>
    </p:spTree>
    <p:extLst>
      <p:ext uri="{BB962C8B-B14F-4D97-AF65-F5344CB8AC3E}">
        <p14:creationId xmlns:p14="http://schemas.microsoft.com/office/powerpoint/2010/main" val="40996868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DF9C9DCE-EA73-AB68-AB4C-4957587B33AB}"/>
              </a:ext>
            </a:extLst>
          </p:cNvPr>
          <p:cNvGraphicFramePr>
            <a:graphicFrameLocks noGrp="1"/>
          </p:cNvGraphicFramePr>
          <p:nvPr>
            <p:extLst>
              <p:ext uri="{D42A27DB-BD31-4B8C-83A1-F6EECF244321}">
                <p14:modId xmlns:p14="http://schemas.microsoft.com/office/powerpoint/2010/main" val="87722907"/>
              </p:ext>
            </p:extLst>
          </p:nvPr>
        </p:nvGraphicFramePr>
        <p:xfrm>
          <a:off x="9053" y="884475"/>
          <a:ext cx="12183300" cy="4113340"/>
        </p:xfrm>
        <a:graphic>
          <a:graphicData uri="http://schemas.openxmlformats.org/drawingml/2006/table">
            <a:tbl>
              <a:tblPr bandRow="1">
                <a:tableStyleId>{5C22544A-7EE6-4342-B048-85BDC9FD1C3A}</a:tableStyleId>
              </a:tblPr>
              <a:tblGrid>
                <a:gridCol w="2034751">
                  <a:extLst>
                    <a:ext uri="{9D8B030D-6E8A-4147-A177-3AD203B41FA5}">
                      <a16:colId xmlns:a16="http://schemas.microsoft.com/office/drawing/2014/main" val="3741098824"/>
                    </a:ext>
                  </a:extLst>
                </a:gridCol>
                <a:gridCol w="10148549">
                  <a:extLst>
                    <a:ext uri="{9D8B030D-6E8A-4147-A177-3AD203B41FA5}">
                      <a16:colId xmlns:a16="http://schemas.microsoft.com/office/drawing/2014/main" val="3171637032"/>
                    </a:ext>
                  </a:extLst>
                </a:gridCol>
              </a:tblGrid>
              <a:tr h="361950">
                <a:tc>
                  <a:txBody>
                    <a:bodyPr/>
                    <a:lstStyle/>
                    <a:p>
                      <a:pPr fontAlgn="base">
                        <a:lnSpc>
                          <a:spcPts val="2175"/>
                        </a:lnSpc>
                      </a:pPr>
                      <a:r>
                        <a:rPr lang="en-AU" sz="1800" b="0">
                          <a:solidFill>
                            <a:srgbClr val="FFFFFF"/>
                          </a:solidFill>
                          <a:effectLst/>
                          <a:latin typeface="Aptos"/>
                        </a:rPr>
                        <a:t>Text File Name</a:t>
                      </a:r>
                      <a:endParaRPr lang="en-AU" b="1">
                        <a:solidFill>
                          <a:srgbClr val="FFFFFF"/>
                        </a:solidFill>
                        <a:effectLst/>
                        <a:latin typeface="Aptos"/>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31433" cap="flat" cmpd="sng" algn="ctr">
                      <a:solidFill>
                        <a:srgbClr val="FFFFFF"/>
                      </a:solidFill>
                      <a:prstDash val="solid"/>
                      <a:round/>
                      <a:headEnd type="none" w="med" len="med"/>
                      <a:tailEnd type="none" w="med" len="med"/>
                    </a:lnB>
                    <a:solidFill>
                      <a:srgbClr val="156082"/>
                    </a:solidFill>
                  </a:tcPr>
                </a:tc>
                <a:tc>
                  <a:txBody>
                    <a:bodyPr/>
                    <a:lstStyle/>
                    <a:p>
                      <a:pPr fontAlgn="base">
                        <a:lnSpc>
                          <a:spcPts val="2175"/>
                        </a:lnSpc>
                      </a:pPr>
                      <a:r>
                        <a:rPr lang="en-AU" sz="1800" b="0">
                          <a:solidFill>
                            <a:srgbClr val="FFFFFF"/>
                          </a:solidFill>
                          <a:effectLst/>
                          <a:latin typeface="Aptos"/>
                        </a:rPr>
                        <a:t>Readiness Status and Key Differences</a:t>
                      </a:r>
                      <a:endParaRPr lang="en-AU" b="1">
                        <a:solidFill>
                          <a:srgbClr val="FFFFFF"/>
                        </a:solidFill>
                        <a:effectLst/>
                        <a:latin typeface="Aptos"/>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31433" cap="flat" cmpd="sng" algn="ctr">
                      <a:solidFill>
                        <a:srgbClr val="FFFFFF"/>
                      </a:solidFill>
                      <a:prstDash val="solid"/>
                      <a:round/>
                      <a:headEnd type="none" w="med" len="med"/>
                      <a:tailEnd type="none" w="med" len="med"/>
                    </a:lnB>
                    <a:solidFill>
                      <a:srgbClr val="156082"/>
                    </a:solidFill>
                  </a:tcPr>
                </a:tc>
                <a:extLst>
                  <a:ext uri="{0D108BD9-81ED-4DB2-BD59-A6C34878D82A}">
                    <a16:rowId xmlns:a16="http://schemas.microsoft.com/office/drawing/2014/main" val="1237476582"/>
                  </a:ext>
                </a:extLst>
              </a:tr>
              <a:tr h="361950">
                <a:tc>
                  <a:txBody>
                    <a:bodyPr/>
                    <a:lstStyle/>
                    <a:p>
                      <a:pPr fontAlgn="base">
                        <a:lnSpc>
                          <a:spcPts val="1425"/>
                        </a:lnSpc>
                      </a:pPr>
                      <a:r>
                        <a:rPr lang="en-AU" sz="1200">
                          <a:effectLst/>
                          <a:latin typeface="Aptos" panose="020B0004020202020204" pitchFamily="34" charset="0"/>
                        </a:rPr>
                        <a:t>Link Extract </a:t>
                      </a:r>
                      <a:endParaRPr lang="en-AU">
                        <a:effectLst/>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31433"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CCD2D8"/>
                    </a:solidFill>
                  </a:tcPr>
                </a:tc>
                <a:tc>
                  <a:txBody>
                    <a:bodyPr/>
                    <a:lstStyle/>
                    <a:p>
                      <a:pPr fontAlgn="base">
                        <a:lnSpc>
                          <a:spcPts val="1425"/>
                        </a:lnSpc>
                      </a:pPr>
                      <a:r>
                        <a:rPr lang="en-AU" sz="1200">
                          <a:effectLst/>
                          <a:latin typeface="Aptos" panose="020B0004020202020204" pitchFamily="34" charset="0"/>
                        </a:rPr>
                        <a:t>Status :- </a:t>
                      </a:r>
                      <a:r>
                        <a:rPr lang="en-AU" sz="1200" b="1">
                          <a:effectLst/>
                          <a:latin typeface="Aptos" panose="020B0004020202020204" pitchFamily="34" charset="0"/>
                        </a:rPr>
                        <a:t>Complete</a:t>
                      </a:r>
                      <a:endParaRPr lang="en-AU">
                        <a:effectLst/>
                      </a:endParaRPr>
                    </a:p>
                    <a:p>
                      <a:pPr fontAlgn="base">
                        <a:lnSpc>
                          <a:spcPts val="1425"/>
                        </a:lnSpc>
                      </a:pPr>
                      <a:r>
                        <a:rPr lang="en-AU" sz="1200">
                          <a:effectLst/>
                          <a:latin typeface="Aptos"/>
                        </a:rPr>
                        <a:t>All columns and data are matching between the text files and the API result-set where data is available. </a:t>
                      </a:r>
                    </a:p>
                    <a:p>
                      <a:pPr fontAlgn="base">
                        <a:lnSpc>
                          <a:spcPts val="1425"/>
                        </a:lnSpc>
                      </a:pPr>
                      <a:r>
                        <a:rPr lang="en-AU" sz="1200" kern="1200">
                          <a:solidFill>
                            <a:schemeClr val="dk1"/>
                          </a:solidFill>
                          <a:effectLst/>
                          <a:latin typeface="Aptos" panose="020B0004020202020204" pitchFamily="34" charset="0"/>
                          <a:ea typeface="+mn-ea"/>
                          <a:cs typeface="+mn-cs"/>
                        </a:rPr>
                        <a:t>The following fields will not be displayed in the API response:</a:t>
                      </a:r>
                    </a:p>
                    <a:p>
                      <a:pPr fontAlgn="base">
                        <a:lnSpc>
                          <a:spcPts val="1425"/>
                        </a:lnSpc>
                      </a:pPr>
                      <a:r>
                        <a:rPr lang="en-AU" sz="1200" kern="1200">
                          <a:solidFill>
                            <a:schemeClr val="dk1"/>
                          </a:solidFill>
                          <a:effectLst/>
                          <a:latin typeface="Aptos" panose="020B0004020202020204" pitchFamily="34" charset="0"/>
                          <a:ea typeface="+mn-ea"/>
                          <a:cs typeface="+mn-cs"/>
                        </a:rPr>
                        <a:t> increase-code    – not re-creatable. </a:t>
                      </a:r>
                    </a:p>
                    <a:p>
                      <a:pPr fontAlgn="base">
                        <a:lnSpc>
                          <a:spcPts val="1425"/>
                        </a:lnSpc>
                      </a:pPr>
                      <a:r>
                        <a:rPr lang="en-AU" sz="1200" kern="1200">
                          <a:solidFill>
                            <a:schemeClr val="dk1"/>
                          </a:solidFill>
                          <a:effectLst/>
                          <a:latin typeface="Aptos" panose="020B0004020202020204" pitchFamily="34" charset="0"/>
                          <a:ea typeface="+mn-ea"/>
                          <a:cs typeface="+mn-cs"/>
                        </a:rPr>
                        <a:t> start-date      – restriction start date will be added soon. </a:t>
                      </a:r>
                    </a:p>
                    <a:p>
                      <a:pPr fontAlgn="base">
                        <a:lnSpc>
                          <a:spcPts val="1425"/>
                        </a:lnSpc>
                      </a:pPr>
                      <a:r>
                        <a:rPr lang="en-AU" sz="1200" kern="1200">
                          <a:solidFill>
                            <a:schemeClr val="dk1"/>
                          </a:solidFill>
                          <a:effectLst/>
                          <a:latin typeface="Aptos" panose="020B0004020202020204" pitchFamily="34" charset="0"/>
                          <a:ea typeface="+mn-ea"/>
                          <a:cs typeface="+mn-cs"/>
                        </a:rPr>
                        <a:t> end-date                   – when it stops being in the data is when it ends.</a:t>
                      </a:r>
                      <a:endParaRPr lang="en-AU">
                        <a:effectLst/>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31433"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2933438311"/>
                  </a:ext>
                </a:extLst>
              </a:tr>
              <a:tr h="361950">
                <a:tc>
                  <a:txBody>
                    <a:bodyPr/>
                    <a:lstStyle/>
                    <a:p>
                      <a:pPr fontAlgn="base">
                        <a:lnSpc>
                          <a:spcPts val="1425"/>
                        </a:lnSpc>
                      </a:pPr>
                      <a:r>
                        <a:rPr lang="en-AU" sz="1200">
                          <a:effectLst/>
                          <a:latin typeface="Aptos"/>
                        </a:rPr>
                        <a:t>Note extract</a:t>
                      </a:r>
                      <a:endParaRPr lang="en-AU">
                        <a:effectLst/>
                        <a:latin typeface="Aptos"/>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E7EAED"/>
                    </a:solidFill>
                  </a:tcPr>
                </a:tc>
                <a:tc>
                  <a:txBody>
                    <a:bodyPr/>
                    <a:lstStyle/>
                    <a:p>
                      <a:pPr fontAlgn="base">
                        <a:lnSpc>
                          <a:spcPts val="1425"/>
                        </a:lnSpc>
                      </a:pPr>
                      <a:r>
                        <a:rPr lang="en-AU" sz="1200">
                          <a:effectLst/>
                          <a:latin typeface="Aptos"/>
                        </a:rPr>
                        <a:t>Status :- </a:t>
                      </a:r>
                      <a:r>
                        <a:rPr lang="en-AU" sz="1200" b="1">
                          <a:effectLst/>
                          <a:latin typeface="Aptos"/>
                        </a:rPr>
                        <a:t>Complete</a:t>
                      </a:r>
                      <a:endParaRPr lang="en-AU">
                        <a:effectLst/>
                        <a:latin typeface="Aptos"/>
                      </a:endParaRPr>
                    </a:p>
                    <a:p>
                      <a:pPr fontAlgn="base">
                        <a:lnSpc>
                          <a:spcPts val="1425"/>
                        </a:lnSpc>
                      </a:pPr>
                      <a:r>
                        <a:rPr lang="en-AU" sz="1200">
                          <a:effectLst/>
                          <a:latin typeface="Aptos"/>
                        </a:rPr>
                        <a:t>The extracted text files and API data show differences with spacing between or at the end of text in sentences. </a:t>
                      </a:r>
                    </a:p>
                    <a:p>
                      <a:pPr fontAlgn="base">
                        <a:lnSpc>
                          <a:spcPts val="1425"/>
                        </a:lnSpc>
                      </a:pPr>
                      <a:r>
                        <a:rPr lang="en-AU" sz="1200">
                          <a:effectLst/>
                          <a:latin typeface="Aptos"/>
                        </a:rPr>
                        <a:t>This issue is consistent with the PBS data, where spaces or returns are displayed as spaces. </a:t>
                      </a: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5798280"/>
                  </a:ext>
                </a:extLst>
              </a:tr>
              <a:tr h="361950">
                <a:tc>
                  <a:txBody>
                    <a:bodyPr/>
                    <a:lstStyle/>
                    <a:p>
                      <a:pPr fontAlgn="base">
                        <a:lnSpc>
                          <a:spcPts val="1425"/>
                        </a:lnSpc>
                      </a:pPr>
                      <a:r>
                        <a:rPr lang="en-AU" sz="1200">
                          <a:effectLst/>
                          <a:latin typeface="Aptos"/>
                        </a:rPr>
                        <a:t>Caution extract</a:t>
                      </a:r>
                      <a:endParaRPr lang="en-AU">
                        <a:effectLst/>
                        <a:latin typeface="Aptos"/>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CCD2D8"/>
                    </a:solidFill>
                  </a:tcPr>
                </a:tc>
                <a:tc>
                  <a:txBody>
                    <a:bodyPr/>
                    <a:lstStyle/>
                    <a:p>
                      <a:pPr fontAlgn="base">
                        <a:lnSpc>
                          <a:spcPts val="1425"/>
                        </a:lnSpc>
                      </a:pPr>
                      <a:r>
                        <a:rPr lang="en-AU" sz="1200">
                          <a:effectLst/>
                          <a:latin typeface="Aptos"/>
                        </a:rPr>
                        <a:t>Status :- </a:t>
                      </a:r>
                      <a:r>
                        <a:rPr lang="en-AU" sz="1200" b="1">
                          <a:effectLst/>
                          <a:latin typeface="Aptos"/>
                        </a:rPr>
                        <a:t>Complete</a:t>
                      </a:r>
                      <a:endParaRPr lang="en-AU">
                        <a:effectLst/>
                        <a:latin typeface="Aptos"/>
                      </a:endParaRPr>
                    </a:p>
                    <a:p>
                      <a:pPr fontAlgn="base">
                        <a:lnSpc>
                          <a:spcPts val="1425"/>
                        </a:lnSpc>
                      </a:pPr>
                      <a:r>
                        <a:rPr lang="en-AU" sz="1200">
                          <a:effectLst/>
                          <a:latin typeface="Aptos" panose="020B0004020202020204" pitchFamily="34" charset="0"/>
                        </a:rPr>
                        <a:t>All columns and data are matching between the text files and the API result-set.</a:t>
                      </a:r>
                      <a:endParaRPr lang="en-AU" sz="1200">
                        <a:effectLst/>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3182355025"/>
                  </a:ext>
                </a:extLst>
              </a:tr>
              <a:tr h="361950">
                <a:tc>
                  <a:txBody>
                    <a:bodyPr/>
                    <a:lstStyle/>
                    <a:p>
                      <a:pPr algn="l" fontAlgn="base">
                        <a:lnSpc>
                          <a:spcPts val="1425"/>
                        </a:lnSpc>
                      </a:pPr>
                      <a:r>
                        <a:rPr lang="en-AU" sz="1200" b="0" i="0">
                          <a:solidFill>
                            <a:srgbClr val="000000"/>
                          </a:solidFill>
                          <a:effectLst/>
                          <a:latin typeface="Aptos" panose="020B0004020202020204" pitchFamily="34" charset="0"/>
                        </a:rPr>
                        <a:t>streamlined.txt</a:t>
                      </a:r>
                      <a:endParaRPr lang="en-AU" b="0" i="0">
                        <a:solidFill>
                          <a:srgbClr val="000000"/>
                        </a:solidFill>
                        <a:effectLst/>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E7EAED"/>
                    </a:solidFill>
                  </a:tcPr>
                </a:tc>
                <a:tc>
                  <a:txBody>
                    <a:bodyPr/>
                    <a:lstStyle/>
                    <a:p>
                      <a:pPr algn="l" fontAlgn="base">
                        <a:lnSpc>
                          <a:spcPts val="1425"/>
                        </a:lnSpc>
                      </a:pPr>
                      <a:r>
                        <a:rPr lang="en-AU" sz="1200" b="0" i="0">
                          <a:solidFill>
                            <a:srgbClr val="000000"/>
                          </a:solidFill>
                          <a:effectLst/>
                          <a:latin typeface="Aptos" panose="020B0004020202020204" pitchFamily="34" charset="0"/>
                        </a:rPr>
                        <a:t>Status :- </a:t>
                      </a:r>
                      <a:r>
                        <a:rPr lang="en-AU" sz="1200" b="1" i="0">
                          <a:solidFill>
                            <a:srgbClr val="000000"/>
                          </a:solidFill>
                          <a:effectLst/>
                          <a:latin typeface="Aptos" panose="020B0004020202020204" pitchFamily="34" charset="0"/>
                        </a:rPr>
                        <a:t>Complete</a:t>
                      </a:r>
                      <a:endParaRPr lang="en-AU" b="0" i="0">
                        <a:solidFill>
                          <a:srgbClr val="000000"/>
                        </a:solidFill>
                        <a:effectLst/>
                      </a:endParaRPr>
                    </a:p>
                    <a:p>
                      <a:pPr algn="l" fontAlgn="base">
                        <a:lnSpc>
                          <a:spcPts val="1425"/>
                        </a:lnSpc>
                      </a:pPr>
                      <a:r>
                        <a:rPr lang="en-AU" sz="1200" b="0" i="0">
                          <a:solidFill>
                            <a:srgbClr val="000000"/>
                          </a:solidFill>
                          <a:effectLst/>
                          <a:latin typeface="Aptos" panose="020B0004020202020204" pitchFamily="34" charset="0"/>
                        </a:rPr>
                        <a:t>All columns and data are matching between the text files and the API result-set.</a:t>
                      </a:r>
                      <a:endParaRPr lang="en-AU" b="0" i="0">
                        <a:solidFill>
                          <a:srgbClr val="000000"/>
                        </a:solidFill>
                        <a:effectLst/>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2349017356"/>
                  </a:ext>
                </a:extLst>
              </a:tr>
              <a:tr h="361950">
                <a:tc>
                  <a:txBody>
                    <a:bodyPr/>
                    <a:lstStyle/>
                    <a:p>
                      <a:pPr algn="l" fontAlgn="base">
                        <a:lnSpc>
                          <a:spcPts val="1425"/>
                        </a:lnSpc>
                      </a:pPr>
                      <a:r>
                        <a:rPr lang="en-AU" sz="1200" b="0" i="0">
                          <a:solidFill>
                            <a:srgbClr val="000000"/>
                          </a:solidFill>
                          <a:effectLst/>
                          <a:latin typeface="Aptos"/>
                        </a:rPr>
                        <a:t>Control Text</a:t>
                      </a:r>
                      <a:endParaRPr lang="en-AU" b="0" i="0">
                        <a:solidFill>
                          <a:srgbClr val="000000"/>
                        </a:solidFill>
                        <a:effectLst/>
                        <a:latin typeface="Aptos"/>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CCD2D8"/>
                    </a:solidFill>
                  </a:tcPr>
                </a:tc>
                <a:tc>
                  <a:txBody>
                    <a:bodyPr/>
                    <a:lstStyle/>
                    <a:p>
                      <a:pPr algn="l" fontAlgn="base">
                        <a:lnSpc>
                          <a:spcPts val="1425"/>
                        </a:lnSpc>
                      </a:pPr>
                      <a:r>
                        <a:rPr lang="en-AU" sz="1200" b="0" i="0">
                          <a:solidFill>
                            <a:srgbClr val="000000"/>
                          </a:solidFill>
                          <a:effectLst/>
                          <a:latin typeface="Aptos" panose="020B0004020202020204" pitchFamily="34" charset="0"/>
                        </a:rPr>
                        <a:t>Status :- </a:t>
                      </a:r>
                      <a:r>
                        <a:rPr lang="en-AU" sz="1200" b="1" i="0">
                          <a:solidFill>
                            <a:srgbClr val="000000"/>
                          </a:solidFill>
                          <a:effectLst/>
                          <a:latin typeface="Aptos" panose="020B0004020202020204" pitchFamily="34" charset="0"/>
                        </a:rPr>
                        <a:t>Rejected</a:t>
                      </a:r>
                      <a:endParaRPr lang="en-AU" b="0" i="0">
                        <a:solidFill>
                          <a:srgbClr val="000000"/>
                        </a:solidFill>
                        <a:effectLst/>
                      </a:endParaRPr>
                    </a:p>
                    <a:p>
                      <a:pPr algn="l" fontAlgn="base">
                        <a:lnSpc>
                          <a:spcPts val="1425"/>
                        </a:lnSpc>
                      </a:pPr>
                      <a:r>
                        <a:rPr lang="en-AU" sz="1200" b="0" i="0">
                          <a:solidFill>
                            <a:srgbClr val="000000"/>
                          </a:solidFill>
                          <a:effectLst/>
                          <a:latin typeface="Aptos" panose="020B0004020202020204" pitchFamily="34" charset="0"/>
                        </a:rPr>
                        <a:t>The control.txt file is solely for extracting text, and if a publication date is needed, it can be retrieved through the schedule endpoint. The control.txt file has now been removed.</a:t>
                      </a:r>
                      <a:endParaRPr lang="en-AU" b="0" i="0">
                        <a:solidFill>
                          <a:srgbClr val="000000"/>
                        </a:solidFill>
                        <a:effectLst/>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2799347017"/>
                  </a:ext>
                </a:extLst>
              </a:tr>
              <a:tr h="361950">
                <a:tc>
                  <a:txBody>
                    <a:bodyPr/>
                    <a:lstStyle/>
                    <a:p>
                      <a:pPr algn="l" fontAlgn="base">
                        <a:lnSpc>
                          <a:spcPts val="1425"/>
                        </a:lnSpc>
                      </a:pPr>
                      <a:r>
                        <a:rPr lang="en-AU" sz="1200" b="0" i="0">
                          <a:solidFill>
                            <a:srgbClr val="000000"/>
                          </a:solidFill>
                          <a:effectLst/>
                          <a:latin typeface="Aptos" panose="020B0004020202020204" pitchFamily="34" charset="0"/>
                        </a:rPr>
                        <a:t>Dispensing Incentive Items (DI) </a:t>
                      </a:r>
                      <a:endParaRPr lang="en-AU" b="0" i="0">
                        <a:solidFill>
                          <a:srgbClr val="000000"/>
                        </a:solidFill>
                        <a:effectLst/>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E7EAED"/>
                    </a:solidFill>
                  </a:tcPr>
                </a:tc>
                <a:tc>
                  <a:txBody>
                    <a:bodyPr/>
                    <a:lstStyle/>
                    <a:p>
                      <a:pPr algn="l" fontAlgn="base">
                        <a:lnSpc>
                          <a:spcPts val="1425"/>
                        </a:lnSpc>
                      </a:pPr>
                      <a:r>
                        <a:rPr lang="en-AU" sz="1200" b="0" i="0" dirty="0">
                          <a:solidFill>
                            <a:srgbClr val="000000"/>
                          </a:solidFill>
                          <a:effectLst/>
                          <a:latin typeface="Aptos" panose="020B0004020202020204" pitchFamily="34" charset="0"/>
                        </a:rPr>
                        <a:t>Status :- </a:t>
                      </a:r>
                      <a:r>
                        <a:rPr lang="en-AU" sz="1200" b="1" i="0" dirty="0">
                          <a:solidFill>
                            <a:srgbClr val="000000"/>
                          </a:solidFill>
                          <a:effectLst/>
                          <a:latin typeface="Aptos" panose="020B0004020202020204" pitchFamily="34" charset="0"/>
                        </a:rPr>
                        <a:t>Rejected</a:t>
                      </a:r>
                      <a:endParaRPr lang="en-AU" b="0" i="0" dirty="0">
                        <a:solidFill>
                          <a:srgbClr val="000000"/>
                        </a:solidFill>
                        <a:effectLst/>
                      </a:endParaRPr>
                    </a:p>
                    <a:p>
                      <a:pPr algn="l" fontAlgn="base">
                        <a:lnSpc>
                          <a:spcPts val="1425"/>
                        </a:lnSpc>
                      </a:pPr>
                      <a:r>
                        <a:rPr lang="en-AU" sz="1200" b="0" i="0" dirty="0">
                          <a:solidFill>
                            <a:srgbClr val="000000"/>
                          </a:solidFill>
                          <a:effectLst/>
                          <a:latin typeface="Aptos" panose="020B0004020202020204" pitchFamily="34" charset="0"/>
                        </a:rPr>
                        <a:t>From 1 July 2020, the Premium-free Dispensing Incentive (PFDI) was discontinued. </a:t>
                      </a:r>
                      <a:endParaRPr lang="en-AU" b="0" i="0" dirty="0">
                        <a:solidFill>
                          <a:srgbClr val="000000"/>
                        </a:solidFill>
                        <a:effectLst/>
                      </a:endParaRPr>
                    </a:p>
                  </a:txBody>
                  <a:tcPr>
                    <a:lnL w="10478" cap="flat" cmpd="sng" algn="ctr">
                      <a:solidFill>
                        <a:srgbClr val="FFFFFF"/>
                      </a:solidFill>
                      <a:prstDash val="solid"/>
                      <a:round/>
                      <a:headEnd type="none" w="med" len="med"/>
                      <a:tailEnd type="none" w="med" len="med"/>
                    </a:lnL>
                    <a:lnR w="10478" cap="flat" cmpd="sng" algn="ctr">
                      <a:solidFill>
                        <a:srgbClr val="FFFFFF"/>
                      </a:solidFill>
                      <a:prstDash val="solid"/>
                      <a:round/>
                      <a:headEnd type="none" w="med" len="med"/>
                      <a:tailEnd type="none" w="med" len="med"/>
                    </a:lnR>
                    <a:lnT w="10478" cap="flat" cmpd="sng" algn="ctr">
                      <a:solidFill>
                        <a:srgbClr val="FFFFFF"/>
                      </a:solidFill>
                      <a:prstDash val="solid"/>
                      <a:round/>
                      <a:headEnd type="none" w="med" len="med"/>
                      <a:tailEnd type="none" w="med" len="med"/>
                    </a:lnT>
                    <a:lnB w="10478"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2440245601"/>
                  </a:ext>
                </a:extLst>
              </a:tr>
            </a:tbl>
          </a:graphicData>
        </a:graphic>
      </p:graphicFrame>
      <p:sp>
        <p:nvSpPr>
          <p:cNvPr id="6" name="Title 1">
            <a:extLst>
              <a:ext uri="{FF2B5EF4-FFF2-40B4-BE49-F238E27FC236}">
                <a16:creationId xmlns:a16="http://schemas.microsoft.com/office/drawing/2014/main" id="{D8BAA241-8DB2-D06D-C71E-785AC870F47E}"/>
              </a:ext>
            </a:extLst>
          </p:cNvPr>
          <p:cNvSpPr txBox="1">
            <a:spLocks/>
          </p:cNvSpPr>
          <p:nvPr/>
        </p:nvSpPr>
        <p:spPr>
          <a:xfrm>
            <a:off x="4462" y="205342"/>
            <a:ext cx="12187272" cy="67662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a:ea typeface="Calibri"/>
                <a:cs typeface="Calibri"/>
              </a:rPr>
              <a:t>PBS Text File -&gt; API Mapping Information Summary</a:t>
            </a:r>
            <a:endParaRPr lang="en-US">
              <a:cs typeface="Arial"/>
            </a:endParaRPr>
          </a:p>
        </p:txBody>
      </p:sp>
    </p:spTree>
    <p:extLst>
      <p:ext uri="{BB962C8B-B14F-4D97-AF65-F5344CB8AC3E}">
        <p14:creationId xmlns:p14="http://schemas.microsoft.com/office/powerpoint/2010/main" val="27449754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49CF8EA-6B2D-4CA6-B24C-447D126C054F}"/>
              </a:ext>
            </a:extLst>
          </p:cNvPr>
          <p:cNvSpPr txBox="1">
            <a:spLocks/>
          </p:cNvSpPr>
          <p:nvPr/>
        </p:nvSpPr>
        <p:spPr>
          <a:xfrm>
            <a:off x="768631" y="413475"/>
            <a:ext cx="10296525" cy="71700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t>Discussion</a:t>
            </a:r>
          </a:p>
        </p:txBody>
      </p:sp>
      <p:pic>
        <p:nvPicPr>
          <p:cNvPr id="2" name="Graphic 2" descr="Questions with solid fill">
            <a:extLst>
              <a:ext uri="{FF2B5EF4-FFF2-40B4-BE49-F238E27FC236}">
                <a16:creationId xmlns:a16="http://schemas.microsoft.com/office/drawing/2014/main" id="{188A8005-9D0C-CFF3-4678-61FC041F782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4313584" y="1712843"/>
            <a:ext cx="3918225" cy="3940312"/>
          </a:xfrm>
          <a:prstGeom prst="rect">
            <a:avLst/>
          </a:prstGeom>
        </p:spPr>
      </p:pic>
    </p:spTree>
    <p:extLst>
      <p:ext uri="{BB962C8B-B14F-4D97-AF65-F5344CB8AC3E}">
        <p14:creationId xmlns:p14="http://schemas.microsoft.com/office/powerpoint/2010/main" val="1581265487"/>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9088" y="681531"/>
            <a:ext cx="10938695" cy="694985"/>
          </a:xfrm>
        </p:spPr>
        <p:txBody>
          <a:bodyPr/>
          <a:lstStyle/>
          <a:p>
            <a:r>
              <a:rPr lang="en-AU">
                <a:solidFill>
                  <a:srgbClr val="153A6E"/>
                </a:solidFill>
                <a:latin typeface="Calibri" panose="020F0502020204030204" pitchFamily="34" charset="0"/>
                <a:cs typeface="Calibri" panose="020F0502020204030204" pitchFamily="34" charset="0"/>
              </a:rPr>
              <a:t>Before we begin…</a:t>
            </a:r>
          </a:p>
        </p:txBody>
      </p:sp>
      <p:sp>
        <p:nvSpPr>
          <p:cNvPr id="3" name="Content Placeholder 3"/>
          <p:cNvSpPr txBox="1">
            <a:spLocks/>
          </p:cNvSpPr>
          <p:nvPr/>
        </p:nvSpPr>
        <p:spPr>
          <a:xfrm>
            <a:off x="1986455" y="1954924"/>
            <a:ext cx="9143418" cy="3745220"/>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en-AU" sz="2400">
                <a:latin typeface="Calibri"/>
                <a:ea typeface="Calibri"/>
                <a:cs typeface="Calibri"/>
              </a:rPr>
              <a:t>Please turn off your webcam</a:t>
            </a:r>
          </a:p>
          <a:p>
            <a:pPr marL="0" indent="0">
              <a:lnSpc>
                <a:spcPct val="150000"/>
              </a:lnSpc>
              <a:buNone/>
            </a:pPr>
            <a:endParaRPr lang="en-AU" sz="2400">
              <a:latin typeface="Calibri" panose="020F0502020204030204" pitchFamily="34" charset="0"/>
              <a:cs typeface="Calibri" panose="020F0502020204030204" pitchFamily="34" charset="0"/>
            </a:endParaRPr>
          </a:p>
          <a:p>
            <a:pPr marL="0" indent="0">
              <a:lnSpc>
                <a:spcPct val="150000"/>
              </a:lnSpc>
              <a:buNone/>
            </a:pPr>
            <a:r>
              <a:rPr lang="en-AU" sz="2400">
                <a:latin typeface="Calibri"/>
                <a:ea typeface="Calibri"/>
                <a:cs typeface="Calibri"/>
              </a:rPr>
              <a:t>Please mute your microphone unless speaking</a:t>
            </a:r>
          </a:p>
          <a:p>
            <a:pPr marL="0" indent="0">
              <a:lnSpc>
                <a:spcPct val="150000"/>
              </a:lnSpc>
              <a:buNone/>
            </a:pPr>
            <a:endParaRPr lang="en-AU" sz="2400">
              <a:latin typeface="Calibri" panose="020F0502020204030204" pitchFamily="34" charset="0"/>
              <a:cs typeface="Calibri" panose="020F0502020204030204" pitchFamily="34" charset="0"/>
            </a:endParaRPr>
          </a:p>
          <a:p>
            <a:pPr marL="0" indent="0">
              <a:lnSpc>
                <a:spcPct val="150000"/>
              </a:lnSpc>
              <a:buNone/>
            </a:pPr>
            <a:r>
              <a:rPr lang="en-AU" sz="2400">
                <a:latin typeface="Calibri"/>
                <a:ea typeface="Calibri"/>
                <a:cs typeface="Calibri"/>
              </a:rPr>
              <a:t>Any questions? Email </a:t>
            </a:r>
            <a:r>
              <a:rPr lang="en-AU" sz="2400">
                <a:latin typeface="Calibri"/>
                <a:ea typeface="Calibri"/>
                <a:cs typeface="Calibri"/>
                <a:hlinkClick r:id="rId3"/>
              </a:rPr>
              <a:t>HPP.Support@health.gov.au</a:t>
            </a:r>
            <a:r>
              <a:rPr lang="en-AU" sz="2400">
                <a:latin typeface="Calibri"/>
                <a:ea typeface="Calibri"/>
                <a:cs typeface="Calibri"/>
              </a:rPr>
              <a:t> </a:t>
            </a:r>
            <a:endParaRPr lang="en-AU" sz="2400">
              <a:latin typeface="Calibri" panose="020F0502020204030204" pitchFamily="34" charset="0"/>
              <a:ea typeface="Calibri"/>
              <a:cs typeface="Calibri" panose="020F0502020204030204" pitchFamily="34" charset="0"/>
            </a:endParaRPr>
          </a:p>
        </p:txBody>
      </p:sp>
      <p:pic>
        <p:nvPicPr>
          <p:cNvPr id="5" name="Graphic 4" descr="Web cam">
            <a:extLst>
              <a:ext uri="{FF2B5EF4-FFF2-40B4-BE49-F238E27FC236}">
                <a16:creationId xmlns:a16="http://schemas.microsoft.com/office/drawing/2014/main" id="{D569147C-1576-4361-AB50-92876123830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17914" y="1828787"/>
            <a:ext cx="914400" cy="914400"/>
          </a:xfrm>
          <a:prstGeom prst="rect">
            <a:avLst/>
          </a:prstGeom>
        </p:spPr>
      </p:pic>
      <p:pic>
        <p:nvPicPr>
          <p:cNvPr id="7" name="Graphic 6" descr="Radio microphone">
            <a:extLst>
              <a:ext uri="{FF2B5EF4-FFF2-40B4-BE49-F238E27FC236}">
                <a16:creationId xmlns:a16="http://schemas.microsoft.com/office/drawing/2014/main" id="{9A8BFC7F-EF73-4176-9948-BFC09D2B9E7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17914" y="3176752"/>
            <a:ext cx="914400" cy="914400"/>
          </a:xfrm>
          <a:prstGeom prst="rect">
            <a:avLst/>
          </a:prstGeom>
        </p:spPr>
      </p:pic>
      <p:pic>
        <p:nvPicPr>
          <p:cNvPr id="9" name="Graphic 8" descr="Envelope">
            <a:extLst>
              <a:ext uri="{FF2B5EF4-FFF2-40B4-BE49-F238E27FC236}">
                <a16:creationId xmlns:a16="http://schemas.microsoft.com/office/drawing/2014/main" id="{D8D5670D-270F-424E-ADBC-3AD925674BD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17914" y="4524717"/>
            <a:ext cx="914400" cy="914400"/>
          </a:xfrm>
          <a:prstGeom prst="rect">
            <a:avLst/>
          </a:prstGeom>
        </p:spPr>
      </p:pic>
      <p:cxnSp>
        <p:nvCxnSpPr>
          <p:cNvPr id="13" name="Straight Connector 12">
            <a:extLst>
              <a:ext uri="{FF2B5EF4-FFF2-40B4-BE49-F238E27FC236}">
                <a16:creationId xmlns:a16="http://schemas.microsoft.com/office/drawing/2014/main" id="{0132361B-D4C7-4667-A339-C63F9BC2BF3D}"/>
              </a:ext>
            </a:extLst>
          </p:cNvPr>
          <p:cNvCxnSpPr>
            <a:cxnSpLocks/>
          </p:cNvCxnSpPr>
          <p:nvPr/>
        </p:nvCxnSpPr>
        <p:spPr>
          <a:xfrm flipH="1">
            <a:off x="937578" y="1945092"/>
            <a:ext cx="802732" cy="643904"/>
          </a:xfrm>
          <a:prstGeom prst="line">
            <a:avLst/>
          </a:prstGeom>
          <a:ln w="76200">
            <a:solidFill>
              <a:srgbClr val="153A6E"/>
            </a:solidFill>
          </a:ln>
        </p:spPr>
        <p:style>
          <a:lnRef idx="3">
            <a:schemeClr val="dk1"/>
          </a:lnRef>
          <a:fillRef idx="0">
            <a:schemeClr val="dk1"/>
          </a:fillRef>
          <a:effectRef idx="2">
            <a:schemeClr val="dk1"/>
          </a:effectRef>
          <a:fontRef idx="minor">
            <a:schemeClr val="tx1"/>
          </a:fontRef>
        </p:style>
      </p:cxnSp>
      <p:cxnSp>
        <p:nvCxnSpPr>
          <p:cNvPr id="18" name="Straight Connector 17">
            <a:extLst>
              <a:ext uri="{FF2B5EF4-FFF2-40B4-BE49-F238E27FC236}">
                <a16:creationId xmlns:a16="http://schemas.microsoft.com/office/drawing/2014/main" id="{F802574D-8DAD-47BB-8BAB-6DB35C3CB17C}"/>
              </a:ext>
            </a:extLst>
          </p:cNvPr>
          <p:cNvCxnSpPr>
            <a:cxnSpLocks/>
          </p:cNvCxnSpPr>
          <p:nvPr/>
        </p:nvCxnSpPr>
        <p:spPr>
          <a:xfrm flipH="1">
            <a:off x="937578" y="3302341"/>
            <a:ext cx="802732" cy="643904"/>
          </a:xfrm>
          <a:prstGeom prst="line">
            <a:avLst/>
          </a:prstGeom>
          <a:ln w="76200">
            <a:solidFill>
              <a:srgbClr val="153A6E"/>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6396991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panose="020F0502020204030204" pitchFamily="34" charset="0"/>
                <a:cs typeface="Calibri" panose="020F0502020204030204" pitchFamily="34" charset="0"/>
              </a:rPr>
              <a:t>Agenda</a:t>
            </a:r>
          </a:p>
        </p:txBody>
      </p:sp>
      <p:sp>
        <p:nvSpPr>
          <p:cNvPr id="3" name="Rectangle 2">
            <a:extLst>
              <a:ext uri="{FF2B5EF4-FFF2-40B4-BE49-F238E27FC236}">
                <a16:creationId xmlns:a16="http://schemas.microsoft.com/office/drawing/2014/main" id="{F7CDCBC0-3473-4600-A5DF-2CE9500ECF5D}"/>
              </a:ext>
            </a:extLst>
          </p:cNvPr>
          <p:cNvSpPr/>
          <p:nvPr/>
        </p:nvSpPr>
        <p:spPr>
          <a:xfrm>
            <a:off x="849088" y="1288944"/>
            <a:ext cx="10568248" cy="5788764"/>
          </a:xfrm>
          <a:prstGeom prst="rect">
            <a:avLst/>
          </a:prstGeom>
          <a:ln>
            <a:noFill/>
          </a:ln>
        </p:spPr>
        <p:txBody>
          <a:bodyPr wrap="square" lIns="91440" tIns="45720" rIns="91440" bIns="45720" anchor="t">
            <a:spAutoFit/>
          </a:bodyPr>
          <a:lstStyle/>
          <a:p>
            <a:pPr>
              <a:lnSpc>
                <a:spcPct val="107000"/>
              </a:lnSpc>
              <a:spcAft>
                <a:spcPts val="2400"/>
              </a:spcAft>
            </a:pPr>
            <a:r>
              <a:rPr lang="en-AU" sz="2400">
                <a:solidFill>
                  <a:schemeClr val="accent1"/>
                </a:solidFill>
                <a:latin typeface="Calibri"/>
                <a:cs typeface="Calibri"/>
              </a:rPr>
              <a:t>Prescribing overview and updates</a:t>
            </a:r>
          </a:p>
          <a:p>
            <a:pPr lvl="0">
              <a:lnSpc>
                <a:spcPct val="107000"/>
              </a:lnSpc>
              <a:spcAft>
                <a:spcPts val="2400"/>
              </a:spcAft>
            </a:pPr>
            <a:r>
              <a:rPr lang="en-AU" sz="2400">
                <a:solidFill>
                  <a:schemeClr val="accent1"/>
                </a:solidFill>
                <a:latin typeface="Calibri"/>
                <a:ea typeface="Calibri" panose="020F0502020204030204" pitchFamily="34" charset="0"/>
                <a:cs typeface="Calibri"/>
              </a:rPr>
              <a:t>Introduction</a:t>
            </a:r>
          </a:p>
          <a:p>
            <a:pPr marL="800100" lvl="1" indent="-342900">
              <a:lnSpc>
                <a:spcPct val="107000"/>
              </a:lnSpc>
              <a:spcAft>
                <a:spcPts val="1200"/>
              </a:spcAft>
              <a:buFont typeface="Symbol" panose="05050102010706020507" pitchFamily="18" charset="2"/>
              <a:buChar char=""/>
            </a:pPr>
            <a:r>
              <a:rPr lang="en-AU" sz="2000">
                <a:latin typeface="Calibri"/>
                <a:cs typeface="Calibri"/>
              </a:rPr>
              <a:t>General recap</a:t>
            </a:r>
          </a:p>
          <a:p>
            <a:pPr marL="800100" lvl="1" indent="-342900">
              <a:lnSpc>
                <a:spcPct val="107000"/>
              </a:lnSpc>
              <a:spcAft>
                <a:spcPts val="1200"/>
              </a:spcAft>
              <a:buFont typeface="Symbol" panose="05050102010706020507" pitchFamily="18" charset="2"/>
              <a:buChar char=""/>
            </a:pPr>
            <a:r>
              <a:rPr lang="en-AU" sz="2000">
                <a:latin typeface="Calibri"/>
                <a:cs typeface="Calibri"/>
              </a:rPr>
              <a:t>Future releases</a:t>
            </a:r>
          </a:p>
          <a:p>
            <a:pPr marL="800100" lvl="1" indent="-342900">
              <a:lnSpc>
                <a:spcPct val="107000"/>
              </a:lnSpc>
              <a:spcAft>
                <a:spcPts val="1200"/>
              </a:spcAft>
              <a:buFont typeface="Symbol" panose="05050102010706020507" pitchFamily="18" charset="2"/>
              <a:buChar char=""/>
            </a:pPr>
            <a:r>
              <a:rPr lang="en-AU" sz="2000">
                <a:latin typeface="Calibri"/>
                <a:cs typeface="Calibri"/>
              </a:rPr>
              <a:t>Update on AMT v4 </a:t>
            </a:r>
          </a:p>
          <a:p>
            <a:pPr lvl="1"/>
            <a:endParaRPr lang="en-US" sz="2000">
              <a:latin typeface="Calibri"/>
              <a:cs typeface="Calibri"/>
            </a:endParaRPr>
          </a:p>
          <a:p>
            <a:pPr>
              <a:lnSpc>
                <a:spcPct val="107000"/>
              </a:lnSpc>
              <a:spcAft>
                <a:spcPts val="2400"/>
              </a:spcAft>
            </a:pPr>
            <a:r>
              <a:rPr lang="en-AU" sz="2400">
                <a:solidFill>
                  <a:schemeClr val="accent1"/>
                </a:solidFill>
                <a:latin typeface="Calibri"/>
                <a:ea typeface="Calibri"/>
                <a:cs typeface="Calibri"/>
              </a:rPr>
              <a:t>v3 API changes</a:t>
            </a:r>
          </a:p>
          <a:p>
            <a:pPr marL="800100" lvl="1" indent="-342900">
              <a:lnSpc>
                <a:spcPct val="107000"/>
              </a:lnSpc>
              <a:spcAft>
                <a:spcPts val="1200"/>
              </a:spcAft>
              <a:buFont typeface="Symbol" panose="05050102010706020507" pitchFamily="18" charset="2"/>
              <a:buChar char=""/>
            </a:pPr>
            <a:r>
              <a:rPr lang="en-AU" sz="2000">
                <a:latin typeface="Calibri"/>
                <a:cs typeface="Calibri"/>
              </a:rPr>
              <a:t>Restrictions</a:t>
            </a:r>
          </a:p>
          <a:p>
            <a:pPr marL="800100" lvl="1" indent="-342900">
              <a:lnSpc>
                <a:spcPct val="107000"/>
              </a:lnSpc>
              <a:spcAft>
                <a:spcPts val="1200"/>
              </a:spcAft>
              <a:buFont typeface="Symbol" panose="05050102010706020507" pitchFamily="18" charset="2"/>
              <a:buChar char=""/>
            </a:pPr>
            <a:r>
              <a:rPr lang="en-GB" sz="2000">
                <a:latin typeface="Calibri"/>
                <a:ea typeface="Calibri"/>
                <a:cs typeface="Calibri"/>
              </a:rPr>
              <a:t>PBS Public data API</a:t>
            </a:r>
          </a:p>
          <a:p>
            <a:pPr>
              <a:lnSpc>
                <a:spcPct val="107000"/>
              </a:lnSpc>
              <a:spcAft>
                <a:spcPts val="1200"/>
              </a:spcAft>
            </a:pPr>
            <a:r>
              <a:rPr lang="en-GB" sz="2400">
                <a:solidFill>
                  <a:schemeClr val="accent1"/>
                </a:solidFill>
                <a:latin typeface="Calibri"/>
                <a:ea typeface="Calibri"/>
                <a:cs typeface="Calibri"/>
              </a:rPr>
              <a:t>Discussions</a:t>
            </a:r>
          </a:p>
          <a:p>
            <a:pPr marL="800100" lvl="1" indent="-342900">
              <a:lnSpc>
                <a:spcPct val="107000"/>
              </a:lnSpc>
              <a:spcAft>
                <a:spcPts val="1200"/>
              </a:spcAft>
              <a:buFont typeface="Symbol" panose="05050102010706020507" pitchFamily="18" charset="2"/>
              <a:buChar char=""/>
            </a:pPr>
            <a:r>
              <a:rPr lang="en-GB" sz="2000">
                <a:latin typeface="Calibri"/>
                <a:ea typeface="Calibri"/>
                <a:cs typeface="Calibri"/>
              </a:rPr>
              <a:t>Q &amp; A</a:t>
            </a:r>
          </a:p>
        </p:txBody>
      </p:sp>
    </p:spTree>
    <p:extLst>
      <p:ext uri="{BB962C8B-B14F-4D97-AF65-F5344CB8AC3E}">
        <p14:creationId xmlns:p14="http://schemas.microsoft.com/office/powerpoint/2010/main" val="7390260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sz="4400" b="1">
                <a:solidFill>
                  <a:srgbClr val="243C96"/>
                </a:solidFill>
                <a:latin typeface="Calibri"/>
              </a:rPr>
              <a:t>PBS API General recap</a:t>
            </a:r>
            <a:endParaRPr lang="en-AU">
              <a:solidFill>
                <a:srgbClr val="153A6E"/>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F7CDCBC0-3473-4600-A5DF-2CE9500ECF5D}"/>
              </a:ext>
            </a:extLst>
          </p:cNvPr>
          <p:cNvSpPr/>
          <p:nvPr/>
        </p:nvSpPr>
        <p:spPr>
          <a:xfrm>
            <a:off x="849088" y="1450869"/>
            <a:ext cx="10568248" cy="4573560"/>
          </a:xfrm>
          <a:prstGeom prst="rect">
            <a:avLst/>
          </a:prstGeom>
          <a:ln>
            <a:noFill/>
          </a:ln>
        </p:spPr>
        <p:txBody>
          <a:bodyPr wrap="square" lIns="91440" tIns="45720" rIns="91440" bIns="45720" anchor="t">
            <a:spAutoFit/>
          </a:bodyPr>
          <a:lstStyle/>
          <a:p>
            <a:pPr marL="800100" lvl="1" indent="-342900">
              <a:lnSpc>
                <a:spcPct val="107000"/>
              </a:lnSpc>
              <a:spcAft>
                <a:spcPts val="2400"/>
              </a:spcAft>
              <a:buFont typeface="Arial,Sans-Serif"/>
              <a:buChar char="•"/>
            </a:pPr>
            <a:r>
              <a:rPr lang="en-AU" sz="2000" b="0" i="0">
                <a:effectLst/>
                <a:latin typeface="Calibri"/>
                <a:ea typeface="Calibri"/>
                <a:cs typeface="Calibri"/>
              </a:rPr>
              <a:t>All current forms of PBS Schedule data will continue to be available as long as there are key fixes being implemented. There will be </a:t>
            </a:r>
            <a:r>
              <a:rPr lang="en-AU" sz="2000" b="0">
                <a:effectLst/>
                <a:latin typeface="Calibri"/>
                <a:ea typeface="Calibri"/>
                <a:cs typeface="Calibri"/>
              </a:rPr>
              <a:t>at least </a:t>
            </a:r>
            <a:r>
              <a:rPr lang="en-AU" sz="2000" b="0" i="0">
                <a:effectLst/>
                <a:latin typeface="Calibri"/>
                <a:ea typeface="Calibri"/>
                <a:cs typeface="Calibri"/>
              </a:rPr>
              <a:t>three months' notice of discontinuation once the API is stable. </a:t>
            </a:r>
            <a:endParaRPr lang="en-AU" sz="2000">
              <a:latin typeface="Calibri"/>
              <a:ea typeface="Calibri"/>
              <a:cs typeface="Calibri"/>
            </a:endParaRPr>
          </a:p>
          <a:p>
            <a:pPr marL="800100" lvl="1" indent="-342900">
              <a:lnSpc>
                <a:spcPct val="107000"/>
              </a:lnSpc>
              <a:spcAft>
                <a:spcPts val="2400"/>
              </a:spcAft>
              <a:buFont typeface="Arial,Sans-Serif"/>
              <a:buChar char="•"/>
            </a:pPr>
            <a:r>
              <a:rPr lang="en-AU" sz="2000">
                <a:latin typeface="Calibri"/>
                <a:ea typeface="Calibri"/>
                <a:cs typeface="Calibri"/>
              </a:rPr>
              <a:t>PDF Schedule and SOC - Will continue to be available in PDF form ongoing </a:t>
            </a:r>
            <a:r>
              <a:rPr lang="en-AU" sz="2000">
                <a:latin typeface="Calibri"/>
                <a:ea typeface="Calibri"/>
                <a:cs typeface="Calibri"/>
                <a:hlinkClick r:id="rId3">
                  <a:extLst>
                    <a:ext uri="{A12FA001-AC4F-418D-AE19-62706E023703}">
                      <ahyp:hlinkClr xmlns:ahyp="http://schemas.microsoft.com/office/drawing/2018/hyperlinkcolor" val="tx"/>
                    </a:ext>
                  </a:extLst>
                </a:hlinkClick>
              </a:rPr>
              <a:t>https://www.pbs.gov.au/browse/publications</a:t>
            </a:r>
            <a:r>
              <a:rPr lang="en-AU" sz="2000">
                <a:latin typeface="Calibri"/>
                <a:ea typeface="Calibri"/>
                <a:cs typeface="Calibri"/>
              </a:rPr>
              <a:t> or under embargo. </a:t>
            </a:r>
          </a:p>
          <a:p>
            <a:pPr marL="800100" lvl="1" indent="-342900">
              <a:lnSpc>
                <a:spcPct val="107000"/>
              </a:lnSpc>
              <a:spcAft>
                <a:spcPts val="2400"/>
              </a:spcAft>
              <a:buFont typeface="Arial,Sans-Serif"/>
              <a:buChar char="•"/>
            </a:pPr>
            <a:endParaRPr lang="en-AU" sz="2000">
              <a:latin typeface="Calibri"/>
              <a:ea typeface="Calibri"/>
              <a:cs typeface="Calibri"/>
            </a:endParaRPr>
          </a:p>
          <a:p>
            <a:pPr marL="800100" lvl="1" indent="-342900">
              <a:lnSpc>
                <a:spcPct val="107000"/>
              </a:lnSpc>
              <a:spcAft>
                <a:spcPts val="2400"/>
              </a:spcAft>
              <a:buFont typeface="Arial,Sans-Serif"/>
              <a:buChar char="•"/>
            </a:pPr>
            <a:r>
              <a:rPr lang="en-AU" sz="2000">
                <a:latin typeface="Calibri"/>
                <a:cs typeface="Calibri"/>
              </a:rPr>
              <a:t>Supporting resources that have been updated</a:t>
            </a:r>
          </a:p>
          <a:p>
            <a:pPr marL="800100" lvl="1" indent="-342900">
              <a:lnSpc>
                <a:spcPct val="107000"/>
              </a:lnSpc>
              <a:spcAft>
                <a:spcPts val="2400"/>
              </a:spcAft>
              <a:buFont typeface="Arial,Sans-Serif"/>
              <a:buChar char="•"/>
            </a:pPr>
            <a:r>
              <a:rPr lang="en-AU" sz="2000">
                <a:highlight>
                  <a:srgbClr val="FFFFFF"/>
                </a:highlight>
                <a:latin typeface="Calibri"/>
                <a:cs typeface="Calibri"/>
              </a:rPr>
              <a:t>V3 is the current version.  </a:t>
            </a:r>
            <a:r>
              <a:rPr lang="en-AU" sz="2000">
                <a:solidFill>
                  <a:srgbClr val="313131"/>
                </a:solidFill>
                <a:highlight>
                  <a:srgbClr val="FFFFFF"/>
                </a:highlight>
                <a:latin typeface="Segoe UI"/>
                <a:cs typeface="Segoe UI"/>
                <a:hlinkClick r:id="rId4"/>
              </a:rPr>
              <a:t>API catalogue</a:t>
            </a:r>
            <a:r>
              <a:rPr lang="en-AU" sz="2000">
                <a:solidFill>
                  <a:srgbClr val="000000"/>
                </a:solidFill>
                <a:highlight>
                  <a:srgbClr val="FFFFFF"/>
                </a:highlight>
                <a:latin typeface="Calibri"/>
                <a:ea typeface="Calibri"/>
                <a:cs typeface="Calibri"/>
              </a:rPr>
              <a:t> </a:t>
            </a:r>
            <a:r>
              <a:rPr lang="en-AU" sz="2000">
                <a:highlight>
                  <a:srgbClr val="FFFFFF"/>
                </a:highlight>
                <a:latin typeface="Calibri"/>
                <a:cs typeface="Calibri"/>
              </a:rPr>
              <a:t>- https://data-api-portal.health.gov.au</a:t>
            </a:r>
            <a:endParaRPr lang="en-AU" sz="2000">
              <a:highlight>
                <a:srgbClr val="FFFFFF"/>
              </a:highlight>
              <a:latin typeface="Calibri"/>
              <a:ea typeface="Calibri"/>
              <a:cs typeface="Calibri"/>
            </a:endParaRPr>
          </a:p>
          <a:p>
            <a:pPr>
              <a:spcAft>
                <a:spcPts val="1600"/>
              </a:spcAft>
            </a:pPr>
            <a:endParaRPr lang="en-AU" sz="2000">
              <a:cs typeface="Arial"/>
            </a:endParaRPr>
          </a:p>
        </p:txBody>
      </p:sp>
      <p:pic>
        <p:nvPicPr>
          <p:cNvPr id="6" name="Picture 5">
            <a:extLst>
              <a:ext uri="{FF2B5EF4-FFF2-40B4-BE49-F238E27FC236}">
                <a16:creationId xmlns:a16="http://schemas.microsoft.com/office/drawing/2014/main" id="{7DD892E1-BDD7-FE6D-9A42-2DEBB7D4F1B3}"/>
              </a:ext>
            </a:extLst>
          </p:cNvPr>
          <p:cNvPicPr>
            <a:picLocks noChangeAspect="1"/>
          </p:cNvPicPr>
          <p:nvPr/>
        </p:nvPicPr>
        <p:blipFill>
          <a:blip r:embed="rId5"/>
          <a:stretch>
            <a:fillRect/>
          </a:stretch>
        </p:blipFill>
        <p:spPr>
          <a:xfrm>
            <a:off x="2127071" y="3490739"/>
            <a:ext cx="8382727" cy="493819"/>
          </a:xfrm>
          <a:prstGeom prst="rect">
            <a:avLst/>
          </a:prstGeom>
        </p:spPr>
      </p:pic>
    </p:spTree>
    <p:extLst>
      <p:ext uri="{BB962C8B-B14F-4D97-AF65-F5344CB8AC3E}">
        <p14:creationId xmlns:p14="http://schemas.microsoft.com/office/powerpoint/2010/main" val="13241960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sz="4400" b="1">
                <a:solidFill>
                  <a:srgbClr val="243C96"/>
                </a:solidFill>
                <a:latin typeface="Calibri"/>
              </a:rPr>
              <a:t>PBS API – Future Releases</a:t>
            </a:r>
            <a:endParaRPr lang="en-AU">
              <a:solidFill>
                <a:srgbClr val="153A6E"/>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F7CDCBC0-3473-4600-A5DF-2CE9500ECF5D}"/>
              </a:ext>
            </a:extLst>
          </p:cNvPr>
          <p:cNvSpPr/>
          <p:nvPr/>
        </p:nvSpPr>
        <p:spPr>
          <a:xfrm>
            <a:off x="849088" y="1298952"/>
            <a:ext cx="10568248" cy="2616294"/>
          </a:xfrm>
          <a:prstGeom prst="rect">
            <a:avLst/>
          </a:prstGeom>
          <a:ln>
            <a:noFill/>
          </a:ln>
        </p:spPr>
        <p:txBody>
          <a:bodyPr wrap="square" lIns="91440" tIns="45720" rIns="91440" bIns="45720" anchor="t">
            <a:spAutoFit/>
          </a:bodyPr>
          <a:lstStyle/>
          <a:p>
            <a:pPr>
              <a:lnSpc>
                <a:spcPct val="107000"/>
              </a:lnSpc>
              <a:spcAft>
                <a:spcPts val="600"/>
              </a:spcAft>
            </a:pPr>
            <a:r>
              <a:rPr lang="en-AU" sz="2400">
                <a:solidFill>
                  <a:schemeClr val="accent1"/>
                </a:solidFill>
                <a:latin typeface="Calibri"/>
                <a:cs typeface="Calibri"/>
              </a:rPr>
              <a:t>Future release </a:t>
            </a:r>
            <a:r>
              <a:rPr lang="en-AU">
                <a:solidFill>
                  <a:srgbClr val="000000"/>
                </a:solidFill>
                <a:highlight>
                  <a:srgbClr val="FFFFFF"/>
                </a:highlight>
                <a:latin typeface="Calibri"/>
                <a:cs typeface="Calibri"/>
              </a:rPr>
              <a:t>(November 2024)</a:t>
            </a:r>
          </a:p>
          <a:p>
            <a:pPr>
              <a:spcAft>
                <a:spcPts val="1600"/>
              </a:spcAft>
            </a:pPr>
            <a:r>
              <a:rPr lang="en-AU" sz="2000">
                <a:latin typeface="Calibri"/>
                <a:cs typeface="Calibri"/>
              </a:rPr>
              <a:t>Embargo API Access Renewal</a:t>
            </a:r>
            <a:endParaRPr lang="en-AU" sz="2000">
              <a:latin typeface="Calibri" panose="020F0502020204030204" pitchFamily="34" charset="0"/>
              <a:cs typeface="Calibri" panose="020F0502020204030204" pitchFamily="34" charset="0"/>
            </a:endParaRPr>
          </a:p>
          <a:p>
            <a:pPr marL="628650" lvl="1" indent="-171450">
              <a:buFont typeface="Arial,Sans-Serif"/>
              <a:buChar char="•"/>
            </a:pPr>
            <a:r>
              <a:rPr lang="en-AU" sz="2000">
                <a:solidFill>
                  <a:srgbClr val="000000"/>
                </a:solidFill>
                <a:highlight>
                  <a:srgbClr val="FFFFFF"/>
                </a:highlight>
                <a:latin typeface="Calibri"/>
                <a:cs typeface="Calibri"/>
              </a:rPr>
              <a:t>Companies will no longer need to re-apply for access renewal, if they confirm which users need to retain access beforehand</a:t>
            </a:r>
          </a:p>
          <a:p>
            <a:pPr marL="628650" lvl="1" indent="-171450">
              <a:buFont typeface="Arial,Sans-Serif"/>
              <a:buChar char="•"/>
            </a:pPr>
            <a:r>
              <a:rPr lang="en-AU" sz="2000">
                <a:solidFill>
                  <a:srgbClr val="000000"/>
                </a:solidFill>
                <a:highlight>
                  <a:srgbClr val="FFFFFF"/>
                </a:highlight>
                <a:latin typeface="Calibri"/>
                <a:cs typeface="Calibri"/>
              </a:rPr>
              <a:t>Updated Process below; the communication will be managed via correspondence. </a:t>
            </a:r>
            <a:r>
              <a:rPr lang="en-AU" sz="2000">
                <a:solidFill>
                  <a:srgbClr val="000000"/>
                </a:solidFill>
                <a:highlight>
                  <a:srgbClr val="FFFFFF"/>
                </a:highlight>
                <a:latin typeface="Calibri"/>
                <a:ea typeface="Calibri"/>
                <a:cs typeface="Calibri"/>
              </a:rPr>
              <a:t>Expect this solution to be in-place before the end of the year.</a:t>
            </a:r>
          </a:p>
          <a:p>
            <a:pPr>
              <a:spcAft>
                <a:spcPts val="1600"/>
              </a:spcAft>
            </a:pPr>
            <a:endParaRPr lang="en-AU" sz="2000"/>
          </a:p>
        </p:txBody>
      </p:sp>
      <p:pic>
        <p:nvPicPr>
          <p:cNvPr id="4" name="Picture 3" descr="A screenshot of a computer screen&#10;&#10;Description automatically generated">
            <a:extLst>
              <a:ext uri="{FF2B5EF4-FFF2-40B4-BE49-F238E27FC236}">
                <a16:creationId xmlns:a16="http://schemas.microsoft.com/office/drawing/2014/main" id="{F336757E-CAA7-3F11-BA75-8DB64A8D3829}"/>
              </a:ext>
            </a:extLst>
          </p:cNvPr>
          <p:cNvPicPr>
            <a:picLocks noChangeAspect="1"/>
          </p:cNvPicPr>
          <p:nvPr/>
        </p:nvPicPr>
        <p:blipFill>
          <a:blip r:embed="rId3"/>
          <a:stretch>
            <a:fillRect/>
          </a:stretch>
        </p:blipFill>
        <p:spPr>
          <a:xfrm>
            <a:off x="4988689" y="3673236"/>
            <a:ext cx="6186130" cy="2924705"/>
          </a:xfrm>
          <a:prstGeom prst="rect">
            <a:avLst/>
          </a:prstGeom>
        </p:spPr>
      </p:pic>
    </p:spTree>
    <p:extLst>
      <p:ext uri="{BB962C8B-B14F-4D97-AF65-F5344CB8AC3E}">
        <p14:creationId xmlns:p14="http://schemas.microsoft.com/office/powerpoint/2010/main" val="36028689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sz="4400" b="1">
                <a:solidFill>
                  <a:srgbClr val="243C96"/>
                </a:solidFill>
                <a:latin typeface="Calibri"/>
              </a:rPr>
              <a:t>PBS API – Future Releases</a:t>
            </a:r>
            <a:endParaRPr lang="en-AU">
              <a:solidFill>
                <a:srgbClr val="153A6E"/>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F7CDCBC0-3473-4600-A5DF-2CE9500ECF5D}"/>
              </a:ext>
            </a:extLst>
          </p:cNvPr>
          <p:cNvSpPr/>
          <p:nvPr/>
        </p:nvSpPr>
        <p:spPr>
          <a:xfrm>
            <a:off x="849088" y="1341482"/>
            <a:ext cx="10568248" cy="3851311"/>
          </a:xfrm>
          <a:prstGeom prst="rect">
            <a:avLst/>
          </a:prstGeom>
          <a:ln>
            <a:noFill/>
          </a:ln>
        </p:spPr>
        <p:txBody>
          <a:bodyPr wrap="square" lIns="91440" tIns="45720" rIns="91440" bIns="45720" anchor="t">
            <a:spAutoFit/>
          </a:bodyPr>
          <a:lstStyle/>
          <a:p>
            <a:pPr>
              <a:lnSpc>
                <a:spcPct val="107000"/>
              </a:lnSpc>
              <a:spcAft>
                <a:spcPts val="600"/>
              </a:spcAft>
            </a:pPr>
            <a:r>
              <a:rPr lang="en-AU" sz="2400">
                <a:solidFill>
                  <a:schemeClr val="accent1"/>
                </a:solidFill>
                <a:latin typeface="Calibri"/>
                <a:cs typeface="Calibri"/>
              </a:rPr>
              <a:t>Future release </a:t>
            </a:r>
            <a:r>
              <a:rPr lang="en-AU" kern="100">
                <a:highlight>
                  <a:srgbClr val="FFFFFF"/>
                </a:highlight>
                <a:latin typeface="Calibri" panose="020F0502020204030204" pitchFamily="34" charset="0"/>
                <a:cs typeface="Calibri" panose="020F0502020204030204" pitchFamily="34" charset="0"/>
              </a:rPr>
              <a:t>(Date: TBC, around December trying not to interfere with production data releases)</a:t>
            </a:r>
          </a:p>
          <a:p>
            <a:pPr>
              <a:lnSpc>
                <a:spcPct val="107000"/>
              </a:lnSpc>
              <a:spcAft>
                <a:spcPts val="800"/>
              </a:spcAft>
            </a:pPr>
            <a:r>
              <a:rPr lang="en-AU" sz="2000" kern="100">
                <a:effectLst/>
                <a:latin typeface="Calibri" panose="020F0502020204030204" pitchFamily="34" charset="0"/>
                <a:ea typeface="Calibri" panose="020F0502020204030204" pitchFamily="34" charset="0"/>
                <a:cs typeface="Calibri" panose="020F0502020204030204" pitchFamily="34" charset="0"/>
              </a:rPr>
              <a:t>New (For V3 only)</a:t>
            </a:r>
          </a:p>
          <a:p>
            <a:pPr marL="800100" lvl="1" indent="-342900">
              <a:lnSpc>
                <a:spcPct val="107000"/>
              </a:lnSpc>
              <a:buFont typeface="Arial" panose="020B0604020202020204" pitchFamily="34" charset="0"/>
              <a:buChar char="•"/>
              <a:tabLst>
                <a:tab pos="457200" algn="l"/>
              </a:tabLst>
            </a:pPr>
            <a:r>
              <a:rPr lang="en-AU" sz="20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New Column changed_endpoint added to Summary of Changes</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07000"/>
              </a:lnSpc>
              <a:buFont typeface="Arial" panose="020B0604020202020204" pitchFamily="34" charset="0"/>
              <a:buChar char="•"/>
              <a:tabLst>
                <a:tab pos="457200" algn="l"/>
              </a:tabLst>
            </a:pPr>
            <a:r>
              <a:rPr lang="en-AU" sz="20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New column first_listing_date added to the restrictions table</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07000"/>
              </a:lnSpc>
              <a:buFont typeface="Arial" panose="020B0604020202020204" pitchFamily="34" charset="0"/>
              <a:buChar char="•"/>
              <a:tabLst>
                <a:tab pos="457200" algn="l"/>
              </a:tabLst>
            </a:pPr>
            <a:r>
              <a:rPr lang="en-AU" sz="20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Schedule endpoint : Get latest schedule in newest to oldest format</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07000"/>
              </a:lnSpc>
              <a:buFont typeface="Arial" panose="020B0604020202020204" pitchFamily="34" charset="0"/>
              <a:buChar char="•"/>
              <a:tabLst>
                <a:tab pos="457200" algn="l"/>
              </a:tabLst>
            </a:pPr>
            <a:r>
              <a:rPr lang="en-AU" sz="20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New filter added to all endpoints to show the latest schedule information only</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07000"/>
              </a:lnSpc>
              <a:buFont typeface="Arial" panose="020B0604020202020204" pitchFamily="34" charset="0"/>
              <a:buChar char="•"/>
              <a:tabLst>
                <a:tab pos="457200" algn="l"/>
              </a:tabLst>
            </a:pPr>
            <a:r>
              <a:rPr lang="en-AU" sz="20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API Changelog Tracking Implemented for Major/Minor/Patch releases</a:t>
            </a:r>
          </a:p>
          <a:p>
            <a:pPr marL="800100" lvl="1" indent="-342900">
              <a:lnSpc>
                <a:spcPct val="107000"/>
              </a:lnSpc>
              <a:buFont typeface="Arial" panose="020B0604020202020204" pitchFamily="34" charset="0"/>
              <a:buChar char="•"/>
              <a:tabLst>
                <a:tab pos="457200" algn="l"/>
              </a:tabLst>
            </a:pPr>
            <a:endParaRPr lang="en-AU" sz="1600" kern="10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2400"/>
              </a:spcAft>
            </a:pPr>
            <a:endParaRPr lang="en-AU" sz="2000">
              <a:solidFill>
                <a:schemeClr val="accent1"/>
              </a:solidFill>
              <a:latin typeface="Calibri"/>
              <a:cs typeface="Calibri"/>
            </a:endParaRPr>
          </a:p>
          <a:p>
            <a:pPr>
              <a:spcAft>
                <a:spcPts val="1600"/>
              </a:spcAft>
            </a:pPr>
            <a:endParaRPr lang="en-AU" sz="2000"/>
          </a:p>
        </p:txBody>
      </p:sp>
    </p:spTree>
    <p:extLst>
      <p:ext uri="{BB962C8B-B14F-4D97-AF65-F5344CB8AC3E}">
        <p14:creationId xmlns:p14="http://schemas.microsoft.com/office/powerpoint/2010/main" val="16733323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00213-374C-4071-86C0-B1D7328F0F8D}"/>
              </a:ext>
            </a:extLst>
          </p:cNvPr>
          <p:cNvSpPr txBox="1">
            <a:spLocks/>
          </p:cNvSpPr>
          <p:nvPr/>
        </p:nvSpPr>
        <p:spPr>
          <a:xfrm>
            <a:off x="849088" y="681531"/>
            <a:ext cx="10938695" cy="69498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sz="4400" b="1">
                <a:solidFill>
                  <a:srgbClr val="243C96"/>
                </a:solidFill>
                <a:latin typeface="Calibri"/>
              </a:rPr>
              <a:t>PBS API – Future Releases</a:t>
            </a:r>
            <a:endParaRPr lang="en-AU">
              <a:solidFill>
                <a:srgbClr val="153A6E"/>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F7CDCBC0-3473-4600-A5DF-2CE9500ECF5D}"/>
              </a:ext>
            </a:extLst>
          </p:cNvPr>
          <p:cNvSpPr/>
          <p:nvPr/>
        </p:nvSpPr>
        <p:spPr>
          <a:xfrm>
            <a:off x="849088" y="1341482"/>
            <a:ext cx="10568248" cy="5893088"/>
          </a:xfrm>
          <a:prstGeom prst="rect">
            <a:avLst/>
          </a:prstGeom>
          <a:ln>
            <a:noFill/>
          </a:ln>
        </p:spPr>
        <p:txBody>
          <a:bodyPr wrap="square" lIns="91440" tIns="45720" rIns="91440" bIns="45720" anchor="t">
            <a:spAutoFit/>
          </a:bodyPr>
          <a:lstStyle/>
          <a:p>
            <a:pPr>
              <a:lnSpc>
                <a:spcPct val="107000"/>
              </a:lnSpc>
              <a:spcAft>
                <a:spcPts val="600"/>
              </a:spcAft>
            </a:pPr>
            <a:r>
              <a:rPr lang="en-AU" sz="2400">
                <a:solidFill>
                  <a:schemeClr val="accent1"/>
                </a:solidFill>
                <a:latin typeface="Calibri"/>
                <a:cs typeface="Calibri"/>
              </a:rPr>
              <a:t>Future release </a:t>
            </a:r>
            <a:r>
              <a:rPr lang="en-AU" kern="100">
                <a:highlight>
                  <a:srgbClr val="FFFFFF"/>
                </a:highlight>
                <a:latin typeface="Calibri" panose="020F0502020204030204" pitchFamily="34" charset="0"/>
                <a:cs typeface="Calibri" panose="020F0502020204030204" pitchFamily="34" charset="0"/>
              </a:rPr>
              <a:t>(Date: TBC, around December trying not to interfere with production data releases)</a:t>
            </a:r>
          </a:p>
          <a:p>
            <a:pPr>
              <a:lnSpc>
                <a:spcPct val="107000"/>
              </a:lnSpc>
              <a:spcAft>
                <a:spcPts val="800"/>
              </a:spcAft>
            </a:pPr>
            <a:r>
              <a:rPr lang="en-AU" sz="2000" kern="100">
                <a:effectLst/>
                <a:latin typeface="Calibri" panose="020F0502020204030204" pitchFamily="34" charset="0"/>
                <a:ea typeface="Calibri" panose="020F0502020204030204" pitchFamily="34" charset="0"/>
                <a:cs typeface="Calibri" panose="020F0502020204030204" pitchFamily="34" charset="0"/>
              </a:rPr>
              <a:t>Data Modifications (Data Enhancement)</a:t>
            </a:r>
          </a:p>
          <a:p>
            <a:pPr marL="800100" lvl="1" indent="-342900">
              <a:lnSpc>
                <a:spcPct val="107000"/>
              </a:lnSpc>
              <a:buFont typeface="Arial" panose="020B0604020202020204" pitchFamily="34" charset="0"/>
              <a:buChar char="•"/>
              <a:tabLst>
                <a:tab pos="457200" algn="l"/>
              </a:tabLst>
            </a:pPr>
            <a:r>
              <a:rPr lang="en-AU" sz="20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In api/v3/items endpoint, the values in weighted_avg_disclosed_price column has been changed to NULL. </a:t>
            </a:r>
          </a:p>
          <a:p>
            <a:pPr marL="800100" lvl="1" indent="-342900">
              <a:lnSpc>
                <a:spcPct val="107000"/>
              </a:lnSpc>
              <a:buFont typeface="Arial" panose="020B0604020202020204" pitchFamily="34" charset="0"/>
              <a:buChar char="•"/>
              <a:tabLst>
                <a:tab pos="457200" algn="l"/>
              </a:tabLst>
            </a:pPr>
            <a:endParaRPr lang="en-AU" sz="2000" kern="100">
              <a:highlight>
                <a:srgbClr val="FFFFFF"/>
              </a:highlight>
              <a:latin typeface="Calibri" panose="020F0502020204030204" pitchFamily="34" charset="0"/>
              <a:ea typeface="Calibri" panose="020F0502020204030204" pitchFamily="34" charset="0"/>
              <a:cs typeface="Calibri" panose="020F0502020204030204" pitchFamily="34" charset="0"/>
            </a:endParaRPr>
          </a:p>
          <a:p>
            <a:pPr>
              <a:lnSpc>
                <a:spcPct val="107000"/>
              </a:lnSpc>
              <a:tabLst>
                <a:tab pos="457200" algn="l"/>
              </a:tabLst>
            </a:pPr>
            <a:r>
              <a:rPr lang="en-AU" sz="2000" kern="100">
                <a:effectLst/>
                <a:latin typeface="Calibri" panose="020F0502020204030204" pitchFamily="34" charset="0"/>
                <a:ea typeface="Calibri" panose="020F0502020204030204" pitchFamily="34" charset="0"/>
                <a:cs typeface="Calibri" panose="020F0502020204030204" pitchFamily="34" charset="0"/>
              </a:rPr>
              <a:t>Data Modifications (</a:t>
            </a:r>
            <a:r>
              <a:rPr lang="en-AU" sz="2000" kern="100">
                <a:highlight>
                  <a:srgbClr val="FFFFFF"/>
                </a:highlight>
                <a:latin typeface="Calibri" panose="020F0502020204030204" pitchFamily="34" charset="0"/>
                <a:ea typeface="Calibri" panose="020F0502020204030204" pitchFamily="34" charset="0"/>
                <a:cs typeface="Calibri" panose="020F0502020204030204" pitchFamily="34" charset="0"/>
              </a:rPr>
              <a:t>Flags/indicators)</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07000"/>
              </a:lnSpc>
              <a:buFont typeface="Arial" panose="020B0604020202020204" pitchFamily="34" charset="0"/>
              <a:buChar char="•"/>
              <a:tabLst>
                <a:tab pos="457200" algn="l"/>
              </a:tabLst>
            </a:pPr>
            <a:r>
              <a:rPr lang="en-AU" sz="20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In api/v3/amt-items endpoint, remove all Null values from flags/indicators.   exempt_ind</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07000"/>
              </a:lnSpc>
              <a:buFont typeface="Arial" panose="020B0604020202020204" pitchFamily="34" charset="0"/>
              <a:buChar char="•"/>
              <a:tabLst>
                <a:tab pos="457200" algn="l"/>
              </a:tabLst>
            </a:pPr>
            <a:r>
              <a:rPr lang="en-AU" sz="2000" kern="100">
                <a:effectLst/>
                <a:highlight>
                  <a:srgbClr val="FFFFFF"/>
                </a:highlight>
                <a:latin typeface="Calibri" panose="020F0502020204030204" pitchFamily="34" charset="0"/>
                <a:ea typeface="Calibri" panose="020F0502020204030204" pitchFamily="34" charset="0"/>
                <a:cs typeface="Calibri" panose="020F0502020204030204" pitchFamily="34" charset="0"/>
              </a:rPr>
              <a:t>In api/v3/items endpoint, remove all Null values from flags/indicators.   pack_not_to_be_broken_ind, determined_qty, safety_net_resup_rule_cnt_ind, continued_dispensing_flag, </a:t>
            </a:r>
            <a:r>
              <a:rPr lang="en-AU" sz="2000">
                <a:highlight>
                  <a:srgbClr val="FFFFFF"/>
                </a:highlight>
                <a:latin typeface="Calibri"/>
                <a:cs typeface="Calibri"/>
              </a:rPr>
              <a:t>continued_dispensing_emergency, originator_brand_indicator, water_added_ind, policy_applied_bio_sim_up_flag, policy_applied_imdq60_flag, policy_applied_imdq60_base_flag, policy_applied_indig_phar_flag, legal_unar_ind, legal_car_ind   </a:t>
            </a:r>
            <a:endParaRPr lang="en-AU" sz="2000" kern="10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2400"/>
              </a:spcAft>
            </a:pPr>
            <a:r>
              <a:rPr lang="en-AU" sz="2000">
                <a:latin typeface="Calibri"/>
                <a:cs typeface="Calibri"/>
              </a:rPr>
              <a:t>  </a:t>
            </a:r>
            <a:endParaRPr lang="en-AU" sz="2000">
              <a:solidFill>
                <a:schemeClr val="accent1"/>
              </a:solidFill>
              <a:latin typeface="Calibri"/>
              <a:cs typeface="Calibri"/>
            </a:endParaRPr>
          </a:p>
          <a:p>
            <a:pPr>
              <a:spcAft>
                <a:spcPts val="1600"/>
              </a:spcAft>
            </a:pPr>
            <a:endParaRPr lang="en-AU" sz="2000"/>
          </a:p>
        </p:txBody>
      </p:sp>
    </p:spTree>
    <p:extLst>
      <p:ext uri="{BB962C8B-B14F-4D97-AF65-F5344CB8AC3E}">
        <p14:creationId xmlns:p14="http://schemas.microsoft.com/office/powerpoint/2010/main" val="32862941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EB6A98-B999-0CBF-8EA6-92FCF67C79E9}"/>
              </a:ext>
            </a:extLst>
          </p:cNvPr>
          <p:cNvSpPr txBox="1">
            <a:spLocks/>
          </p:cNvSpPr>
          <p:nvPr/>
        </p:nvSpPr>
        <p:spPr>
          <a:xfrm>
            <a:off x="849088" y="681531"/>
            <a:ext cx="10938695" cy="694985"/>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a:solidFill>
                  <a:srgbClr val="153A6E"/>
                </a:solidFill>
                <a:latin typeface="Calibri"/>
                <a:cs typeface="Calibri"/>
              </a:rPr>
              <a:t>PBS API - Future Releases</a:t>
            </a:r>
            <a:r>
              <a:rPr lang="en-AU" sz="3200">
                <a:solidFill>
                  <a:srgbClr val="FF0000"/>
                </a:solidFill>
                <a:highlight>
                  <a:srgbClr val="FFFFFF"/>
                </a:highlight>
                <a:latin typeface="Times New Roman"/>
                <a:cs typeface="Times New Roman"/>
              </a:rPr>
              <a:t> </a:t>
            </a:r>
            <a:endParaRPr lang="en-AU">
              <a:solidFill>
                <a:srgbClr val="FF0000"/>
              </a:solidFill>
              <a:highlight>
                <a:srgbClr val="FFFFFF"/>
              </a:highlight>
              <a:latin typeface="Times New Roman"/>
              <a:cs typeface="Times New Roman"/>
            </a:endParaRPr>
          </a:p>
        </p:txBody>
      </p:sp>
      <p:sp>
        <p:nvSpPr>
          <p:cNvPr id="6" name="Rectangle 5">
            <a:extLst>
              <a:ext uri="{FF2B5EF4-FFF2-40B4-BE49-F238E27FC236}">
                <a16:creationId xmlns:a16="http://schemas.microsoft.com/office/drawing/2014/main" id="{6197D9B6-6A81-1A1C-3F86-4D064AFF412F}"/>
              </a:ext>
            </a:extLst>
          </p:cNvPr>
          <p:cNvSpPr/>
          <p:nvPr/>
        </p:nvSpPr>
        <p:spPr>
          <a:xfrm>
            <a:off x="849088" y="1393360"/>
            <a:ext cx="10424475" cy="6850273"/>
          </a:xfrm>
          <a:prstGeom prst="rect">
            <a:avLst/>
          </a:prstGeom>
          <a:ln>
            <a:noFill/>
          </a:ln>
        </p:spPr>
        <p:txBody>
          <a:bodyPr wrap="square" lIns="91440" tIns="45720" rIns="91440" bIns="45720" anchor="t">
            <a:spAutoFit/>
          </a:bodyPr>
          <a:lstStyle/>
          <a:p>
            <a:pPr>
              <a:lnSpc>
                <a:spcPct val="107000"/>
              </a:lnSpc>
              <a:spcAft>
                <a:spcPts val="600"/>
              </a:spcAft>
            </a:pPr>
            <a:r>
              <a:rPr lang="en-AU" sz="2400">
                <a:solidFill>
                  <a:schemeClr val="accent1"/>
                </a:solidFill>
                <a:latin typeface="Calibri"/>
                <a:cs typeface="Calibri"/>
              </a:rPr>
              <a:t>Future release </a:t>
            </a:r>
            <a:r>
              <a:rPr lang="en-AU" kern="100">
                <a:latin typeface="Calibri" panose="020F0502020204030204" pitchFamily="34" charset="0"/>
                <a:cs typeface="Calibri" panose="020F0502020204030204" pitchFamily="34" charset="0"/>
              </a:rPr>
              <a:t>(Date: TBC, around December trying not to interfere with production data releases)</a:t>
            </a:r>
          </a:p>
          <a:p>
            <a:r>
              <a:rPr lang="en-AU" sz="2000" kern="100">
                <a:effectLst/>
                <a:latin typeface="Calibri" panose="020F0502020204030204" pitchFamily="34" charset="0"/>
                <a:ea typeface="Calibri" panose="020F0502020204030204" pitchFamily="34" charset="0"/>
                <a:cs typeface="Calibri" panose="020F0502020204030204" pitchFamily="34" charset="0"/>
              </a:rPr>
              <a:t>Data Modifications (Data Enhancement)</a:t>
            </a:r>
          </a:p>
          <a:p>
            <a:pPr marL="742950" lvl="1" indent="-285750">
              <a:buFont typeface="Arial,Sans-Serif"/>
              <a:buChar char="•"/>
            </a:pPr>
            <a:r>
              <a:rPr lang="en-AU" sz="2000">
                <a:highlight>
                  <a:srgbClr val="FFFFFF"/>
                </a:highlight>
                <a:latin typeface="Calibri"/>
                <a:cs typeface="Calibri"/>
              </a:rPr>
              <a:t>Any reference to res_code 9999_9999_R and prescribing_txt_id 119998, 119997 has been removed from item-restriction-relationships, restrictions, restriction-prescribing-text-relationships and prescribing-texts tables</a:t>
            </a:r>
          </a:p>
          <a:p>
            <a:pPr marL="742950" lvl="1" indent="-285750">
              <a:buFont typeface="Arial,Sans-Serif"/>
              <a:buChar char="•"/>
            </a:pPr>
            <a:r>
              <a:rPr lang="en-AU" sz="2000">
                <a:highlight>
                  <a:srgbClr val="FFFFFF"/>
                </a:highlight>
                <a:latin typeface="Calibri"/>
                <a:cs typeface="Calibri"/>
              </a:rPr>
              <a:t>If a given item has a </a:t>
            </a:r>
            <a:r>
              <a:rPr lang="en-AU" sz="2000" b="1">
                <a:highlight>
                  <a:srgbClr val="FFFFFF"/>
                </a:highlight>
                <a:latin typeface="Calibri"/>
                <a:cs typeface="Calibri"/>
              </a:rPr>
              <a:t>'therapeutic_exemption_indicator'</a:t>
            </a:r>
            <a:r>
              <a:rPr lang="en-AU" sz="2000">
                <a:highlight>
                  <a:srgbClr val="FFFFFF"/>
                </a:highlight>
                <a:latin typeface="Calibri"/>
                <a:cs typeface="Calibri"/>
              </a:rPr>
              <a:t> value of </a:t>
            </a:r>
            <a:r>
              <a:rPr lang="en-AU" sz="2000" b="1">
                <a:highlight>
                  <a:srgbClr val="FFFFFF"/>
                </a:highlight>
                <a:latin typeface="Calibri"/>
                <a:cs typeface="Calibri"/>
              </a:rPr>
              <a:t>'Y'</a:t>
            </a:r>
            <a:r>
              <a:rPr lang="en-AU" sz="2000">
                <a:highlight>
                  <a:srgbClr val="FFFFFF"/>
                </a:highlight>
                <a:latin typeface="Calibri"/>
                <a:cs typeface="Calibri"/>
              </a:rPr>
              <a:t>/true in the </a:t>
            </a:r>
            <a:r>
              <a:rPr lang="en-AU" sz="2000" b="1">
                <a:highlight>
                  <a:srgbClr val="FFFFFF"/>
                </a:highlight>
                <a:latin typeface="Calibri"/>
                <a:cs typeface="Calibri"/>
              </a:rPr>
              <a:t>api/v3/items endpoint</a:t>
            </a:r>
            <a:r>
              <a:rPr lang="en-AU" sz="2000">
                <a:highlight>
                  <a:srgbClr val="FFFFFF"/>
                </a:highlight>
                <a:latin typeface="Calibri"/>
                <a:cs typeface="Calibri"/>
              </a:rPr>
              <a:t>, then within the </a:t>
            </a:r>
            <a:r>
              <a:rPr lang="en-AU" sz="2000" b="1">
                <a:highlight>
                  <a:srgbClr val="FFFFFF"/>
                </a:highlight>
                <a:latin typeface="Calibri"/>
                <a:cs typeface="Calibri"/>
              </a:rPr>
              <a:t>'Item-Dispensing-Rule-Relationships'</a:t>
            </a:r>
            <a:r>
              <a:rPr lang="en-AU" sz="2000">
                <a:highlight>
                  <a:srgbClr val="FFFFFF"/>
                </a:highlight>
                <a:latin typeface="Calibri"/>
                <a:cs typeface="Calibri"/>
              </a:rPr>
              <a:t> endpoint, the  </a:t>
            </a:r>
            <a:r>
              <a:rPr lang="en-AU" sz="2000" b="1">
                <a:highlight>
                  <a:srgbClr val="FFFFFF"/>
                </a:highlight>
                <a:latin typeface="Calibri"/>
                <a:cs typeface="Calibri"/>
              </a:rPr>
              <a:t>special_patient_contribution, brand_premium</a:t>
            </a:r>
            <a:r>
              <a:rPr lang="en-AU" sz="2000">
                <a:highlight>
                  <a:srgbClr val="FFFFFF"/>
                </a:highlight>
                <a:latin typeface="Calibri"/>
                <a:cs typeface="Calibri"/>
              </a:rPr>
              <a:t> and</a:t>
            </a:r>
            <a:r>
              <a:rPr lang="en-AU" sz="2000" b="1">
                <a:highlight>
                  <a:srgbClr val="FFFFFF"/>
                </a:highlight>
                <a:latin typeface="Calibri"/>
                <a:cs typeface="Calibri"/>
              </a:rPr>
              <a:t> therapeutic_group_premium</a:t>
            </a:r>
            <a:r>
              <a:rPr lang="en-AU" sz="2000">
                <a:highlight>
                  <a:srgbClr val="FFFFFF"/>
                </a:highlight>
                <a:latin typeface="Calibri"/>
                <a:cs typeface="Calibri"/>
              </a:rPr>
              <a:t> columns is set to '</a:t>
            </a:r>
            <a:r>
              <a:rPr lang="en-AU" sz="2000" b="1">
                <a:highlight>
                  <a:srgbClr val="FFFFFF"/>
                </a:highlight>
                <a:latin typeface="Calibri"/>
                <a:cs typeface="Calibri"/>
              </a:rPr>
              <a:t>0.00</a:t>
            </a:r>
            <a:r>
              <a:rPr lang="en-AU" sz="2000">
                <a:highlight>
                  <a:srgbClr val="FFFFFF"/>
                </a:highlight>
                <a:latin typeface="Calibri"/>
                <a:cs typeface="Calibri"/>
              </a:rPr>
              <a:t>’</a:t>
            </a:r>
          </a:p>
          <a:p>
            <a:r>
              <a:rPr lang="en-AU" sz="2000" kern="100">
                <a:latin typeface="Calibri" panose="020F0502020204030204" pitchFamily="34" charset="0"/>
                <a:cs typeface="Calibri" panose="020F0502020204030204" pitchFamily="34" charset="0"/>
              </a:rPr>
              <a:t>Documentation updates</a:t>
            </a:r>
          </a:p>
          <a:p>
            <a:pPr marL="742950" lvl="1" indent="-285750">
              <a:buFont typeface="Arial" panose="020B0604020202020204" pitchFamily="34" charset="0"/>
              <a:buChar char="•"/>
            </a:pPr>
            <a:r>
              <a:rPr lang="en-AU" sz="2000">
                <a:highlight>
                  <a:srgbClr val="FFFFFF"/>
                </a:highlight>
                <a:latin typeface="Calibri"/>
                <a:cs typeface="Calibri"/>
              </a:rPr>
              <a:t> </a:t>
            </a:r>
            <a:r>
              <a:rPr lang="en-AU" sz="2000">
                <a:latin typeface="Calibri"/>
                <a:cs typeface="Calibri"/>
              </a:rPr>
              <a:t>API definition Updates – Swagger and data dictionary </a:t>
            </a:r>
          </a:p>
          <a:p>
            <a:pPr lvl="1" indent="-285750">
              <a:lnSpc>
                <a:spcPct val="107000"/>
              </a:lnSpc>
              <a:buFont typeface="Arial" panose="020B0604020202020204" pitchFamily="34" charset="0"/>
              <a:buChar char="•"/>
            </a:pPr>
            <a:endParaRPr lang="en-AU" sz="1600">
              <a:solidFill>
                <a:srgbClr val="FF0000"/>
              </a:solidFill>
              <a:highlight>
                <a:srgbClr val="FFFF00"/>
              </a:highlight>
              <a:latin typeface="Calibri"/>
              <a:cs typeface="Calibri"/>
            </a:endParaRPr>
          </a:p>
          <a:p>
            <a:pPr marL="285750" indent="-285750">
              <a:buFont typeface="Arial" panose="020B0604020202020204" pitchFamily="34" charset="0"/>
              <a:buChar char="•"/>
            </a:pPr>
            <a:endParaRPr lang="en-AU" sz="1600">
              <a:highlight>
                <a:srgbClr val="FFFFFF"/>
              </a:highlight>
              <a:latin typeface="Calibri"/>
              <a:cs typeface="Calibri"/>
            </a:endParaRPr>
          </a:p>
          <a:p>
            <a:pPr>
              <a:lnSpc>
                <a:spcPct val="107000"/>
              </a:lnSpc>
              <a:spcAft>
                <a:spcPts val="2400"/>
              </a:spcAft>
            </a:pPr>
            <a:endParaRPr lang="en-AU" sz="1600" kern="100">
              <a:latin typeface="Calibri" panose="020F0502020204030204" pitchFamily="34" charset="0"/>
              <a:cs typeface="Calibri" panose="020F0502020204030204" pitchFamily="34" charset="0"/>
            </a:endParaRPr>
          </a:p>
          <a:p>
            <a:pPr marL="742950" lvl="1" indent="-285750">
              <a:lnSpc>
                <a:spcPct val="107000"/>
              </a:lnSpc>
              <a:spcAft>
                <a:spcPts val="2400"/>
              </a:spcAft>
              <a:buFont typeface="Arial" panose="020B0604020202020204" pitchFamily="34" charset="0"/>
              <a:buChar char="•"/>
            </a:pPr>
            <a:endParaRPr lang="en-AU" sz="1800">
              <a:effectLst/>
              <a:latin typeface="Aptos" panose="020B0004020202020204" pitchFamily="34" charset="0"/>
              <a:ea typeface="Aptos" panose="020B0004020202020204" pitchFamily="34" charset="0"/>
              <a:cs typeface="Aptos" panose="020B0004020202020204" pitchFamily="34" charset="0"/>
            </a:endParaRPr>
          </a:p>
          <a:p>
            <a:pPr marL="742950" lvl="1" indent="-285750">
              <a:lnSpc>
                <a:spcPct val="107000"/>
              </a:lnSpc>
              <a:spcAft>
                <a:spcPts val="2400"/>
              </a:spcAft>
              <a:buFont typeface="Arial" panose="020B0604020202020204" pitchFamily="34" charset="0"/>
              <a:buChar char="•"/>
            </a:pPr>
            <a:endParaRPr lang="en-AU">
              <a:solidFill>
                <a:srgbClr val="008A95"/>
              </a:solidFill>
              <a:latin typeface="Calibri"/>
              <a:ea typeface="Calibri"/>
              <a:cs typeface="Calibri"/>
            </a:endParaRPr>
          </a:p>
          <a:p>
            <a:pPr lvl="1">
              <a:lnSpc>
                <a:spcPct val="107000"/>
              </a:lnSpc>
              <a:spcAft>
                <a:spcPts val="2400"/>
              </a:spcAft>
            </a:pPr>
            <a:endParaRPr lang="en-US">
              <a:solidFill>
                <a:srgbClr val="008A95"/>
              </a:solidFill>
              <a:latin typeface="Arial"/>
              <a:ea typeface="Calibri"/>
              <a:cs typeface="Arial"/>
            </a:endParaRPr>
          </a:p>
          <a:p>
            <a:pPr marL="800100" lvl="1" indent="-342900">
              <a:lnSpc>
                <a:spcPct val="107000"/>
              </a:lnSpc>
              <a:spcAft>
                <a:spcPts val="2400"/>
              </a:spcAft>
              <a:buFont typeface="Arial" panose="020B0604020202020204" pitchFamily="34" charset="0"/>
              <a:buChar char="•"/>
            </a:pPr>
            <a:endParaRPr lang="en-AU" sz="2000">
              <a:solidFill>
                <a:srgbClr val="000000"/>
              </a:solidFill>
              <a:highlight>
                <a:srgbClr val="FFFFFF"/>
              </a:highlight>
              <a:latin typeface="Calibri"/>
              <a:ea typeface="Calibri"/>
              <a:cs typeface="Calibri"/>
            </a:endParaRPr>
          </a:p>
        </p:txBody>
      </p:sp>
    </p:spTree>
    <p:extLst>
      <p:ext uri="{BB962C8B-B14F-4D97-AF65-F5344CB8AC3E}">
        <p14:creationId xmlns:p14="http://schemas.microsoft.com/office/powerpoint/2010/main" val="251526168"/>
      </p:ext>
    </p:extLst>
  </p:cSld>
  <p:clrMapOvr>
    <a:masterClrMapping/>
  </p:clrMapOvr>
</p:sld>
</file>

<file path=ppt/theme/theme1.xml><?xml version="1.0" encoding="utf-8"?>
<a:theme xmlns:a="http://schemas.openxmlformats.org/drawingml/2006/main" name="Office Theme">
  <a:themeElements>
    <a:clrScheme name="DoH New Brand">
      <a:dk1>
        <a:srgbClr val="000000"/>
      </a:dk1>
      <a:lt1>
        <a:srgbClr val="FFFFFF"/>
      </a:lt1>
      <a:dk2>
        <a:srgbClr val="6D6D70"/>
      </a:dk2>
      <a:lt2>
        <a:srgbClr val="F0F1F1"/>
      </a:lt2>
      <a:accent1>
        <a:srgbClr val="008A95"/>
      </a:accent1>
      <a:accent2>
        <a:srgbClr val="005BAB"/>
      </a:accent2>
      <a:accent3>
        <a:srgbClr val="A5A5A5"/>
      </a:accent3>
      <a:accent4>
        <a:srgbClr val="A11165"/>
      </a:accent4>
      <a:accent5>
        <a:srgbClr val="A7B12F"/>
      </a:accent5>
      <a:accent6>
        <a:srgbClr val="E1C50A"/>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PP Committee member webinar - Logging in - January 2023.pptx" id="{C1693FBD-BCE7-4944-9D41-147498D29E7B}" vid="{956BD56E-FECC-4BC6-8DC6-CEE9BC1EE4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DoH New Brand">
    <a:dk1>
      <a:srgbClr val="000000"/>
    </a:dk1>
    <a:lt1>
      <a:srgbClr val="FFFFFF"/>
    </a:lt1>
    <a:dk2>
      <a:srgbClr val="6D6D70"/>
    </a:dk2>
    <a:lt2>
      <a:srgbClr val="F0F1F1"/>
    </a:lt2>
    <a:accent1>
      <a:srgbClr val="008A95"/>
    </a:accent1>
    <a:accent2>
      <a:srgbClr val="005BAB"/>
    </a:accent2>
    <a:accent3>
      <a:srgbClr val="A5A5A5"/>
    </a:accent3>
    <a:accent4>
      <a:srgbClr val="A11165"/>
    </a:accent4>
    <a:accent5>
      <a:srgbClr val="A7B12F"/>
    </a:accent5>
    <a:accent6>
      <a:srgbClr val="E1C50A"/>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e2a77c5d-9569-49c0-974e-74a69cf763f5" xsi:nil="true"/>
    <lcf76f155ced4ddcb4097134ff3c332f xmlns="5c84ca5e-6f53-4e49-b734-f5ef2cc6a856">
      <Terms xmlns="http://schemas.microsoft.com/office/infopath/2007/PartnerControls"/>
    </lcf76f155ced4ddcb4097134ff3c332f>
    <FolderPath xmlns="5c84ca5e-6f53-4e49-b734-f5ef2cc6a856" xsi:nil="true"/>
    <Path xmlns="5c84ca5e-6f53-4e49-b734-f5ef2cc6a856" xsi:nil="true"/>
    <URLLink xmlns="5c84ca5e-6f53-4e49-b734-f5ef2cc6a856">
      <Url xsi:nil="true"/>
      <Description xsi:nil="true"/>
    </URLLink>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13B57C3E64AEE428106472D38BC921A" ma:contentTypeVersion="18" ma:contentTypeDescription="Create a new document." ma:contentTypeScope="" ma:versionID="2aa374def4d388a78ed004880cf00562">
  <xsd:schema xmlns:xsd="http://www.w3.org/2001/XMLSchema" xmlns:xs="http://www.w3.org/2001/XMLSchema" xmlns:p="http://schemas.microsoft.com/office/2006/metadata/properties" xmlns:ns2="5c84ca5e-6f53-4e49-b734-f5ef2cc6a856" xmlns:ns3="e2a77c5d-9569-49c0-974e-74a69cf763f5" targetNamespace="http://schemas.microsoft.com/office/2006/metadata/properties" ma:root="true" ma:fieldsID="519a7c1a078b8470c6ac15177cc98557" ns2:_="" ns3:_="">
    <xsd:import namespace="5c84ca5e-6f53-4e49-b734-f5ef2cc6a856"/>
    <xsd:import namespace="e2a77c5d-9569-49c0-974e-74a69cf763f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Path" minOccurs="0"/>
                <xsd:element ref="ns2:FolderPath" minOccurs="0"/>
                <xsd:element ref="ns2:URLLink"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84ca5e-6f53-4e49-b734-f5ef2cc6a85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89927c38-8944-418e-ac9b-4d6e7554302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Path" ma:index="20" nillable="true" ma:displayName="Full Path" ma:format="Dropdown" ma:internalName="Path">
      <xsd:simpleType>
        <xsd:restriction base="dms:Text">
          <xsd:maxLength value="255"/>
        </xsd:restriction>
      </xsd:simpleType>
    </xsd:element>
    <xsd:element name="FolderPath" ma:index="21" nillable="true" ma:displayName="Folder Path" ma:format="Dropdown" ma:internalName="FolderPath">
      <xsd:simpleType>
        <xsd:restriction base="dms:Text">
          <xsd:maxLength value="255"/>
        </xsd:restriction>
      </xsd:simpleType>
    </xsd:element>
    <xsd:element name="URLLink" ma:index="22" nillable="true" ma:displayName="URL Link" ma:format="Hyperlink" ma:internalName="UR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2a77c5d-9569-49c0-974e-74a69cf763f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7feb0521-ad5d-435d-9881-299259d43ea1}" ma:internalName="TaxCatchAll" ma:showField="CatchAllData" ma:web="e2a77c5d-9569-49c0-974e-74a69cf763f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83C4AFD-C8DE-4CBD-8690-EC8452ECB231}">
  <ds:schemaRefs>
    <ds:schemaRef ds:uri="http://purl.org/dc/elements/1.1/"/>
    <ds:schemaRef ds:uri="http://schemas.microsoft.com/office/2006/metadata/properties"/>
    <ds:schemaRef ds:uri="5c84ca5e-6f53-4e49-b734-f5ef2cc6a856"/>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e2a77c5d-9569-49c0-974e-74a69cf763f5"/>
    <ds:schemaRef ds:uri="http://www.w3.org/XML/1998/namespace"/>
    <ds:schemaRef ds:uri="http://purl.org/dc/dcmitype/"/>
  </ds:schemaRefs>
</ds:datastoreItem>
</file>

<file path=customXml/itemProps2.xml><?xml version="1.0" encoding="utf-8"?>
<ds:datastoreItem xmlns:ds="http://schemas.openxmlformats.org/officeDocument/2006/customXml" ds:itemID="{8070BE84-5707-493C-8A41-2537F527827B}">
  <ds:schemaRefs>
    <ds:schemaRef ds:uri="5c84ca5e-6f53-4e49-b734-f5ef2cc6a856"/>
    <ds:schemaRef ds:uri="e2a77c5d-9569-49c0-974e-74a69cf763f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537F862-4F02-488C-A2ED-FF9FDC5359F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9</TotalTime>
  <Words>2359</Words>
  <Application>Microsoft Office PowerPoint</Application>
  <PresentationFormat>Widescreen</PresentationFormat>
  <Paragraphs>285</Paragraphs>
  <Slides>21</Slides>
  <Notes>21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-apple-system</vt:lpstr>
      <vt:lpstr>Aptos</vt:lpstr>
      <vt:lpstr>Arial</vt:lpstr>
      <vt:lpstr>Arial,Sans-Serif</vt:lpstr>
      <vt:lpstr>Calibri</vt:lpstr>
      <vt:lpstr>Helvetica</vt:lpstr>
      <vt:lpstr>Segoe UI</vt:lpstr>
      <vt:lpstr>Symbol</vt:lpstr>
      <vt:lpstr>Times New Roman</vt:lpstr>
      <vt:lpstr>Wingdings</vt:lpstr>
      <vt:lpstr>Office Theme</vt:lpstr>
      <vt:lpstr>PowerPoint Presentation</vt:lpstr>
      <vt:lpstr>PowerPoint Presentation</vt:lpstr>
      <vt:lpstr>Before we begin…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CLARK, Cassandra</cp:lastModifiedBy>
  <cp:revision>3</cp:revision>
  <cp:lastPrinted>2024-11-05T22:34:55Z</cp:lastPrinted>
  <dcterms:created xsi:type="dcterms:W3CDTF">2023-07-14T02:50:41Z</dcterms:created>
  <dcterms:modified xsi:type="dcterms:W3CDTF">2024-11-11T22:48:52Z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0x010100513B57C3E64AEE428106472D38BC921A</vt:lpwstr>
  </property>
  <property fmtid="{D5CDD505-2E9C-101B-9397-08002B2CF9AE}" pid="3" name="MediaServiceImageTags">
    <vt:lpwstr/>
  </property>
</Properties>
</file>