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Override1.xml" ContentType="application/vnd.openxmlformats-officedocument.themeOverride+xml"/>
  <Override PartName="/ppt/notesSlides/notesSlide13.xml" ContentType="application/vnd.openxmlformats-officedocument.presentationml.notesSlide+xml"/>
  <Override PartName="/ppt/theme/themeOverride2.xml" ContentType="application/vnd.openxmlformats-officedocument.themeOverride+xml"/>
  <Override PartName="/ppt/notesSlides/notesSlide14.xml" ContentType="application/vnd.openxmlformats-officedocument.presentationml.notesSlide+xml"/>
  <Override PartName="/ppt/theme/themeOverride3.xml" ContentType="application/vnd.openxmlformats-officedocument.themeOverr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4"/>
  </p:sldMasterIdLst>
  <p:notesMasterIdLst>
    <p:notesMasterId r:id="rId25"/>
  </p:notesMasterIdLst>
  <p:sldIdLst>
    <p:sldId id="270" r:id="rId5"/>
    <p:sldId id="269" r:id="rId6"/>
    <p:sldId id="268" r:id="rId7"/>
    <p:sldId id="267" r:id="rId8"/>
    <p:sldId id="723" r:id="rId9"/>
    <p:sldId id="682" r:id="rId10"/>
    <p:sldId id="708" r:id="rId11"/>
    <p:sldId id="707" r:id="rId12"/>
    <p:sldId id="722" r:id="rId13"/>
    <p:sldId id="717" r:id="rId14"/>
    <p:sldId id="718" r:id="rId15"/>
    <p:sldId id="719" r:id="rId16"/>
    <p:sldId id="714" r:id="rId17"/>
    <p:sldId id="716" r:id="rId18"/>
    <p:sldId id="721" r:id="rId19"/>
    <p:sldId id="697" r:id="rId20"/>
    <p:sldId id="704" r:id="rId21"/>
    <p:sldId id="709" r:id="rId22"/>
    <p:sldId id="710" r:id="rId23"/>
    <p:sldId id="467" r:id="rId2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40100D-399E-4100-9346-76CBEC445158}" v="222" dt="2024-10-22T07:44:32.742"/>
    <p1510:client id="{AF95C9EA-BDCC-962B-630E-223F77665589}" v="1006" dt="2024-10-21T23:32:23.252"/>
    <p1510:client id="{C55F2F4F-FDE0-3B7A-2DC6-E959EB14D510}" v="36" dt="2024-10-21T09:25:13.977"/>
    <p1510:client id="{D6D3C6CF-118E-5DE8-41F8-EED4AAC2D633}" v="26" dt="2024-10-21T23:08:38.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0855F5-B57B-41A6-9DA2-33ED1419172D}" type="datetimeFigureOut">
              <a:t>11/11/2024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32715-CCC6-41E7-B1D2-34A64C04272B}" type="slidenum">
              <a:t>‹#›</a:t>
            </a:fld>
            <a:endParaRPr lang="en-GB"/>
          </a:p>
        </p:txBody>
      </p:sp>
    </p:spTree>
    <p:extLst>
      <p:ext uri="{BB962C8B-B14F-4D97-AF65-F5344CB8AC3E}">
        <p14:creationId xmlns:p14="http://schemas.microsoft.com/office/powerpoint/2010/main" val="2729469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F9032-5597-3042-A2EA-4E24F1F56884}" type="slidenum">
              <a:rPr lang="en-US" smtClean="0"/>
              <a:t>1</a:t>
            </a:fld>
            <a:endParaRPr lang="en-US"/>
          </a:p>
        </p:txBody>
      </p:sp>
    </p:spTree>
    <p:extLst>
      <p:ext uri="{BB962C8B-B14F-4D97-AF65-F5344CB8AC3E}">
        <p14:creationId xmlns:p14="http://schemas.microsoft.com/office/powerpoint/2010/main" val="3014490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14</a:t>
            </a:fld>
            <a:endParaRPr lang="en-AU"/>
          </a:p>
        </p:txBody>
      </p:sp>
    </p:spTree>
    <p:extLst>
      <p:ext uri="{BB962C8B-B14F-4D97-AF65-F5344CB8AC3E}">
        <p14:creationId xmlns:p14="http://schemas.microsoft.com/office/powerpoint/2010/main" val="3707453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15</a:t>
            </a:fld>
            <a:endParaRPr lang="en-AU"/>
          </a:p>
        </p:txBody>
      </p:sp>
    </p:spTree>
    <p:extLst>
      <p:ext uri="{BB962C8B-B14F-4D97-AF65-F5344CB8AC3E}">
        <p14:creationId xmlns:p14="http://schemas.microsoft.com/office/powerpoint/2010/main" val="2927292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16</a:t>
            </a:fld>
            <a:endParaRPr lang="en-AU"/>
          </a:p>
        </p:txBody>
      </p:sp>
    </p:spTree>
    <p:extLst>
      <p:ext uri="{BB962C8B-B14F-4D97-AF65-F5344CB8AC3E}">
        <p14:creationId xmlns:p14="http://schemas.microsoft.com/office/powerpoint/2010/main" val="15369941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17</a:t>
            </a:fld>
            <a:endParaRPr lang="en-AU"/>
          </a:p>
        </p:txBody>
      </p:sp>
    </p:spTree>
    <p:extLst>
      <p:ext uri="{BB962C8B-B14F-4D97-AF65-F5344CB8AC3E}">
        <p14:creationId xmlns:p14="http://schemas.microsoft.com/office/powerpoint/2010/main" val="24623718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18</a:t>
            </a:fld>
            <a:endParaRPr lang="en-AU"/>
          </a:p>
        </p:txBody>
      </p:sp>
    </p:spTree>
    <p:extLst>
      <p:ext uri="{BB962C8B-B14F-4D97-AF65-F5344CB8AC3E}">
        <p14:creationId xmlns:p14="http://schemas.microsoft.com/office/powerpoint/2010/main" val="230748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19</a:t>
            </a:fld>
            <a:endParaRPr lang="en-AU"/>
          </a:p>
        </p:txBody>
      </p:sp>
    </p:spTree>
    <p:extLst>
      <p:ext uri="{BB962C8B-B14F-4D97-AF65-F5344CB8AC3E}">
        <p14:creationId xmlns:p14="http://schemas.microsoft.com/office/powerpoint/2010/main" val="1720639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3</a:t>
            </a:fld>
            <a:endParaRPr lang="en-US"/>
          </a:p>
        </p:txBody>
      </p:sp>
    </p:spTree>
    <p:extLst>
      <p:ext uri="{BB962C8B-B14F-4D97-AF65-F5344CB8AC3E}">
        <p14:creationId xmlns:p14="http://schemas.microsoft.com/office/powerpoint/2010/main" val="371929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6</a:t>
            </a:fld>
            <a:endParaRPr lang="en-AU"/>
          </a:p>
        </p:txBody>
      </p:sp>
    </p:spTree>
    <p:extLst>
      <p:ext uri="{BB962C8B-B14F-4D97-AF65-F5344CB8AC3E}">
        <p14:creationId xmlns:p14="http://schemas.microsoft.com/office/powerpoint/2010/main" val="245106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7</a:t>
            </a:fld>
            <a:endParaRPr lang="en-AU"/>
          </a:p>
        </p:txBody>
      </p:sp>
    </p:spTree>
    <p:extLst>
      <p:ext uri="{BB962C8B-B14F-4D97-AF65-F5344CB8AC3E}">
        <p14:creationId xmlns:p14="http://schemas.microsoft.com/office/powerpoint/2010/main" val="2753712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8</a:t>
            </a:fld>
            <a:endParaRPr lang="en-AU"/>
          </a:p>
        </p:txBody>
      </p:sp>
    </p:spTree>
    <p:extLst>
      <p:ext uri="{BB962C8B-B14F-4D97-AF65-F5344CB8AC3E}">
        <p14:creationId xmlns:p14="http://schemas.microsoft.com/office/powerpoint/2010/main" val="1420774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9</a:t>
            </a:fld>
            <a:endParaRPr lang="en-AU"/>
          </a:p>
        </p:txBody>
      </p:sp>
    </p:spTree>
    <p:extLst>
      <p:ext uri="{BB962C8B-B14F-4D97-AF65-F5344CB8AC3E}">
        <p14:creationId xmlns:p14="http://schemas.microsoft.com/office/powerpoint/2010/main" val="3637426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10</a:t>
            </a:fld>
            <a:endParaRPr lang="en-AU"/>
          </a:p>
        </p:txBody>
      </p:sp>
    </p:spTree>
    <p:extLst>
      <p:ext uri="{BB962C8B-B14F-4D97-AF65-F5344CB8AC3E}">
        <p14:creationId xmlns:p14="http://schemas.microsoft.com/office/powerpoint/2010/main" val="918173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132715-CCC6-41E7-B1D2-34A64C04272B}" type="slidenum">
              <a:rPr lang="en-AU" smtClean="0"/>
              <a:t>11</a:t>
            </a:fld>
            <a:endParaRPr lang="en-AU"/>
          </a:p>
        </p:txBody>
      </p:sp>
    </p:spTree>
    <p:extLst>
      <p:ext uri="{BB962C8B-B14F-4D97-AF65-F5344CB8AC3E}">
        <p14:creationId xmlns:p14="http://schemas.microsoft.com/office/powerpoint/2010/main" val="2700253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800" b="1" dirty="0">
              <a:cs typeface="Calibri"/>
            </a:endParaRPr>
          </a:p>
        </p:txBody>
      </p:sp>
      <p:sp>
        <p:nvSpPr>
          <p:cNvPr id="4" name="Slide Number Placeholder 3"/>
          <p:cNvSpPr>
            <a:spLocks noGrp="1"/>
          </p:cNvSpPr>
          <p:nvPr>
            <p:ph type="sldNum" sz="quarter" idx="5"/>
          </p:nvPr>
        </p:nvSpPr>
        <p:spPr/>
        <p:txBody>
          <a:bodyPr/>
          <a:lstStyle/>
          <a:p>
            <a:fld id="{29132715-CCC6-41E7-B1D2-34A64C04272B}" type="slidenum">
              <a:rPr lang="en-AU" smtClean="0"/>
              <a:t>12</a:t>
            </a:fld>
            <a:endParaRPr lang="en-AU"/>
          </a:p>
        </p:txBody>
      </p:sp>
    </p:spTree>
    <p:extLst>
      <p:ext uri="{BB962C8B-B14F-4D97-AF65-F5344CB8AC3E}">
        <p14:creationId xmlns:p14="http://schemas.microsoft.com/office/powerpoint/2010/main" val="731453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6F5A2E-B019-214E-9B99-03C4D6FC9CD0}"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65129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79431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301515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43FB36D4-294B-455D-90CB-363BD5C60A97}"/>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Right">
    <p:spTree>
      <p:nvGrpSpPr>
        <p:cNvPr id="1" name=""/>
        <p:cNvGrpSpPr/>
        <p:nvPr/>
      </p:nvGrpSpPr>
      <p:grpSpPr>
        <a:xfrm>
          <a:off x="0" y="0"/>
          <a:ext cx="0" cy="0"/>
          <a:chOff x="0" y="0"/>
          <a:chExt cx="0" cy="0"/>
        </a:xfrm>
      </p:grpSpPr>
      <p:sp>
        <p:nvSpPr>
          <p:cNvPr id="12" name="Bild">
            <a:extLst>
              <a:ext uri="{FF2B5EF4-FFF2-40B4-BE49-F238E27FC236}">
                <a16:creationId xmlns:a16="http://schemas.microsoft.com/office/drawing/2014/main" id="{DC821E7D-8E5B-0443-A5F3-00785BB23C7B}"/>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pic>
        <p:nvPicPr>
          <p:cNvPr id="5" name="Picture 4" descr="Shape&#10;&#10;Description automatically generated with medium confidence">
            <a:extLst>
              <a:ext uri="{FF2B5EF4-FFF2-40B4-BE49-F238E27FC236}">
                <a16:creationId xmlns:a16="http://schemas.microsoft.com/office/drawing/2014/main" id="{F7940347-5516-4FAF-B968-A82DC249DA19}"/>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031212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41AE3820-E8FB-4C18-989E-080BD0ED51C2}"/>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6E57FB54-8210-43A9-8331-B5673E568794}"/>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itonTitlePage Picture">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AC009FC7-A04B-1B49-B7CE-ABC58262D45C}"/>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sp>
        <p:nvSpPr>
          <p:cNvPr id="7" name="ABOUT…">
            <a:extLst>
              <a:ext uri="{FF2B5EF4-FFF2-40B4-BE49-F238E27FC236}">
                <a16:creationId xmlns:a16="http://schemas.microsoft.com/office/drawing/2014/main" id="{27158CA1-850C-C642-A6C7-44B0ED57135B}"/>
              </a:ext>
            </a:extLst>
          </p:cNvPr>
          <p:cNvSpPr txBox="1"/>
          <p:nvPr userDrawn="1"/>
        </p:nvSpPr>
        <p:spPr>
          <a:xfrm>
            <a:off x="956410" y="788247"/>
            <a:ext cx="4160251" cy="1182721"/>
          </a:xfrm>
          <a:prstGeom prst="rect">
            <a:avLst/>
          </a:prstGeom>
          <a:ln w="12700">
            <a:miter lim="400000"/>
          </a:ln>
          <a:extLst>
            <a:ext uri="{C572A759-6A51-4108-AA02-DFA0A04FC94B}">
              <ma14:wrappingTextBoxFlag xmlns="" xmlns:ma14="http://schemas.microsoft.com/office/mac/drawingml/2011/main" val="1"/>
            </a:ext>
          </a:extLst>
        </p:spPr>
        <p:txBody>
          <a:bodyPr lIns="22860" rIns="22860">
            <a:normAutofit/>
          </a:bodyPr>
          <a:lstStyle>
            <a:defPPr>
              <a:defRPr lang="en-US"/>
            </a:defPPr>
            <a:lvl1pPr>
              <a:lnSpc>
                <a:spcPts val="3400"/>
              </a:lnSpc>
              <a:defRPr sz="3600" b="1" i="0" cap="all" spc="-215">
                <a:solidFill>
                  <a:schemeClr val="accent1"/>
                </a:solidFill>
                <a:latin typeface="+mj-lt"/>
                <a:ea typeface="Helvetica Neue" charset="0"/>
                <a:cs typeface="Helvetica Neue" charset="0"/>
              </a:defRPr>
            </a:lvl1pPr>
            <a:lvl2pPr marL="1371531"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2pPr>
            <a:lvl3pPr marL="2285886"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3pPr>
            <a:lvl4pPr marL="3200240"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4pPr>
            <a:lvl5pPr marL="4114594"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5pPr>
            <a:lvl6pPr marL="5028949" indent="-457177" defTabSz="1828709">
              <a:lnSpc>
                <a:spcPct val="90000"/>
              </a:lnSpc>
              <a:spcBef>
                <a:spcPts val="1000"/>
              </a:spcBef>
              <a:buFont typeface="Arial" panose="020B0604020202020204" pitchFamily="34" charset="0"/>
              <a:buChar char="•"/>
              <a:defRPr sz="3600"/>
            </a:lvl6pPr>
            <a:lvl7pPr marL="5943303" indent="-457177" defTabSz="1828709">
              <a:lnSpc>
                <a:spcPct val="90000"/>
              </a:lnSpc>
              <a:spcBef>
                <a:spcPts val="1000"/>
              </a:spcBef>
              <a:buFont typeface="Arial" panose="020B0604020202020204" pitchFamily="34" charset="0"/>
              <a:buChar char="•"/>
              <a:defRPr sz="3600"/>
            </a:lvl7pPr>
            <a:lvl8pPr marL="6857657" indent="-457177" defTabSz="1828709">
              <a:lnSpc>
                <a:spcPct val="90000"/>
              </a:lnSpc>
              <a:spcBef>
                <a:spcPts val="1000"/>
              </a:spcBef>
              <a:buFont typeface="Arial" panose="020B0604020202020204" pitchFamily="34" charset="0"/>
              <a:buChar char="•"/>
              <a:defRPr sz="3600"/>
            </a:lvl8pPr>
            <a:lvl9pPr marL="7772011" indent="-457177" defTabSz="1828709">
              <a:lnSpc>
                <a:spcPct val="90000"/>
              </a:lnSpc>
              <a:spcBef>
                <a:spcPts val="1000"/>
              </a:spcBef>
              <a:buFont typeface="Arial" panose="020B0604020202020204" pitchFamily="34" charset="0"/>
              <a:buChar char="•"/>
              <a:defRPr sz="3600"/>
            </a:lvl9pPr>
          </a:lstStyle>
          <a:p>
            <a:r>
              <a:rPr lang="en-AU" b="0" cap="none">
                <a:gradFill>
                  <a:gsLst>
                    <a:gs pos="0">
                      <a:schemeClr val="bg2">
                        <a:lumMod val="10000"/>
                      </a:schemeClr>
                    </a:gs>
                    <a:gs pos="100000">
                      <a:schemeClr val="bg2">
                        <a:lumMod val="25000"/>
                      </a:schemeClr>
                    </a:gs>
                  </a:gsLst>
                  <a:lin ang="2700000" scaled="1"/>
                </a:gradFill>
              </a:rPr>
              <a:t>Heading</a:t>
            </a:r>
          </a:p>
        </p:txBody>
      </p:sp>
      <p:sp>
        <p:nvSpPr>
          <p:cNvPr id="8" name="Inhaltsplatzhalter 3">
            <a:extLst>
              <a:ext uri="{FF2B5EF4-FFF2-40B4-BE49-F238E27FC236}">
                <a16:creationId xmlns:a16="http://schemas.microsoft.com/office/drawing/2014/main" id="{831612A6-A59F-5041-A0C9-4B2691E249A4}"/>
              </a:ext>
            </a:extLst>
          </p:cNvPr>
          <p:cNvSpPr txBox="1">
            <a:spLocks/>
          </p:cNvSpPr>
          <p:nvPr userDrawn="1"/>
        </p:nvSpPr>
        <p:spPr>
          <a:xfrm>
            <a:off x="1395116" y="2081035"/>
            <a:ext cx="4455115" cy="95284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60"/>
              </a:lnSpc>
              <a:buNone/>
            </a:pPr>
            <a:r>
              <a:rPr lang="en-AU" sz="2000">
                <a:solidFill>
                  <a:srgbClr val="008A96"/>
                </a:solidFill>
              </a:rPr>
              <a:t>Pull quote</a:t>
            </a:r>
          </a:p>
          <a:p>
            <a:pPr marL="0" indent="0">
              <a:lnSpc>
                <a:spcPts val="2360"/>
              </a:lnSpc>
              <a:buNone/>
            </a:pPr>
            <a:endParaRPr lang="en-AU" sz="2000">
              <a:solidFill>
                <a:schemeClr val="accent3"/>
              </a:solidFill>
            </a:endParaRPr>
          </a:p>
        </p:txBody>
      </p:sp>
      <p:sp>
        <p:nvSpPr>
          <p:cNvPr id="9" name="Tequis magnam everunt re volupti ntiusament at et omnimo totatin venimus anturis explaut alique quatem qui utemquia dolo erum soluptas alite tet id qui utempor esequis evelesc iaecabor re conseque qui officab orruntota cus ium rempedi gendandus veniscidus erum as ut utempor esequis evelesc iaecabor re conseque qui officab orruntota cus ium idebit, toremporias ea conet volo blantia plaborepel is natqui officil magnihi.">
            <a:extLst>
              <a:ext uri="{FF2B5EF4-FFF2-40B4-BE49-F238E27FC236}">
                <a16:creationId xmlns:a16="http://schemas.microsoft.com/office/drawing/2014/main" id="{D4914732-AABE-364B-9EE5-443B40E1A325}"/>
              </a:ext>
            </a:extLst>
          </p:cNvPr>
          <p:cNvSpPr txBox="1"/>
          <p:nvPr userDrawn="1"/>
        </p:nvSpPr>
        <p:spPr>
          <a:xfrm>
            <a:off x="1471017" y="3033875"/>
            <a:ext cx="4034750" cy="2652282"/>
          </a:xfrm>
          <a:prstGeom prst="rect">
            <a:avLst/>
          </a:prstGeom>
          <a:noFill/>
          <a:ln w="12700">
            <a:miter lim="400000"/>
          </a:ln>
          <a:extLst>
            <a:ext uri="{C572A759-6A51-4108-AA02-DFA0A04FC94B}">
              <ma14:wrappingTextBoxFlag xmlns="" xmlns:ma14="http://schemas.microsoft.com/office/mac/drawingml/2011/main" val="1"/>
            </a:ext>
          </a:extLst>
        </p:spPr>
        <p:txBody>
          <a:bodyPr lIns="22860" rIns="22860"/>
          <a:lstStyle>
            <a:lvl1pPr>
              <a:lnSpc>
                <a:spcPct val="120000"/>
              </a:lnSpc>
              <a:defRPr sz="2600" i="0" spc="0">
                <a:solidFill>
                  <a:srgbClr val="6E686F"/>
                </a:solidFill>
                <a:latin typeface="Open Sans"/>
                <a:ea typeface="Open Sans"/>
                <a:cs typeface="Open Sans"/>
                <a:sym typeface="Open Sans"/>
              </a:defRPr>
            </a:lvl1pPr>
          </a:lstStyle>
          <a:p>
            <a:r>
              <a:rPr lang="en-AU" sz="1300">
                <a:solidFill>
                  <a:schemeClr val="bg2">
                    <a:lumMod val="25000"/>
                  </a:schemeClr>
                </a:solidFill>
                <a:latin typeface="+mn-lt"/>
                <a:ea typeface="Helvetica Neue" charset="0"/>
                <a:cs typeface="Helvetica Neue" charset="0"/>
              </a:rPr>
              <a:t>Text</a:t>
            </a:r>
          </a:p>
        </p:txBody>
      </p:sp>
      <p:pic>
        <p:nvPicPr>
          <p:cNvPr id="10" name="Picture 9" descr="Shape&#10;&#10;Description automatically generated with medium confidence">
            <a:extLst>
              <a:ext uri="{FF2B5EF4-FFF2-40B4-BE49-F238E27FC236}">
                <a16:creationId xmlns:a16="http://schemas.microsoft.com/office/drawing/2014/main" id="{A9384539-9C72-4D64-ABCE-47F435AF7430}"/>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7678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medium confidence">
            <a:extLst>
              <a:ext uri="{FF2B5EF4-FFF2-40B4-BE49-F238E27FC236}">
                <a16:creationId xmlns:a16="http://schemas.microsoft.com/office/drawing/2014/main" id="{3935BEA6-6CD2-469A-BA08-3442039E4FB6}"/>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421475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9209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A2E-B019-214E-9B99-03C4D6FC9CD0}"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702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A2E-B019-214E-9B99-03C4D6FC9CD0}"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9903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A2E-B019-214E-9B99-03C4D6FC9CD0}"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76742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A2E-B019-214E-9B99-03C4D6FC9CD0}"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02730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A2E-B019-214E-9B99-03C4D6FC9CD0}"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16023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4018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AU" noProof="0" smtClean="0"/>
              <a:t>11/11/2024</a:t>
            </a:fld>
            <a:endParaRPr lang="en-AU" noProof="0"/>
          </a:p>
        </p:txBody>
      </p:sp>
      <p:sp>
        <p:nvSpPr>
          <p:cNvPr id="6" name="Footer Placeholder 5"/>
          <p:cNvSpPr>
            <a:spLocks noGrp="1"/>
          </p:cNvSpPr>
          <p:nvPr>
            <p:ph type="ftr" sz="quarter" idx="11"/>
          </p:nvPr>
        </p:nvSpPr>
        <p:spPr/>
        <p:txBody>
          <a:bodyPr/>
          <a:lstStyle/>
          <a:p>
            <a:endParaRPr lang="en-AU" noProof="0"/>
          </a:p>
        </p:txBody>
      </p:sp>
      <p:sp>
        <p:nvSpPr>
          <p:cNvPr id="7" name="Slide Number Placeholder 6"/>
          <p:cNvSpPr>
            <a:spLocks noGrp="1"/>
          </p:cNvSpPr>
          <p:nvPr>
            <p:ph type="sldNum" sz="quarter" idx="12"/>
          </p:nvPr>
        </p:nvSpPr>
        <p:spPr/>
        <p:txBody>
          <a:body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292876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11/11/2024</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9" r:id="rId14"/>
    <p:sldLayoutId id="2147483677" r:id="rId15"/>
    <p:sldLayoutId id="2147483666" r:id="rId16"/>
    <p:sldLayoutId id="2147484014"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api.gov.au/sections/pagination.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confluence.ihtsdotools.org/display/DOCRELFMT/6.4.2+Check-digit+Computation"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hyperlink" Target="mailto:HPP.Support@health.gov.au"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hemeOverride" Target="../theme/themeOverride1.xml"/><Relationship Id="rId5" Type="http://schemas.openxmlformats.org/officeDocument/2006/relationships/image" Target="../media/image14.png"/><Relationship Id="rId4" Type="http://schemas.openxmlformats.org/officeDocument/2006/relationships/hyperlink" Target="https://data.pbs.gov.au/data-distribution/data-distribution.html"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7.xml"/><Relationship Id="rId4" Type="http://schemas.openxmlformats.org/officeDocument/2006/relationships/hyperlink" Target="mailto:medications@msia.com.au"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HPP.Support@health.gov.au" TargetMode="External"/><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hyperlink" Target="mailto:medications@msia.com.au"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pbs.gov.au/browse/publications"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data-api-portal.health.gov.au/api-details#api=pbs-prod-api-public-v3"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hyperlink" Target="https://data-api-portal.health.gov.au/"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320B9-A007-4B56-B7E5-10D20A6441CA}"/>
              </a:ext>
            </a:extLst>
          </p:cNvPr>
          <p:cNvPicPr>
            <a:picLocks noChangeAspect="1"/>
          </p:cNvPicPr>
          <p:nvPr/>
        </p:nvPicPr>
        <p:blipFill rotWithShape="1">
          <a:blip r:embed="rId3" cstate="screen">
            <a:alphaModFix amt="66000"/>
            <a:extLst>
              <a:ext uri="{28A0092B-C50C-407E-A947-70E740481C1C}">
                <a14:useLocalDpi xmlns:a14="http://schemas.microsoft.com/office/drawing/2010/main"/>
              </a:ext>
            </a:extLst>
          </a:blip>
          <a:srcRect b="15031"/>
          <a:stretch/>
        </p:blipFill>
        <p:spPr>
          <a:xfrm>
            <a:off x="6360161" y="220802"/>
            <a:ext cx="5824536" cy="5567717"/>
          </a:xfrm>
          <a:prstGeom prst="rect">
            <a:avLst/>
          </a:prstGeom>
        </p:spPr>
      </p:pic>
      <p:sp>
        <p:nvSpPr>
          <p:cNvPr id="10" name="www.helvetic-studio.com"/>
          <p:cNvSpPr txBox="1"/>
          <p:nvPr/>
        </p:nvSpPr>
        <p:spPr>
          <a:xfrm>
            <a:off x="8783053" y="6239087"/>
            <a:ext cx="2707837" cy="319368"/>
          </a:xfrm>
          <a:prstGeom prst="rect">
            <a:avLst/>
          </a:prstGeom>
          <a:ln w="12700">
            <a:miter lim="400000"/>
          </a:ln>
          <a:extLst>
            <a:ext uri="{C572A759-6A51-4108-AA02-DFA0A04FC94B}">
              <ma14:wrappingTextBoxFlag xmlns="" xmlns:ma14="http://schemas.microsoft.com/office/mac/drawingml/2011/main" val="1"/>
            </a:ext>
          </a:extLst>
        </p:spPr>
        <p:txBody>
          <a:bodyPr lIns="22860" rIns="22860">
            <a:normAutofit/>
          </a:bodyPr>
          <a:lstStyle>
            <a:lvl1pPr>
              <a:lnSpc>
                <a:spcPct val="110000"/>
              </a:lnSpc>
              <a:defRPr sz="2000" i="0" spc="0">
                <a:solidFill>
                  <a:srgbClr val="6E686F"/>
                </a:solidFill>
                <a:latin typeface="Open Sans"/>
                <a:ea typeface="Open Sans"/>
                <a:cs typeface="Open Sans"/>
                <a:sym typeface="Open Sans"/>
              </a:defRPr>
            </a:lvl1pPr>
          </a:lstStyle>
          <a:p>
            <a:pPr algn="r"/>
            <a:r>
              <a:rPr lang="en-AU" sz="1400" b="1">
                <a:solidFill>
                  <a:schemeClr val="tx1"/>
                </a:solidFill>
                <a:latin typeface="+mn-lt"/>
                <a:ea typeface="Helvetica" charset="0"/>
                <a:cs typeface="Helvetica" charset="0"/>
              </a:rPr>
              <a:t>www.health.gov.au</a:t>
            </a:r>
          </a:p>
        </p:txBody>
      </p:sp>
      <p:sp>
        <p:nvSpPr>
          <p:cNvPr id="9" name="TextBox 8">
            <a:extLst>
              <a:ext uri="{FF2B5EF4-FFF2-40B4-BE49-F238E27FC236}">
                <a16:creationId xmlns:a16="http://schemas.microsoft.com/office/drawing/2014/main" id="{DF11F376-FFDF-5E40-93A6-4936B00B4E5E}"/>
              </a:ext>
            </a:extLst>
          </p:cNvPr>
          <p:cNvSpPr txBox="1"/>
          <p:nvPr/>
        </p:nvSpPr>
        <p:spPr>
          <a:xfrm>
            <a:off x="2911642" y="1570121"/>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5" name="TextBox 14">
            <a:extLst>
              <a:ext uri="{FF2B5EF4-FFF2-40B4-BE49-F238E27FC236}">
                <a16:creationId xmlns:a16="http://schemas.microsoft.com/office/drawing/2014/main" id="{A26DAC68-7327-6E41-BEC5-66BCF34A6DE6}"/>
              </a:ext>
            </a:extLst>
          </p:cNvPr>
          <p:cNvSpPr txBox="1"/>
          <p:nvPr/>
        </p:nvSpPr>
        <p:spPr>
          <a:xfrm>
            <a:off x="1726532" y="3597442"/>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6" name="TextBox 15">
            <a:extLst>
              <a:ext uri="{FF2B5EF4-FFF2-40B4-BE49-F238E27FC236}">
                <a16:creationId xmlns:a16="http://schemas.microsoft.com/office/drawing/2014/main" id="{FA9DA5DC-3100-FB4C-8A63-00C4CC9E836E}"/>
              </a:ext>
            </a:extLst>
          </p:cNvPr>
          <p:cNvSpPr txBox="1"/>
          <p:nvPr/>
        </p:nvSpPr>
        <p:spPr>
          <a:xfrm>
            <a:off x="11099132" y="4295274"/>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4" name="Rectangle 3">
            <a:extLst>
              <a:ext uri="{FF2B5EF4-FFF2-40B4-BE49-F238E27FC236}">
                <a16:creationId xmlns:a16="http://schemas.microsoft.com/office/drawing/2014/main" id="{5D616AD4-F679-4B4E-93CE-9A0F9798C020}"/>
              </a:ext>
            </a:extLst>
          </p:cNvPr>
          <p:cNvSpPr/>
          <p:nvPr/>
        </p:nvSpPr>
        <p:spPr>
          <a:xfrm>
            <a:off x="0" y="1874101"/>
            <a:ext cx="6586538" cy="3914418"/>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2E51E1-FD8B-9A4F-9849-68D3ADC71213}"/>
              </a:ext>
            </a:extLst>
          </p:cNvPr>
          <p:cNvSpPr/>
          <p:nvPr/>
        </p:nvSpPr>
        <p:spPr>
          <a:xfrm>
            <a:off x="-83636" y="139973"/>
            <a:ext cx="12192001" cy="5574205"/>
          </a:xfrm>
          <a:prstGeom prst="rect">
            <a:avLst/>
          </a:prstGeom>
          <a:gradFill>
            <a:gsLst>
              <a:gs pos="0">
                <a:schemeClr val="tx2">
                  <a:lumMod val="40000"/>
                  <a:lumOff val="60000"/>
                </a:schemeClr>
              </a:gs>
              <a:gs pos="52000">
                <a:srgbClr val="F1F2F2"/>
              </a:gs>
              <a:gs pos="100000">
                <a:srgbClr val="F1F2F2">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BE319F90-3CB3-464B-AFB8-260E22599247}"/>
              </a:ext>
            </a:extLst>
          </p:cNvPr>
          <p:cNvGrpSpPr/>
          <p:nvPr/>
        </p:nvGrpSpPr>
        <p:grpSpPr>
          <a:xfrm>
            <a:off x="986589" y="1135184"/>
            <a:ext cx="7669732" cy="3975008"/>
            <a:chOff x="986589" y="1099837"/>
            <a:chExt cx="6875108" cy="3975008"/>
          </a:xfrm>
        </p:grpSpPr>
        <p:sp>
          <p:nvSpPr>
            <p:cNvPr id="21" name="KEYNOTE PRESENTATION">
              <a:extLst>
                <a:ext uri="{FF2B5EF4-FFF2-40B4-BE49-F238E27FC236}">
                  <a16:creationId xmlns:a16="http://schemas.microsoft.com/office/drawing/2014/main" id="{07E33BA1-460E-C544-A709-0D3DB6D80A13}"/>
                </a:ext>
              </a:extLst>
            </p:cNvPr>
            <p:cNvSpPr txBox="1"/>
            <p:nvPr userDrawn="1"/>
          </p:nvSpPr>
          <p:spPr>
            <a:xfrm>
              <a:off x="1554476" y="3429000"/>
              <a:ext cx="4705610" cy="930868"/>
            </a:xfrm>
            <a:prstGeom prst="rect">
              <a:avLst/>
            </a:prstGeom>
            <a:ln w="12700">
              <a:miter lim="400000"/>
            </a:ln>
            <a:extLst>
              <a:ext uri="{C572A759-6A51-4108-AA02-DFA0A04FC94B}">
                <ma14:wrappingTextBoxFlag xmlns="" xmlns:ma14="http://schemas.microsoft.com/office/mac/drawingml/2011/main" val="1"/>
              </a:ext>
            </a:extLst>
          </p:spPr>
          <p:txBody>
            <a:bodyPr lIns="22860" rIns="22860">
              <a:noAutofit/>
            </a:bodyPr>
            <a:lstStyle>
              <a:lvl1pPr>
                <a:lnSpc>
                  <a:spcPct val="110000"/>
                </a:lnSpc>
                <a:defRPr sz="3200" i="0" spc="160">
                  <a:solidFill>
                    <a:srgbClr val="6E686F"/>
                  </a:solidFill>
                  <a:latin typeface="Open Sans"/>
                  <a:ea typeface="Open Sans"/>
                  <a:cs typeface="Open Sans"/>
                  <a:sym typeface="Open Sans"/>
                </a:defRPr>
              </a:lvl1pPr>
            </a:lstStyle>
            <a:p>
              <a:r>
                <a:rPr lang="en-AU" sz="2000" spc="0">
                  <a:solidFill>
                    <a:srgbClr val="008A96"/>
                  </a:solidFill>
                  <a:latin typeface="+mn-lt"/>
                  <a:ea typeface="Helvetica" charset="0"/>
                  <a:cs typeface="Helvetica" charset="0"/>
                </a:rPr>
                <a:t>Pull quote</a:t>
              </a:r>
            </a:p>
          </p:txBody>
        </p:sp>
        <p:sp>
          <p:nvSpPr>
            <p:cNvPr id="19" name="Rechteck">
              <a:extLst>
                <a:ext uri="{FF2B5EF4-FFF2-40B4-BE49-F238E27FC236}">
                  <a16:creationId xmlns:a16="http://schemas.microsoft.com/office/drawing/2014/main" id="{733FED14-765A-234D-AB20-069D2C957652}"/>
                </a:ext>
              </a:extLst>
            </p:cNvPr>
            <p:cNvSpPr/>
            <p:nvPr userDrawn="1"/>
          </p:nvSpPr>
          <p:spPr>
            <a:xfrm>
              <a:off x="986589" y="1099837"/>
              <a:ext cx="6875108" cy="3975008"/>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grpSp>
      <p:sp>
        <p:nvSpPr>
          <p:cNvPr id="2" name="TextBox 1">
            <a:extLst>
              <a:ext uri="{FF2B5EF4-FFF2-40B4-BE49-F238E27FC236}">
                <a16:creationId xmlns:a16="http://schemas.microsoft.com/office/drawing/2014/main" id="{F66C6F3D-03AF-3D4A-8062-E9B7693102CC}"/>
              </a:ext>
            </a:extLst>
          </p:cNvPr>
          <p:cNvSpPr txBox="1"/>
          <p:nvPr/>
        </p:nvSpPr>
        <p:spPr>
          <a:xfrm>
            <a:off x="712381" y="467833"/>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TextBox 2">
            <a:extLst>
              <a:ext uri="{FF2B5EF4-FFF2-40B4-BE49-F238E27FC236}">
                <a16:creationId xmlns:a16="http://schemas.microsoft.com/office/drawing/2014/main" id="{3AA12730-1C98-6D47-97CA-18BF0AD94FF7}"/>
              </a:ext>
            </a:extLst>
          </p:cNvPr>
          <p:cNvSpPr txBox="1"/>
          <p:nvPr/>
        </p:nvSpPr>
        <p:spPr>
          <a:xfrm>
            <a:off x="1315777" y="1405884"/>
            <a:ext cx="7010874" cy="2062103"/>
          </a:xfrm>
          <a:prstGeom prst="rect">
            <a:avLst/>
          </a:prstGeom>
          <a:noFill/>
        </p:spPr>
        <p:txBody>
          <a:bodyPr wrap="square" lIns="0" tIns="45720" rIns="91440" bIns="45720" rtlCol="0" anchor="t">
            <a:spAutoFit/>
          </a:bodyPr>
          <a:lstStyle/>
          <a:p>
            <a:r>
              <a:rPr lang="en-AU" sz="4800" b="1">
                <a:solidFill>
                  <a:srgbClr val="243C96"/>
                </a:solidFill>
                <a:latin typeface="Calibri"/>
              </a:rPr>
              <a:t>PBS API Software Vendor  Webinar</a:t>
            </a:r>
            <a:endParaRPr lang="en-AU" sz="4800" b="1">
              <a:solidFill>
                <a:srgbClr val="243C96"/>
              </a:solidFill>
              <a:latin typeface="Calibri"/>
              <a:cs typeface="Calibri"/>
            </a:endParaRPr>
          </a:p>
          <a:p>
            <a:r>
              <a:rPr lang="en-AU" sz="3200">
                <a:solidFill>
                  <a:srgbClr val="243C96"/>
                </a:solidFill>
                <a:ea typeface="+mn-lt"/>
                <a:cs typeface="+mn-lt"/>
              </a:rPr>
              <a:t>General Overview and updates </a:t>
            </a:r>
            <a:endParaRPr lang="en-AU"/>
          </a:p>
        </p:txBody>
      </p:sp>
      <p:sp>
        <p:nvSpPr>
          <p:cNvPr id="5" name="TextBox 4">
            <a:extLst>
              <a:ext uri="{FF2B5EF4-FFF2-40B4-BE49-F238E27FC236}">
                <a16:creationId xmlns:a16="http://schemas.microsoft.com/office/drawing/2014/main" id="{BE4D18C7-3E94-7E41-9FC6-18384970A5AA}"/>
              </a:ext>
            </a:extLst>
          </p:cNvPr>
          <p:cNvSpPr txBox="1"/>
          <p:nvPr/>
        </p:nvSpPr>
        <p:spPr>
          <a:xfrm>
            <a:off x="986589" y="4483868"/>
            <a:ext cx="7754398" cy="646331"/>
          </a:xfrm>
          <a:prstGeom prst="rect">
            <a:avLst/>
          </a:prstGeom>
          <a:noFill/>
        </p:spPr>
        <p:txBody>
          <a:bodyPr wrap="square" lIns="91440" tIns="45720" rIns="91440" bIns="45720" rtlCol="0" anchor="t">
            <a:spAutoFit/>
          </a:bodyPr>
          <a:lstStyle/>
          <a:p>
            <a:r>
              <a:rPr lang="en-US">
                <a:solidFill>
                  <a:srgbClr val="008A96"/>
                </a:solidFill>
              </a:rPr>
              <a:t>Thank you for joining, this webinar will begin at 11 AM, </a:t>
            </a:r>
            <a:endParaRPr lang="en-US">
              <a:solidFill>
                <a:srgbClr val="008A96"/>
              </a:solidFill>
              <a:cs typeface="Arial"/>
            </a:endParaRPr>
          </a:p>
          <a:p>
            <a:r>
              <a:rPr lang="en-US">
                <a:solidFill>
                  <a:srgbClr val="008A96"/>
                </a:solidFill>
              </a:rPr>
              <a:t>22 October 2024</a:t>
            </a:r>
            <a:endParaRPr lang="en-US">
              <a:solidFill>
                <a:srgbClr val="008A96"/>
              </a:solidFill>
              <a:cs typeface="Arial"/>
            </a:endParaRPr>
          </a:p>
        </p:txBody>
      </p:sp>
    </p:spTree>
    <p:extLst>
      <p:ext uri="{BB962C8B-B14F-4D97-AF65-F5344CB8AC3E}">
        <p14:creationId xmlns:p14="http://schemas.microsoft.com/office/powerpoint/2010/main" val="4873326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F7F222A-A04F-2AB5-93B9-2C1A81EE594D}"/>
              </a:ext>
            </a:extLst>
          </p:cNvPr>
          <p:cNvSpPr txBox="1">
            <a:spLocks/>
          </p:cNvSpPr>
          <p:nvPr/>
        </p:nvSpPr>
        <p:spPr>
          <a:xfrm>
            <a:off x="849088" y="226190"/>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000">
                <a:solidFill>
                  <a:srgbClr val="153A6E"/>
                </a:solidFill>
                <a:latin typeface="Calibri"/>
                <a:cs typeface="Calibri"/>
              </a:rPr>
              <a:t>Embargo API Access Renewal</a:t>
            </a:r>
            <a:endParaRPr lang="en-AU" sz="4000">
              <a:solidFill>
                <a:srgbClr val="153A6E"/>
              </a:solidFill>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9C31756E-95E3-03B1-67E1-0117D10ED21B}"/>
              </a:ext>
            </a:extLst>
          </p:cNvPr>
          <p:cNvSpPr/>
          <p:nvPr/>
        </p:nvSpPr>
        <p:spPr>
          <a:xfrm>
            <a:off x="849088" y="800382"/>
            <a:ext cx="10568248" cy="523220"/>
          </a:xfrm>
          <a:prstGeom prst="rect">
            <a:avLst/>
          </a:prstGeom>
          <a:ln>
            <a:noFill/>
          </a:ln>
        </p:spPr>
        <p:txBody>
          <a:bodyPr wrap="square" lIns="91440" tIns="45720" rIns="91440" bIns="45720" anchor="t">
            <a:spAutoFit/>
          </a:bodyPr>
          <a:lstStyle/>
          <a:p>
            <a:pPr marL="171450" indent="-171450">
              <a:buFont typeface="Arial,Sans-Serif"/>
              <a:buChar char="•"/>
            </a:pPr>
            <a:r>
              <a:rPr lang="en-AU" sz="1400">
                <a:solidFill>
                  <a:srgbClr val="000000"/>
                </a:solidFill>
                <a:highlight>
                  <a:srgbClr val="FFFFFF"/>
                </a:highlight>
                <a:latin typeface="Calibri"/>
                <a:cs typeface="Calibri"/>
              </a:rPr>
              <a:t>Companies will no longer need to re-apply for access renewal-if they confirm which users need to retain access beforehand</a:t>
            </a:r>
          </a:p>
          <a:p>
            <a:pPr marL="171450" indent="-171450">
              <a:buFont typeface="Arial,Sans-Serif"/>
              <a:buChar char="•"/>
            </a:pPr>
            <a:r>
              <a:rPr lang="en-AU" sz="1400">
                <a:solidFill>
                  <a:srgbClr val="000000"/>
                </a:solidFill>
                <a:highlight>
                  <a:srgbClr val="FFFFFF"/>
                </a:highlight>
                <a:latin typeface="Calibri"/>
                <a:cs typeface="Calibri"/>
              </a:rPr>
              <a:t>Updated Process below; the communication will be managed via </a:t>
            </a:r>
            <a:r>
              <a:rPr lang="en-AU" sz="1400" err="1">
                <a:solidFill>
                  <a:srgbClr val="000000"/>
                </a:solidFill>
                <a:highlight>
                  <a:srgbClr val="FFFFFF"/>
                </a:highlight>
                <a:latin typeface="Calibri"/>
                <a:cs typeface="Calibri"/>
              </a:rPr>
              <a:t>Corros</a:t>
            </a:r>
            <a:r>
              <a:rPr lang="en-AU" sz="1400">
                <a:solidFill>
                  <a:srgbClr val="000000"/>
                </a:solidFill>
                <a:highlight>
                  <a:srgbClr val="FFFFFF"/>
                </a:highlight>
                <a:latin typeface="Calibri"/>
                <a:cs typeface="Calibri"/>
              </a:rPr>
              <a:t>. </a:t>
            </a:r>
            <a:r>
              <a:rPr lang="en-AU" sz="1400">
                <a:solidFill>
                  <a:srgbClr val="000000"/>
                </a:solidFill>
                <a:highlight>
                  <a:srgbClr val="FFFFFF"/>
                </a:highlight>
                <a:latin typeface="Calibri"/>
                <a:ea typeface="Calibri"/>
                <a:cs typeface="Calibri"/>
              </a:rPr>
              <a:t>Expect this solution to be in-place before the end of the year.</a:t>
            </a:r>
          </a:p>
        </p:txBody>
      </p:sp>
      <p:pic>
        <p:nvPicPr>
          <p:cNvPr id="4" name="Picture 3" descr="A screenshot of a computer screen&#10;&#10;Description automatically generated">
            <a:extLst>
              <a:ext uri="{FF2B5EF4-FFF2-40B4-BE49-F238E27FC236}">
                <a16:creationId xmlns:a16="http://schemas.microsoft.com/office/drawing/2014/main" id="{A2F8ABE0-A577-C4C2-D2B6-CAD74C65CA15}"/>
              </a:ext>
            </a:extLst>
          </p:cNvPr>
          <p:cNvPicPr>
            <a:picLocks noChangeAspect="1"/>
          </p:cNvPicPr>
          <p:nvPr/>
        </p:nvPicPr>
        <p:blipFill>
          <a:blip r:embed="rId3"/>
          <a:stretch>
            <a:fillRect/>
          </a:stretch>
        </p:blipFill>
        <p:spPr>
          <a:xfrm>
            <a:off x="636494" y="1386125"/>
            <a:ext cx="10784541" cy="5098762"/>
          </a:xfrm>
          <a:prstGeom prst="rect">
            <a:avLst/>
          </a:prstGeom>
        </p:spPr>
      </p:pic>
    </p:spTree>
    <p:extLst>
      <p:ext uri="{BB962C8B-B14F-4D97-AF65-F5344CB8AC3E}">
        <p14:creationId xmlns:p14="http://schemas.microsoft.com/office/powerpoint/2010/main" val="1884464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 – Future Releases</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341482"/>
            <a:ext cx="10568248" cy="5908028"/>
          </a:xfrm>
          <a:prstGeom prst="rect">
            <a:avLst/>
          </a:prstGeom>
          <a:ln>
            <a:noFill/>
          </a:ln>
        </p:spPr>
        <p:txBody>
          <a:bodyPr wrap="square" lIns="91440" tIns="45720" rIns="91440" bIns="45720" anchor="t">
            <a:spAutoFit/>
          </a:bodyPr>
          <a:lstStyle/>
          <a:p>
            <a:pPr>
              <a:lnSpc>
                <a:spcPct val="107000"/>
              </a:lnSpc>
              <a:spcAft>
                <a:spcPts val="600"/>
              </a:spcAft>
            </a:pPr>
            <a:r>
              <a:rPr lang="en-AU" sz="2400">
                <a:solidFill>
                  <a:schemeClr val="accent1"/>
                </a:solidFill>
                <a:latin typeface="Calibri"/>
                <a:cs typeface="Calibri"/>
              </a:rPr>
              <a:t>Next week </a:t>
            </a:r>
            <a:r>
              <a:rPr lang="en-AU" sz="1800" b="1" kern="100">
                <a:effectLst/>
                <a:latin typeface="Calibri" panose="020F0502020204030204" pitchFamily="34" charset="0"/>
                <a:ea typeface="Calibri" panose="020F0502020204030204" pitchFamily="34" charset="0"/>
                <a:cs typeface="Calibri" panose="020F0502020204030204" pitchFamily="34" charset="0"/>
              </a:rPr>
              <a:t>-	“SOC INNOVATOR_INDICATOR” bug – By Wednesday COB.</a:t>
            </a:r>
            <a:endParaRPr lang="en-AU" sz="1800" kern="10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600"/>
              </a:spcAft>
            </a:pPr>
            <a:r>
              <a:rPr lang="en-AU" sz="2400">
                <a:solidFill>
                  <a:schemeClr val="accent1"/>
                </a:solidFill>
                <a:latin typeface="Calibri"/>
                <a:cs typeface="Calibri"/>
              </a:rPr>
              <a:t>Future release </a:t>
            </a:r>
            <a:r>
              <a:rPr lang="en-AU" sz="1800" b="1" kern="100">
                <a:effectLst/>
                <a:latin typeface="Calibri" panose="020F0502020204030204" pitchFamily="34" charset="0"/>
                <a:ea typeface="Calibri" panose="020F0502020204030204" pitchFamily="34" charset="0"/>
                <a:cs typeface="Calibri" panose="020F0502020204030204" pitchFamily="34" charset="0"/>
              </a:rPr>
              <a:t>(Date: TBC)</a:t>
            </a:r>
            <a:endParaRPr lang="en-AU" sz="1800" kern="10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AU" kern="100">
                <a:effectLst/>
                <a:latin typeface="Calibri" panose="020F0502020204030204" pitchFamily="34" charset="0"/>
                <a:ea typeface="Calibri" panose="020F0502020204030204" pitchFamily="34" charset="0"/>
                <a:cs typeface="Calibri" panose="020F0502020204030204" pitchFamily="34" charset="0"/>
              </a:rPr>
              <a:t>New (For V3 only)</a:t>
            </a: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New Column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changed_endpoint</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added to Summary of Changes</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New column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first_listing_date</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added to the restrictions table</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Schedule endpoint : Get latest schedule in newest to oldest format</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New filter added to all endpoints to show the latest schedule information only</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API Changelog Tracking Implemented for Major/Minor/Patch releases</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AU" kern="100">
                <a:effectLst/>
                <a:latin typeface="Calibri" panose="020F0502020204030204" pitchFamily="34" charset="0"/>
                <a:ea typeface="Calibri" panose="020F0502020204030204" pitchFamily="34" charset="0"/>
                <a:cs typeface="Calibri" panose="020F0502020204030204" pitchFamily="34" charset="0"/>
              </a:rPr>
              <a:t>Data Modifications (Data Enhancement)</a:t>
            </a: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the values in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weighted_avg_disclosed_price</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column has been changed to NULL.</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api/v3/amt-items endpoint,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exempt_ind</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all Null values have been defaulted to 'N'</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pack_not_to_be_broken_ind</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all Null values have been defaulted to 'N' for EP Program items. All other program items have been defaulted to Y</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Determined_qty</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all Null values have been defaulted to 'N'</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safety_net_resup_rule_cnt_ind</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all Null values have been defaulted to 'N'</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a:t>
            </a:r>
            <a:r>
              <a:rPr lang="en-AU" sz="1600" kern="100" err="1">
                <a:effectLst/>
                <a:highlight>
                  <a:srgbClr val="FFFFFF"/>
                </a:highlight>
                <a:latin typeface="Calibri" panose="020F0502020204030204" pitchFamily="34" charset="0"/>
                <a:ea typeface="Calibri" panose="020F0502020204030204" pitchFamily="34" charset="0"/>
                <a:cs typeface="Calibri" panose="020F0502020204030204" pitchFamily="34" charset="0"/>
              </a:rPr>
              <a:t>continued_dispensing_flag</a:t>
            </a:r>
            <a:r>
              <a:rPr lang="en-AU" sz="16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 all Null values have been defaulted to 'N'</a:t>
            </a:r>
            <a:endParaRPr lang="en-AU" sz="1600" kern="10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2400"/>
              </a:spcAft>
            </a:pPr>
            <a:r>
              <a:rPr lang="en-AU">
                <a:latin typeface="Calibri"/>
                <a:cs typeface="Calibri"/>
              </a:rPr>
              <a:t>  </a:t>
            </a:r>
            <a:endParaRPr lang="en-AU" sz="2000">
              <a:solidFill>
                <a:schemeClr val="accent1"/>
              </a:solidFill>
              <a:latin typeface="Calibri"/>
              <a:cs typeface="Calibri"/>
            </a:endParaRPr>
          </a:p>
          <a:p>
            <a:pPr>
              <a:spcAft>
                <a:spcPts val="1600"/>
              </a:spcAft>
            </a:pPr>
            <a:endParaRPr lang="en-AU" sz="2000"/>
          </a:p>
        </p:txBody>
      </p:sp>
    </p:spTree>
    <p:extLst>
      <p:ext uri="{BB962C8B-B14F-4D97-AF65-F5344CB8AC3E}">
        <p14:creationId xmlns:p14="http://schemas.microsoft.com/office/powerpoint/2010/main" val="15219364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cs typeface="Calibri"/>
              </a:rPr>
              <a:t>PBS API - Future Releases</a:t>
            </a:r>
            <a:r>
              <a:rPr lang="en-AU" sz="3200">
                <a:solidFill>
                  <a:srgbClr val="FF0000"/>
                </a:solidFill>
                <a:highlight>
                  <a:srgbClr val="FFFFFF"/>
                </a:highlight>
                <a:latin typeface="Times New Roman"/>
                <a:cs typeface="Times New Roman"/>
              </a:rPr>
              <a:t> </a:t>
            </a:r>
            <a:endParaRPr lang="en-AU">
              <a:solidFill>
                <a:srgbClr val="FF0000"/>
              </a:solidFill>
              <a:highlight>
                <a:srgbClr val="FFFFFF"/>
              </a:highlight>
              <a:latin typeface="Times New Roman"/>
              <a:cs typeface="Times New Roman"/>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393360"/>
            <a:ext cx="10424475" cy="7432740"/>
          </a:xfrm>
          <a:prstGeom prst="rect">
            <a:avLst/>
          </a:prstGeom>
          <a:ln>
            <a:noFill/>
          </a:ln>
        </p:spPr>
        <p:txBody>
          <a:bodyPr wrap="square" lIns="91440" tIns="45720" rIns="91440" bIns="45720" anchor="t">
            <a:spAutoFit/>
          </a:bodyPr>
          <a:lstStyle/>
          <a:p>
            <a:pPr marL="285750" indent="-285750">
              <a:buFont typeface="Arial"/>
              <a:buChar char="•"/>
            </a:pPr>
            <a:endParaRPr lang="en-AU" sz="1100">
              <a:highlight>
                <a:srgbClr val="FFFFFF"/>
              </a:highlight>
              <a:latin typeface="Arial"/>
              <a:cs typeface="Arial"/>
            </a:endParaRPr>
          </a:p>
          <a:p>
            <a:r>
              <a:rPr lang="en-AU" sz="2400">
                <a:solidFill>
                  <a:schemeClr val="accent1"/>
                </a:solidFill>
                <a:latin typeface="Calibri"/>
                <a:cs typeface="Calibri"/>
              </a:rPr>
              <a:t>Data Modifications (Data Enhancement)</a:t>
            </a:r>
          </a:p>
          <a:p>
            <a:endParaRPr lang="en-AU" sz="1600">
              <a:solidFill>
                <a:srgbClr val="000000"/>
              </a:solidFill>
              <a:highlight>
                <a:srgbClr val="FFFFFF"/>
              </a:highlight>
              <a:latin typeface="Calibri" panose="020F0502020204030204" pitchFamily="34" charset="0"/>
              <a:ea typeface="+mn-lt"/>
              <a:cs typeface="Calibri" panose="020F0502020204030204" pitchFamily="34" charset="0"/>
            </a:endParaRP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continued_dispensing_emergency</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originator_brand_indicator</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water_added_ind</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policy_applied_bio_sim_up_flag</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In api/v3/items endpoint, policy_applied_imdq60_flag all Null values have been defaulted to 'N'</a:t>
            </a:r>
          </a:p>
          <a:p>
            <a:pPr marL="285750" indent="-285750">
              <a:buFont typeface="Arial,Sans-Serif"/>
              <a:buChar char="•"/>
            </a:pPr>
            <a:r>
              <a:rPr lang="en-AU" sz="1600">
                <a:highlight>
                  <a:srgbClr val="FFFFFF"/>
                </a:highlight>
                <a:latin typeface="Calibri"/>
                <a:cs typeface="Calibri"/>
              </a:rPr>
              <a:t>In api/v3/items endpoint, policy_applied_imdq60_base_flag all Null values have been defaulted to 'N'</a:t>
            </a: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policy_applied_indig_phar_flag</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legal_unar_ind</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In api/v3/items endpoint, </a:t>
            </a:r>
            <a:r>
              <a:rPr lang="en-AU" sz="1600" err="1">
                <a:highlight>
                  <a:srgbClr val="FFFFFF"/>
                </a:highlight>
                <a:latin typeface="Calibri"/>
                <a:cs typeface="Calibri"/>
              </a:rPr>
              <a:t>legal_car_ind</a:t>
            </a:r>
            <a:r>
              <a:rPr lang="en-AU" sz="1600">
                <a:highlight>
                  <a:srgbClr val="FFFFFF"/>
                </a:highlight>
                <a:latin typeface="Calibri"/>
                <a:cs typeface="Calibri"/>
              </a:rPr>
              <a:t> all Null values have been defaulted to 'N'</a:t>
            </a:r>
          </a:p>
          <a:p>
            <a:pPr marL="285750" indent="-285750">
              <a:buFont typeface="Arial,Sans-Serif"/>
              <a:buChar char="•"/>
            </a:pPr>
            <a:r>
              <a:rPr lang="en-AU" sz="1600">
                <a:highlight>
                  <a:srgbClr val="FFFFFF"/>
                </a:highlight>
                <a:latin typeface="Calibri"/>
                <a:cs typeface="Calibri"/>
              </a:rPr>
              <a:t>Any reference to res_code 9999_9999_R and </a:t>
            </a:r>
            <a:r>
              <a:rPr lang="en-AU" sz="1600" err="1">
                <a:highlight>
                  <a:srgbClr val="FFFFFF"/>
                </a:highlight>
                <a:latin typeface="Calibri"/>
                <a:cs typeface="Calibri"/>
              </a:rPr>
              <a:t>prescribing_txt_id</a:t>
            </a:r>
            <a:r>
              <a:rPr lang="en-AU" sz="1600">
                <a:highlight>
                  <a:srgbClr val="FFFFFF"/>
                </a:highlight>
                <a:latin typeface="Calibri"/>
                <a:cs typeface="Calibri"/>
              </a:rPr>
              <a:t> 119998, 119997 has been removed from item-restriction-relationships, restrictions, restriction-prescribing-text-relationships and prescribing-texts tables</a:t>
            </a:r>
          </a:p>
          <a:p>
            <a:pPr marL="285750" indent="-285750">
              <a:buFont typeface="Arial,Sans-Serif"/>
              <a:buChar char="•"/>
            </a:pPr>
            <a:r>
              <a:rPr lang="en-AU" sz="1600">
                <a:highlight>
                  <a:srgbClr val="FFFFFF"/>
                </a:highlight>
                <a:latin typeface="Calibri"/>
                <a:cs typeface="Calibri"/>
              </a:rPr>
              <a:t>If a given item has a </a:t>
            </a:r>
            <a:r>
              <a:rPr lang="en-AU" sz="1600" b="1">
                <a:highlight>
                  <a:srgbClr val="FFFFFF"/>
                </a:highlight>
                <a:latin typeface="Calibri"/>
                <a:cs typeface="Calibri"/>
              </a:rPr>
              <a:t>'</a:t>
            </a:r>
            <a:r>
              <a:rPr lang="en-AU" sz="1600" b="1" err="1">
                <a:highlight>
                  <a:srgbClr val="FFFFFF"/>
                </a:highlight>
                <a:latin typeface="Calibri"/>
                <a:cs typeface="Calibri"/>
              </a:rPr>
              <a:t>therapeutic_exemption_indicator</a:t>
            </a:r>
            <a:r>
              <a:rPr lang="en-AU" sz="1600" b="1">
                <a:highlight>
                  <a:srgbClr val="FFFFFF"/>
                </a:highlight>
                <a:latin typeface="Calibri"/>
                <a:cs typeface="Calibri"/>
              </a:rPr>
              <a:t>'</a:t>
            </a:r>
            <a:r>
              <a:rPr lang="en-AU" sz="1600">
                <a:highlight>
                  <a:srgbClr val="FFFFFF"/>
                </a:highlight>
                <a:latin typeface="Calibri"/>
                <a:cs typeface="Calibri"/>
              </a:rPr>
              <a:t> value of </a:t>
            </a:r>
            <a:r>
              <a:rPr lang="en-AU" sz="1600" b="1">
                <a:highlight>
                  <a:srgbClr val="FFFFFF"/>
                </a:highlight>
                <a:latin typeface="Calibri"/>
                <a:cs typeface="Calibri"/>
              </a:rPr>
              <a:t>'Y'</a:t>
            </a:r>
            <a:r>
              <a:rPr lang="en-AU" sz="1600">
                <a:highlight>
                  <a:srgbClr val="FFFFFF"/>
                </a:highlight>
                <a:latin typeface="Calibri"/>
                <a:cs typeface="Calibri"/>
              </a:rPr>
              <a:t>/true in the </a:t>
            </a:r>
            <a:r>
              <a:rPr lang="en-AU" sz="1600" b="1">
                <a:highlight>
                  <a:srgbClr val="FFFFFF"/>
                </a:highlight>
                <a:latin typeface="Calibri"/>
                <a:cs typeface="Calibri"/>
              </a:rPr>
              <a:t>api/v3/items endpoint</a:t>
            </a:r>
            <a:r>
              <a:rPr lang="en-AU" sz="1600">
                <a:highlight>
                  <a:srgbClr val="FFFFFF"/>
                </a:highlight>
                <a:latin typeface="Calibri"/>
                <a:cs typeface="Calibri"/>
              </a:rPr>
              <a:t>, then within the </a:t>
            </a:r>
            <a:r>
              <a:rPr lang="en-AU" sz="1600" b="1">
                <a:highlight>
                  <a:srgbClr val="FFFFFF"/>
                </a:highlight>
                <a:latin typeface="Calibri"/>
                <a:cs typeface="Calibri"/>
              </a:rPr>
              <a:t>'Item-Dispensing-Rule-Relationships'</a:t>
            </a:r>
            <a:r>
              <a:rPr lang="en-AU" sz="1600">
                <a:highlight>
                  <a:srgbClr val="FFFFFF"/>
                </a:highlight>
                <a:latin typeface="Calibri"/>
                <a:cs typeface="Calibri"/>
              </a:rPr>
              <a:t> endpoint, the  </a:t>
            </a:r>
            <a:r>
              <a:rPr lang="en-AU" sz="1600" b="1" err="1">
                <a:highlight>
                  <a:srgbClr val="FFFFFF"/>
                </a:highlight>
                <a:latin typeface="Calibri"/>
                <a:cs typeface="Calibri"/>
              </a:rPr>
              <a:t>special_patient_contribution</a:t>
            </a:r>
            <a:r>
              <a:rPr lang="en-AU" sz="1600" b="1">
                <a:highlight>
                  <a:srgbClr val="FFFFFF"/>
                </a:highlight>
                <a:latin typeface="Calibri"/>
                <a:cs typeface="Calibri"/>
              </a:rPr>
              <a:t>, </a:t>
            </a:r>
            <a:r>
              <a:rPr lang="en-AU" sz="1600" b="1" err="1">
                <a:highlight>
                  <a:srgbClr val="FFFFFF"/>
                </a:highlight>
                <a:latin typeface="Calibri"/>
                <a:cs typeface="Calibri"/>
              </a:rPr>
              <a:t>brand_premium</a:t>
            </a:r>
            <a:r>
              <a:rPr lang="en-AU" sz="1600">
                <a:highlight>
                  <a:srgbClr val="FFFFFF"/>
                </a:highlight>
                <a:latin typeface="Calibri"/>
                <a:cs typeface="Calibri"/>
              </a:rPr>
              <a:t> and</a:t>
            </a:r>
            <a:r>
              <a:rPr lang="en-AU" sz="1600" b="1">
                <a:highlight>
                  <a:srgbClr val="FFFFFF"/>
                </a:highlight>
                <a:latin typeface="Calibri"/>
                <a:cs typeface="Calibri"/>
              </a:rPr>
              <a:t> </a:t>
            </a:r>
            <a:r>
              <a:rPr lang="en-AU" sz="1600" b="1" err="1">
                <a:highlight>
                  <a:srgbClr val="FFFFFF"/>
                </a:highlight>
                <a:latin typeface="Calibri"/>
                <a:cs typeface="Calibri"/>
              </a:rPr>
              <a:t>therapeutic_group_premium</a:t>
            </a:r>
            <a:r>
              <a:rPr lang="en-AU" sz="1600">
                <a:highlight>
                  <a:srgbClr val="FFFFFF"/>
                </a:highlight>
                <a:latin typeface="Calibri"/>
                <a:cs typeface="Calibri"/>
              </a:rPr>
              <a:t> columns is set to '</a:t>
            </a:r>
            <a:r>
              <a:rPr lang="en-AU" sz="1600" b="1">
                <a:highlight>
                  <a:srgbClr val="FFFFFF"/>
                </a:highlight>
                <a:latin typeface="Calibri"/>
                <a:cs typeface="Calibri"/>
              </a:rPr>
              <a:t>0.00</a:t>
            </a:r>
            <a:r>
              <a:rPr lang="en-AU" sz="1600">
                <a:highlight>
                  <a:srgbClr val="FFFFFF"/>
                </a:highlight>
                <a:latin typeface="Calibri"/>
                <a:cs typeface="Calibri"/>
              </a:rPr>
              <a:t>'.</a:t>
            </a:r>
          </a:p>
          <a:p>
            <a:r>
              <a:rPr lang="en-AU" sz="1600" b="1">
                <a:solidFill>
                  <a:srgbClr val="000000"/>
                </a:solidFill>
                <a:highlight>
                  <a:srgbClr val="FFFFFF"/>
                </a:highlight>
                <a:latin typeface="Calibri"/>
                <a:cs typeface="Calibri"/>
              </a:rPr>
              <a:t> </a:t>
            </a:r>
          </a:p>
          <a:p>
            <a:pPr>
              <a:lnSpc>
                <a:spcPct val="107000"/>
              </a:lnSpc>
              <a:spcAft>
                <a:spcPts val="2400"/>
              </a:spcAft>
            </a:pPr>
            <a:endParaRPr lang="en-AU" sz="1100" b="1">
              <a:solidFill>
                <a:srgbClr val="000000"/>
              </a:solidFill>
              <a:highlight>
                <a:srgbClr val="FFFFFF"/>
              </a:highlight>
              <a:latin typeface="Calibri" panose="020F0502020204030204" pitchFamily="34" charset="0"/>
              <a:ea typeface="Calibri"/>
              <a:cs typeface="Calibri"/>
            </a:endParaRPr>
          </a:p>
          <a:p>
            <a:pPr>
              <a:lnSpc>
                <a:spcPct val="107000"/>
              </a:lnSpc>
              <a:spcAft>
                <a:spcPts val="2400"/>
              </a:spcAft>
            </a:pPr>
            <a:endParaRPr lang="en-AU">
              <a:solidFill>
                <a:srgbClr val="008A95"/>
              </a:solidFill>
              <a:latin typeface="Calibri"/>
              <a:ea typeface="Calibri"/>
              <a:cs typeface="Calibri"/>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180426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General updates and FQAs</a:t>
            </a: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6086346"/>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How do I know I have all the records? </a:t>
            </a:r>
          </a:p>
          <a:p>
            <a:pPr>
              <a:lnSpc>
                <a:spcPct val="107000"/>
              </a:lnSpc>
              <a:spcAft>
                <a:spcPts val="2400"/>
              </a:spcAft>
            </a:pPr>
            <a:r>
              <a:rPr lang="en-AU" b="1">
                <a:solidFill>
                  <a:srgbClr val="000000"/>
                </a:solidFill>
                <a:highlight>
                  <a:srgbClr val="FFFFFF"/>
                </a:highlight>
                <a:latin typeface="Calibri"/>
                <a:cs typeface="Calibri"/>
              </a:rPr>
              <a:t>Pagination Documentation on api.gov.au :</a:t>
            </a:r>
            <a:endParaRPr lang="en-AU">
              <a:solidFill>
                <a:srgbClr val="000000"/>
              </a:solidFill>
              <a:ea typeface="+mn-lt"/>
              <a:cs typeface="+mn-lt"/>
            </a:endParaRPr>
          </a:p>
          <a:p>
            <a:pPr>
              <a:lnSpc>
                <a:spcPct val="107000"/>
              </a:lnSpc>
              <a:spcAft>
                <a:spcPts val="2400"/>
              </a:spcAft>
            </a:pPr>
            <a:r>
              <a:rPr lang="en-AU">
                <a:solidFill>
                  <a:srgbClr val="FF0000"/>
                </a:solidFill>
                <a:ea typeface="+mn-lt"/>
                <a:cs typeface="+mn-lt"/>
                <a:hlinkClick r:id="rId2"/>
              </a:rPr>
              <a:t>https://api.gov.au/sections/pagination.html</a:t>
            </a:r>
            <a:endParaRPr lang="en-AU">
              <a:cs typeface="Arial"/>
            </a:endParaRPr>
          </a:p>
          <a:p>
            <a:pPr>
              <a:lnSpc>
                <a:spcPct val="107000"/>
              </a:lnSpc>
              <a:spcAft>
                <a:spcPts val="2400"/>
              </a:spcAft>
            </a:pPr>
            <a:endParaRPr lang="en-AU" sz="1100">
              <a:solidFill>
                <a:srgbClr val="FF0000"/>
              </a:solidFill>
              <a:latin typeface="Arial"/>
              <a:cs typeface="Arial"/>
            </a:endParaRPr>
          </a:p>
          <a:p>
            <a:pPr>
              <a:lnSpc>
                <a:spcPct val="107000"/>
              </a:lnSpc>
              <a:spcAft>
                <a:spcPts val="2400"/>
              </a:spcAft>
            </a:pPr>
            <a:endParaRPr lang="en-AU" sz="1100">
              <a:solidFill>
                <a:srgbClr val="FF0000"/>
              </a:solidFill>
              <a:latin typeface="Arial"/>
              <a:cs typeface="Arial"/>
            </a:endParaRPr>
          </a:p>
          <a:p>
            <a:pPr>
              <a:lnSpc>
                <a:spcPct val="107000"/>
              </a:lnSpc>
              <a:spcAft>
                <a:spcPts val="2400"/>
              </a:spcAft>
            </a:pPr>
            <a:endParaRPr lang="en-AU" sz="1100">
              <a:solidFill>
                <a:srgbClr val="FF0000"/>
              </a:solidFill>
              <a:latin typeface="Calibri"/>
              <a:ea typeface="Calibri"/>
              <a:cs typeface="Calibri"/>
            </a:endParaRPr>
          </a:p>
          <a:p>
            <a:pPr>
              <a:lnSpc>
                <a:spcPct val="107000"/>
              </a:lnSpc>
              <a:spcAft>
                <a:spcPts val="2400"/>
              </a:spcAft>
            </a:pPr>
            <a:endParaRPr lang="en-AU" sz="1100">
              <a:solidFill>
                <a:srgbClr val="000000"/>
              </a:solidFill>
              <a:latin typeface="Calibri"/>
              <a:ea typeface="Calibri"/>
              <a:cs typeface="Calibri"/>
            </a:endParaRPr>
          </a:p>
          <a:p>
            <a:pPr>
              <a:lnSpc>
                <a:spcPct val="107000"/>
              </a:lnSpc>
              <a:spcAft>
                <a:spcPts val="2400"/>
              </a:spcAft>
            </a:pPr>
            <a:endParaRPr lang="en-AU">
              <a:solidFill>
                <a:srgbClr val="008A95"/>
              </a:solidFill>
              <a:latin typeface="Calibri"/>
              <a:ea typeface="Calibri"/>
              <a:cs typeface="Calibri"/>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pic>
        <p:nvPicPr>
          <p:cNvPr id="3" name="Picture 2" descr="A screen shot of a computer code&#10;&#10;Description automatically generated">
            <a:extLst>
              <a:ext uri="{FF2B5EF4-FFF2-40B4-BE49-F238E27FC236}">
                <a16:creationId xmlns:a16="http://schemas.microsoft.com/office/drawing/2014/main" id="{372A9C5A-EB15-0E12-4C39-64965FA82710}"/>
              </a:ext>
            </a:extLst>
          </p:cNvPr>
          <p:cNvPicPr>
            <a:picLocks noChangeAspect="1"/>
          </p:cNvPicPr>
          <p:nvPr/>
        </p:nvPicPr>
        <p:blipFill>
          <a:blip r:embed="rId3"/>
          <a:stretch>
            <a:fillRect/>
          </a:stretch>
        </p:blipFill>
        <p:spPr>
          <a:xfrm>
            <a:off x="5847856" y="3041480"/>
            <a:ext cx="6259523" cy="3323809"/>
          </a:xfrm>
          <a:prstGeom prst="rect">
            <a:avLst/>
          </a:prstGeom>
        </p:spPr>
      </p:pic>
    </p:spTree>
    <p:extLst>
      <p:ext uri="{BB962C8B-B14F-4D97-AF65-F5344CB8AC3E}">
        <p14:creationId xmlns:p14="http://schemas.microsoft.com/office/powerpoint/2010/main" val="1420112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cs typeface="Calibri"/>
              </a:rPr>
              <a:t>Known Issues for Future Roadmap</a:t>
            </a:r>
            <a:endParaRPr lang="en-US"/>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6316345"/>
          </a:xfrm>
          <a:prstGeom prst="rect">
            <a:avLst/>
          </a:prstGeom>
          <a:ln>
            <a:noFill/>
          </a:ln>
        </p:spPr>
        <p:txBody>
          <a:bodyPr wrap="square" lIns="91440" tIns="45720" rIns="91440" bIns="45720" anchor="t">
            <a:spAutoFit/>
          </a:bodyPr>
          <a:lstStyle/>
          <a:p>
            <a:r>
              <a:rPr lang="en-AU" sz="2400">
                <a:solidFill>
                  <a:schemeClr val="accent1"/>
                </a:solidFill>
                <a:latin typeface="Calibri"/>
                <a:cs typeface="Calibri"/>
              </a:rPr>
              <a:t>AMT V4 Updates, AMT TPUU Content &amp; Non-AMT Codes</a:t>
            </a:r>
          </a:p>
          <a:p>
            <a:endParaRPr lang="en-AU">
              <a:solidFill>
                <a:srgbClr val="000000"/>
              </a:solidFill>
              <a:latin typeface="Calibri" panose="020F0502020204030204" pitchFamily="34" charset="0"/>
              <a:cs typeface="Calibri" panose="020F0502020204030204" pitchFamily="34" charset="0"/>
            </a:endParaRPr>
          </a:p>
          <a:p>
            <a:r>
              <a:rPr lang="en-AU">
                <a:solidFill>
                  <a:srgbClr val="000000"/>
                </a:solidFill>
                <a:latin typeface="Calibri"/>
                <a:cs typeface="Calibri"/>
              </a:rPr>
              <a:t>AMT V4 + Providing TPUU Content Work in Development.</a:t>
            </a:r>
          </a:p>
          <a:p>
            <a:endParaRPr lang="en-AU">
              <a:solidFill>
                <a:srgbClr val="000000"/>
              </a:solidFill>
              <a:latin typeface="Calibri"/>
              <a:cs typeface="Calibri"/>
            </a:endParaRPr>
          </a:p>
          <a:p>
            <a:r>
              <a:rPr lang="en-AU">
                <a:solidFill>
                  <a:srgbClr val="000000"/>
                </a:solidFill>
                <a:latin typeface="Calibri"/>
                <a:cs typeface="Calibri"/>
              </a:rPr>
              <a:t>Current Process to obtain Non-AMT Codes:</a:t>
            </a:r>
          </a:p>
          <a:p>
            <a:pPr marL="285750" indent="-285750">
              <a:buFont typeface="Arial" panose="020B0604020202020204" pitchFamily="34" charset="0"/>
              <a:buChar char="•"/>
            </a:pPr>
            <a:r>
              <a:rPr lang="en-AU">
                <a:solidFill>
                  <a:srgbClr val="000000"/>
                </a:solidFill>
                <a:latin typeface="Calibri"/>
                <a:cs typeface="Calibri"/>
              </a:rPr>
              <a:t>Currently the DOHA Non-AMT Codes can be derived by concatenating the string, the DOHA AMT Namespace code (</a:t>
            </a:r>
            <a:r>
              <a:rPr lang="en-AU">
                <a:solidFill>
                  <a:srgbClr val="000000"/>
                </a:solidFill>
                <a:latin typeface="Calibri"/>
                <a:ea typeface="+mn-lt"/>
                <a:cs typeface="Calibri"/>
              </a:rPr>
              <a:t>100014410) and the check sum digit using </a:t>
            </a:r>
            <a:r>
              <a:rPr lang="en-AU" err="1">
                <a:solidFill>
                  <a:srgbClr val="000000"/>
                </a:solidFill>
                <a:latin typeface="Calibri"/>
                <a:ea typeface="+mn-lt"/>
                <a:cs typeface="Calibri"/>
              </a:rPr>
              <a:t>Verhoff's</a:t>
            </a:r>
            <a:r>
              <a:rPr lang="en-AU">
                <a:solidFill>
                  <a:srgbClr val="000000"/>
                </a:solidFill>
                <a:latin typeface="Calibri"/>
                <a:ea typeface="+mn-lt"/>
                <a:cs typeface="Calibri"/>
              </a:rPr>
              <a:t> Algorithm - </a:t>
            </a:r>
            <a:r>
              <a:rPr lang="en-AU">
                <a:solidFill>
                  <a:srgbClr val="000000"/>
                </a:solidFill>
                <a:latin typeface="Calibri"/>
                <a:ea typeface="+mn-lt"/>
                <a:cs typeface="Calibri"/>
                <a:hlinkClick r:id="rId3"/>
              </a:rPr>
              <a:t>https://confluence.ihtsdotools.org/display/DOCRELFMT/6.4.2+Check-digit+Computation</a:t>
            </a:r>
            <a:r>
              <a:rPr lang="en-AU">
                <a:solidFill>
                  <a:srgbClr val="000000"/>
                </a:solidFill>
                <a:latin typeface="Calibri"/>
                <a:ea typeface="+mn-lt"/>
                <a:cs typeface="Calibri"/>
              </a:rPr>
              <a:t> </a:t>
            </a:r>
            <a:br>
              <a:rPr lang="en-AU">
                <a:solidFill>
                  <a:srgbClr val="000000"/>
                </a:solidFill>
                <a:latin typeface="Calibri"/>
                <a:ea typeface="+mn-lt"/>
                <a:cs typeface="Calibri"/>
              </a:rPr>
            </a:br>
            <a:r>
              <a:rPr lang="en-AU">
                <a:solidFill>
                  <a:srgbClr val="000000"/>
                </a:solidFill>
                <a:latin typeface="Calibri"/>
                <a:ea typeface="+mn-lt"/>
                <a:cs typeface="Calibri"/>
              </a:rPr>
              <a:t>e.g. </a:t>
            </a:r>
            <a:r>
              <a:rPr lang="en-AU" err="1">
                <a:solidFill>
                  <a:srgbClr val="000000"/>
                </a:solidFill>
                <a:latin typeface="Calibri"/>
                <a:ea typeface="+mn-lt"/>
                <a:cs typeface="Calibri"/>
              </a:rPr>
              <a:t>Concat</a:t>
            </a:r>
            <a:r>
              <a:rPr lang="en-AU">
                <a:solidFill>
                  <a:srgbClr val="000000"/>
                </a:solidFill>
                <a:latin typeface="Calibri"/>
                <a:ea typeface="+mn-lt"/>
                <a:cs typeface="Calibri"/>
              </a:rPr>
              <a:t>(51303, 100014410, </a:t>
            </a:r>
            <a:r>
              <a:rPr lang="en-AU" err="1">
                <a:solidFill>
                  <a:srgbClr val="000000"/>
                </a:solidFill>
                <a:latin typeface="Calibri"/>
                <a:ea typeface="+mn-lt"/>
                <a:cs typeface="Calibri"/>
              </a:rPr>
              <a:t>VerhoeffChecksum</a:t>
            </a:r>
            <a:r>
              <a:rPr lang="en-AU">
                <a:solidFill>
                  <a:srgbClr val="000000"/>
                </a:solidFill>
                <a:latin typeface="Calibri"/>
                <a:ea typeface="+mn-lt"/>
                <a:cs typeface="Calibri"/>
              </a:rPr>
              <a:t>(</a:t>
            </a:r>
            <a:r>
              <a:rPr lang="en-AU" err="1">
                <a:solidFill>
                  <a:srgbClr val="000000"/>
                </a:solidFill>
                <a:latin typeface="Calibri"/>
                <a:ea typeface="+mn-lt"/>
                <a:cs typeface="Calibri"/>
              </a:rPr>
              <a:t>Concat</a:t>
            </a:r>
            <a:r>
              <a:rPr lang="en-AU">
                <a:solidFill>
                  <a:srgbClr val="000000"/>
                </a:solidFill>
                <a:latin typeface="Calibri"/>
                <a:ea typeface="+mn-lt"/>
                <a:cs typeface="Calibri"/>
              </a:rPr>
              <a:t>(51303, 100014410))) = 513031000144104</a:t>
            </a:r>
          </a:p>
          <a:p>
            <a:r>
              <a:rPr lang="en-US">
                <a:solidFill>
                  <a:srgbClr val="000000"/>
                </a:solidFill>
                <a:latin typeface="Calibri"/>
                <a:cs typeface="Calibri"/>
              </a:rPr>
              <a:t> </a:t>
            </a:r>
          </a:p>
          <a:p>
            <a:r>
              <a:rPr lang="en-US">
                <a:solidFill>
                  <a:srgbClr val="000000"/>
                </a:solidFill>
                <a:latin typeface="Calibri"/>
                <a:cs typeface="Calibri"/>
              </a:rPr>
              <a:t>- </a:t>
            </a:r>
            <a:r>
              <a:rPr lang="en-US" err="1">
                <a:solidFill>
                  <a:srgbClr val="000000"/>
                </a:solidFill>
                <a:latin typeface="Calibri"/>
                <a:cs typeface="Calibri"/>
              </a:rPr>
              <a:t>li_item_id</a:t>
            </a:r>
            <a:r>
              <a:rPr lang="en-US">
                <a:solidFill>
                  <a:srgbClr val="000000"/>
                </a:solidFill>
                <a:latin typeface="Calibri"/>
                <a:cs typeface="Calibri"/>
              </a:rPr>
              <a:t>  - </a:t>
            </a:r>
          </a:p>
          <a:p>
            <a:r>
              <a:rPr lang="en-US">
                <a:solidFill>
                  <a:srgbClr val="000000"/>
                </a:solidFill>
                <a:latin typeface="Calibri"/>
                <a:cs typeface="Calibri"/>
              </a:rPr>
              <a:t> </a:t>
            </a:r>
            <a:r>
              <a:rPr lang="en-AU" err="1">
                <a:solidFill>
                  <a:srgbClr val="000000"/>
                </a:solidFill>
                <a:latin typeface="Calibri"/>
                <a:cs typeface="Calibri"/>
              </a:rPr>
              <a:t>PBS_code</a:t>
            </a:r>
            <a:r>
              <a:rPr lang="en-AU">
                <a:solidFill>
                  <a:srgbClr val="000000"/>
                </a:solidFill>
                <a:latin typeface="Calibri"/>
                <a:cs typeface="Calibri"/>
              </a:rPr>
              <a:t>, PIG ID, MP, MPP, TPP (PBS IDs) </a:t>
            </a:r>
          </a:p>
          <a:p>
            <a:endParaRPr lang="en-AU">
              <a:solidFill>
                <a:srgbClr val="000000"/>
              </a:solidFill>
              <a:latin typeface="Calibri"/>
              <a:cs typeface="Calibri"/>
            </a:endParaRPr>
          </a:p>
          <a:p>
            <a:r>
              <a:rPr lang="en-AU">
                <a:solidFill>
                  <a:srgbClr val="000000"/>
                </a:solidFill>
                <a:latin typeface="Calibri"/>
                <a:cs typeface="Calibri"/>
              </a:rPr>
              <a:t>- </a:t>
            </a:r>
            <a:r>
              <a:rPr lang="en-AU" err="1">
                <a:solidFill>
                  <a:srgbClr val="000000"/>
                </a:solidFill>
                <a:latin typeface="Calibri"/>
                <a:cs typeface="Calibri"/>
              </a:rPr>
              <a:t>pbs_item_id</a:t>
            </a:r>
            <a:endParaRPr lang="en-AU">
              <a:solidFill>
                <a:srgbClr val="000000"/>
              </a:solidFill>
              <a:latin typeface="Calibri"/>
              <a:cs typeface="Calibri"/>
            </a:endParaRPr>
          </a:p>
          <a:p>
            <a:pPr marL="285750" indent="-285750">
              <a:buFont typeface="Arial" panose="020B0604020202020204" pitchFamily="34" charset="0"/>
              <a:buChar char="•"/>
            </a:pPr>
            <a:endParaRPr lang="en-AU">
              <a:solidFill>
                <a:srgbClr val="000000"/>
              </a:solidFill>
              <a:latin typeface="Calibri"/>
              <a:cs typeface="Calibri"/>
            </a:endParaRPr>
          </a:p>
          <a:p>
            <a:pPr marL="285750" indent="-285750">
              <a:buFont typeface="Arial" panose="020B0604020202020204" pitchFamily="34" charset="0"/>
              <a:buChar char="•"/>
            </a:pPr>
            <a:r>
              <a:rPr lang="en-AU">
                <a:solidFill>
                  <a:srgbClr val="000000"/>
                </a:solidFill>
                <a:latin typeface="Calibri"/>
                <a:cs typeface="Calibri"/>
              </a:rPr>
              <a:t>Examples Provided within the text file to API mapping document.</a:t>
            </a: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a:solidFill>
                  <a:srgbClr val="000000"/>
                </a:solidFill>
                <a:latin typeface="Calibri"/>
                <a:cs typeface="Calibri"/>
              </a:rPr>
              <a:t>This will be available in a future release, Date TBC.</a:t>
            </a: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ea typeface="Calibri"/>
              <a:cs typeface="Calibri" panose="020F0502020204030204" pitchFamily="34" charset="0"/>
            </a:endParaRPr>
          </a:p>
          <a:p>
            <a:pPr lvl="1">
              <a:lnSpc>
                <a:spcPct val="107000"/>
              </a:lnSpc>
              <a:spcAft>
                <a:spcPts val="2400"/>
              </a:spcAft>
            </a:pPr>
            <a:endParaRPr lang="en-AU" sz="2000">
              <a:solidFill>
                <a:srgbClr val="000000"/>
              </a:solidFill>
              <a:highlight>
                <a:srgbClr val="FFFFFF"/>
              </a:highlight>
              <a:latin typeface="Calibri"/>
              <a:ea typeface="Calibri"/>
              <a:cs typeface="Calibri"/>
            </a:endParaRPr>
          </a:p>
        </p:txBody>
      </p:sp>
      <p:pic>
        <p:nvPicPr>
          <p:cNvPr id="3" name="Picture 2" descr="A screenshot of a schedule&#10;&#10;Description automatically generated">
            <a:extLst>
              <a:ext uri="{FF2B5EF4-FFF2-40B4-BE49-F238E27FC236}">
                <a16:creationId xmlns:a16="http://schemas.microsoft.com/office/drawing/2014/main" id="{DD0203BD-ED8D-2BEA-8C74-845EF9EBFAD4}"/>
              </a:ext>
            </a:extLst>
          </p:cNvPr>
          <p:cNvPicPr>
            <a:picLocks noChangeAspect="1"/>
          </p:cNvPicPr>
          <p:nvPr/>
        </p:nvPicPr>
        <p:blipFill>
          <a:blip r:embed="rId4"/>
          <a:stretch>
            <a:fillRect/>
          </a:stretch>
        </p:blipFill>
        <p:spPr>
          <a:xfrm>
            <a:off x="4863428" y="4321281"/>
            <a:ext cx="6677025" cy="1085850"/>
          </a:xfrm>
          <a:prstGeom prst="rect">
            <a:avLst/>
          </a:prstGeom>
        </p:spPr>
      </p:pic>
    </p:spTree>
    <p:extLst>
      <p:ext uri="{BB962C8B-B14F-4D97-AF65-F5344CB8AC3E}">
        <p14:creationId xmlns:p14="http://schemas.microsoft.com/office/powerpoint/2010/main" val="2467096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cs typeface="Calibri"/>
              </a:rPr>
              <a:t>Known Issues for Future Roadmap</a:t>
            </a:r>
            <a:endParaRPr lang="en-US"/>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4389022"/>
          </a:xfrm>
          <a:prstGeom prst="rect">
            <a:avLst/>
          </a:prstGeom>
          <a:ln>
            <a:noFill/>
          </a:ln>
        </p:spPr>
        <p:txBody>
          <a:bodyPr wrap="square" lIns="91440" tIns="45720" rIns="91440" bIns="45720" anchor="t">
            <a:spAutoFit/>
          </a:bodyPr>
          <a:lstStyle/>
          <a:p>
            <a:pPr marL="285750" indent="-285750">
              <a:lnSpc>
                <a:spcPct val="107000"/>
              </a:lnSpc>
              <a:buFont typeface="Arial" panose="020B0604020202020204" pitchFamily="34" charset="0"/>
              <a:buChar char="•"/>
            </a:pPr>
            <a:r>
              <a:rPr lang="en-AU" sz="2400">
                <a:solidFill>
                  <a:schemeClr val="accent1"/>
                </a:solidFill>
                <a:latin typeface="Calibri"/>
                <a:cs typeface="Calibri"/>
              </a:rPr>
              <a:t>Incorporate the copyright statement into the API </a:t>
            </a:r>
          </a:p>
          <a:p>
            <a:pPr marL="742950" lvl="1" indent="-285750">
              <a:lnSpc>
                <a:spcPct val="107000"/>
              </a:lnSpc>
              <a:buFont typeface="Arial" panose="020B0604020202020204" pitchFamily="34" charset="0"/>
              <a:buChar char="•"/>
            </a:pPr>
            <a:r>
              <a:rPr lang="en-AU" sz="2000">
                <a:highlight>
                  <a:srgbClr val="FFFFFF"/>
                </a:highlight>
                <a:latin typeface="Calibri"/>
                <a:cs typeface="Calibri"/>
              </a:rPr>
              <a:t>On every endpoint within the _meta element response within the request. </a:t>
            </a:r>
          </a:p>
          <a:p>
            <a:pPr marL="285750" indent="-285750">
              <a:lnSpc>
                <a:spcPct val="107000"/>
              </a:lnSpc>
              <a:buFont typeface="Arial" panose="020B0604020202020204" pitchFamily="34" charset="0"/>
              <a:buChar char="•"/>
            </a:pPr>
            <a:endParaRPr lang="en-AU" sz="2400">
              <a:solidFill>
                <a:schemeClr val="accent1"/>
              </a:solidFill>
              <a:latin typeface="Calibri"/>
              <a:cs typeface="Calibri"/>
            </a:endParaRPr>
          </a:p>
          <a:p>
            <a:pPr marL="285750" indent="-285750">
              <a:buFont typeface="Arial" panose="020B0604020202020204" pitchFamily="34" charset="0"/>
              <a:buChar char="•"/>
            </a:pPr>
            <a:r>
              <a:rPr lang="en-AU" sz="2400">
                <a:solidFill>
                  <a:schemeClr val="accent1"/>
                </a:solidFill>
                <a:latin typeface="Calibri"/>
                <a:cs typeface="Calibri"/>
              </a:rPr>
              <a:t>Embargo files disappearing</a:t>
            </a:r>
          </a:p>
          <a:p>
            <a:pPr marL="285750" indent="-285750">
              <a:buFont typeface="Arial" panose="020B0604020202020204" pitchFamily="34" charset="0"/>
              <a:buChar char="•"/>
            </a:pPr>
            <a:endParaRPr lang="en-AU" sz="2400">
              <a:solidFill>
                <a:schemeClr val="accent1"/>
              </a:solidFill>
              <a:latin typeface="Calibri"/>
              <a:cs typeface="Calibri"/>
            </a:endParaRPr>
          </a:p>
          <a:p>
            <a:pPr marL="285750" indent="-285750">
              <a:buFont typeface="Arial" panose="020B0604020202020204" pitchFamily="34" charset="0"/>
              <a:buChar char="•"/>
            </a:pPr>
            <a:r>
              <a:rPr lang="en-AU" sz="2400">
                <a:solidFill>
                  <a:schemeClr val="accent1"/>
                </a:solidFill>
                <a:latin typeface="Calibri"/>
                <a:cs typeface="Calibri"/>
              </a:rPr>
              <a:t>Restriction text HTML updates</a:t>
            </a:r>
          </a:p>
          <a:p>
            <a:pPr marL="285750" indent="-285750">
              <a:buFont typeface="Arial" panose="020B0604020202020204" pitchFamily="34" charset="0"/>
              <a:buChar char="•"/>
            </a:pPr>
            <a:endParaRPr lang="en-AU" sz="2400">
              <a:solidFill>
                <a:schemeClr val="accent1"/>
              </a:solidFill>
              <a:latin typeface="Calibri"/>
              <a:cs typeface="Calibri"/>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a:solidFill>
                <a:srgbClr val="00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a:solidFill>
                  <a:srgbClr val="000000"/>
                </a:solidFill>
                <a:latin typeface="Calibri" panose="020F0502020204030204" pitchFamily="34" charset="0"/>
                <a:cs typeface="Calibri" panose="020F0502020204030204" pitchFamily="34" charset="0"/>
              </a:rPr>
              <a:t>Please send through other suggestion for improvements to </a:t>
            </a:r>
            <a:r>
              <a:rPr lang="en-AU" sz="1800">
                <a:latin typeface="Calibri"/>
                <a:ea typeface="Calibri"/>
                <a:cs typeface="Calibri"/>
                <a:hlinkClick r:id="rId3"/>
              </a:rPr>
              <a:t>HPP.Support@health.gov.au</a:t>
            </a:r>
            <a:r>
              <a:rPr lang="en-AU" sz="1800">
                <a:latin typeface="Calibri"/>
                <a:ea typeface="Calibri"/>
                <a:cs typeface="Calibri"/>
              </a:rPr>
              <a:t> </a:t>
            </a:r>
            <a:r>
              <a:rPr lang="en-AU">
                <a:solidFill>
                  <a:srgbClr val="000000"/>
                </a:solidFill>
                <a:latin typeface="Calibri" panose="020F0502020204030204" pitchFamily="34" charset="0"/>
                <a:cs typeface="Calibri" panose="020F0502020204030204" pitchFamily="34" charset="0"/>
              </a:rPr>
              <a:t> </a:t>
            </a:r>
            <a:endParaRPr lang="en-AU">
              <a:latin typeface="Calibri" panose="020F0502020204030204" pitchFamily="34" charset="0"/>
              <a:cs typeface="Calibri" panose="020F0502020204030204" pitchFamily="34" charset="0"/>
            </a:endParaRPr>
          </a:p>
          <a:p>
            <a:pPr lvl="1">
              <a:lnSpc>
                <a:spcPct val="107000"/>
              </a:lnSpc>
              <a:spcAft>
                <a:spcPts val="2400"/>
              </a:spcAft>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82670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a:solidFill>
                  <a:schemeClr val="accent1"/>
                </a:solidFill>
                <a:latin typeface="Calibri"/>
                <a:cs typeface="Calibri"/>
              </a:rPr>
              <a:t>API data to PBS text files</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11876" y="1521890"/>
            <a:ext cx="10568248" cy="7188506"/>
          </a:xfrm>
          <a:prstGeom prst="rect">
            <a:avLst/>
          </a:prstGeom>
          <a:ln>
            <a:noFill/>
          </a:ln>
        </p:spPr>
        <p:txBody>
          <a:bodyPr wrap="square" lIns="91440" tIns="45720" rIns="91440" bIns="45720" anchor="t">
            <a:spAutoFit/>
          </a:bodyPr>
          <a:lstStyle/>
          <a:p>
            <a:pPr marL="171450" indent="-171450">
              <a:buFont typeface="Arial" panose="020B0604020202020204" pitchFamily="34" charset="0"/>
              <a:buChar char="•"/>
            </a:pPr>
            <a:endParaRPr lang="en-AU" sz="2000">
              <a:highlight>
                <a:srgbClr val="FFFFFF"/>
              </a:highlight>
              <a:latin typeface="Calibri"/>
              <a:cs typeface="Calibri"/>
            </a:endParaRPr>
          </a:p>
          <a:p>
            <a:r>
              <a:rPr lang="en-AU" sz="2400">
                <a:solidFill>
                  <a:schemeClr val="accent1"/>
                </a:solidFill>
                <a:latin typeface="Calibri"/>
                <a:cs typeface="Calibri"/>
              </a:rPr>
              <a:t>Please be aware that the Department does not endorse the current text files</a:t>
            </a:r>
          </a:p>
          <a:p>
            <a:endParaRPr lang="en-AU" sz="2400">
              <a:solidFill>
                <a:schemeClr val="accent1"/>
              </a:solidFill>
              <a:latin typeface="Calibri"/>
              <a:cs typeface="Calibri"/>
            </a:endParaRPr>
          </a:p>
          <a:p>
            <a:pPr marL="171450" indent="-171450">
              <a:buFont typeface="Arial" panose="020B0604020202020204" pitchFamily="34" charset="0"/>
              <a:buChar char="•"/>
            </a:pPr>
            <a:r>
              <a:rPr lang="en-AU" sz="2000">
                <a:highlight>
                  <a:srgbClr val="FFFFFF"/>
                </a:highlight>
                <a:latin typeface="Calibri"/>
                <a:cs typeface="Calibri"/>
              </a:rPr>
              <a:t>The current text files are no longer fit for purpose, they have become an over-simplification of the PBS. </a:t>
            </a:r>
          </a:p>
          <a:p>
            <a:pPr marL="171450" indent="-171450">
              <a:buFont typeface="Arial" panose="020B0604020202020204" pitchFamily="34" charset="0"/>
              <a:buChar char="•"/>
            </a:pPr>
            <a:r>
              <a:rPr lang="en-AU" sz="2000">
                <a:highlight>
                  <a:srgbClr val="FFFFFF"/>
                </a:highlight>
                <a:latin typeface="Calibri"/>
                <a:cs typeface="Calibri"/>
              </a:rPr>
              <a:t>The API has been developed with a view that different end users can seek to obtain only the data they specifically need (e.g. prescribers might not need pricing information but need to access other information for the purpose of prescribing). </a:t>
            </a:r>
          </a:p>
          <a:p>
            <a:pPr marL="171450" indent="-171450">
              <a:lnSpc>
                <a:spcPct val="107000"/>
              </a:lnSpc>
              <a:spcAft>
                <a:spcPts val="2400"/>
              </a:spcAft>
              <a:buFont typeface="Arial" panose="020B0604020202020204" pitchFamily="34" charset="0"/>
              <a:buChar char="•"/>
            </a:pPr>
            <a:r>
              <a:rPr lang="en-AU" sz="2000">
                <a:highlight>
                  <a:srgbClr val="FFFFFF"/>
                </a:highlight>
                <a:latin typeface="Calibri"/>
                <a:cs typeface="Calibri"/>
              </a:rPr>
              <a:t>New documentation with actual matching outputs to the current text files is now available.</a:t>
            </a:r>
          </a:p>
          <a:p>
            <a:pPr>
              <a:lnSpc>
                <a:spcPct val="107000"/>
              </a:lnSpc>
              <a:spcAft>
                <a:spcPts val="2400"/>
              </a:spcAft>
            </a:pPr>
            <a:endParaRPr lang="en-AU" sz="2000">
              <a:highlight>
                <a:srgbClr val="FFFFFF"/>
              </a:highlight>
              <a:latin typeface="Calibri"/>
              <a:cs typeface="Calibri"/>
            </a:endParaRPr>
          </a:p>
          <a:p>
            <a:pPr>
              <a:lnSpc>
                <a:spcPct val="107000"/>
              </a:lnSpc>
              <a:spcAft>
                <a:spcPts val="2400"/>
              </a:spcAft>
            </a:pPr>
            <a:endParaRPr lang="en-AU" sz="1200">
              <a:highlight>
                <a:srgbClr val="FFFFFF"/>
              </a:highlight>
              <a:latin typeface="Times New Roman"/>
              <a:cs typeface="Times New Roman"/>
            </a:endParaRPr>
          </a:p>
          <a:p>
            <a:pPr>
              <a:lnSpc>
                <a:spcPct val="107000"/>
              </a:lnSpc>
              <a:spcAft>
                <a:spcPts val="2400"/>
              </a:spcAft>
            </a:pPr>
            <a:endParaRPr lang="en-AU">
              <a:solidFill>
                <a:srgbClr val="000000"/>
              </a:solidFill>
              <a:latin typeface="Calibri" panose="020F0502020204030204" pitchFamily="34" charset="0"/>
              <a:cs typeface="Calibri"/>
            </a:endParaRPr>
          </a:p>
          <a:p>
            <a:pPr>
              <a:lnSpc>
                <a:spcPct val="107000"/>
              </a:lnSpc>
              <a:spcAft>
                <a:spcPts val="2400"/>
              </a:spcAft>
            </a:pPr>
            <a:endParaRPr lang="en-AU">
              <a:solidFill>
                <a:schemeClr val="accent1"/>
              </a:solidFill>
              <a:latin typeface="Calibri"/>
              <a:cs typeface="Calibri"/>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3154806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Discussion on potential improvements</a:t>
            </a: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6239465"/>
          </a:xfrm>
          <a:prstGeom prst="rect">
            <a:avLst/>
          </a:prstGeom>
          <a:ln>
            <a:noFill/>
          </a:ln>
        </p:spPr>
        <p:txBody>
          <a:bodyPr wrap="square" lIns="91440" tIns="45720" rIns="91440" bIns="45720" anchor="t">
            <a:spAutoFit/>
          </a:bodyPr>
          <a:lstStyle/>
          <a:p>
            <a:pPr lvl="1">
              <a:lnSpc>
                <a:spcPct val="107000"/>
              </a:lnSpc>
              <a:spcAft>
                <a:spcPts val="2400"/>
              </a:spcAft>
            </a:pPr>
            <a:r>
              <a:rPr lang="en-AU" sz="2400">
                <a:solidFill>
                  <a:schemeClr val="accent1"/>
                </a:solidFill>
                <a:latin typeface="Calibri"/>
                <a:cs typeface="Calibri"/>
              </a:rPr>
              <a:t>Potential new endpoint</a:t>
            </a:r>
          </a:p>
          <a:p>
            <a:pPr lvl="1">
              <a:lnSpc>
                <a:spcPct val="107000"/>
              </a:lnSpc>
              <a:spcAft>
                <a:spcPts val="2400"/>
              </a:spcAft>
            </a:pPr>
            <a:r>
              <a:rPr lang="en-AU" sz="1800" b="1">
                <a:solidFill>
                  <a:srgbClr val="000000"/>
                </a:solidFill>
                <a:highlight>
                  <a:srgbClr val="FFFFFF"/>
                </a:highlight>
                <a:latin typeface="Calibri"/>
                <a:cs typeface="Calibri"/>
              </a:rPr>
              <a:t>Item overview endpoint – </a:t>
            </a:r>
            <a:r>
              <a:rPr lang="en-AU" sz="1800" b="0" i="0">
                <a:solidFill>
                  <a:srgbClr val="000000"/>
                </a:solidFill>
                <a:effectLst/>
                <a:latin typeface="Calibri"/>
                <a:cs typeface="Calibri"/>
              </a:rPr>
              <a:t>Return consolidated Item code information.  </a:t>
            </a:r>
            <a:br>
              <a:rPr lang="en-AU" sz="1800" b="0" i="0">
                <a:solidFill>
                  <a:srgbClr val="000000"/>
                </a:solidFill>
                <a:effectLst/>
                <a:latin typeface="Calibri"/>
                <a:cs typeface="Calibri"/>
              </a:rPr>
            </a:br>
            <a:r>
              <a:rPr lang="en-AU" sz="1800" b="0" i="0">
                <a:solidFill>
                  <a:srgbClr val="000000"/>
                </a:solidFill>
                <a:effectLst/>
                <a:latin typeface="Calibri"/>
                <a:cs typeface="Calibri"/>
              </a:rPr>
              <a:t>JSON only due to the structure.  </a:t>
            </a:r>
            <a:endParaRPr lang="en-AU" sz="1800" b="1">
              <a:solidFill>
                <a:srgbClr val="000000"/>
              </a:solidFill>
              <a:highlight>
                <a:srgbClr val="FFFFFF"/>
              </a:highlight>
              <a:latin typeface="Calibri"/>
              <a:cs typeface="Calibri"/>
            </a:endParaRPr>
          </a:p>
          <a:p>
            <a:pPr lvl="1">
              <a:lnSpc>
                <a:spcPct val="107000"/>
              </a:lnSpc>
              <a:spcAft>
                <a:spcPts val="2400"/>
              </a:spcAft>
            </a:pPr>
            <a:r>
              <a:rPr lang="en-AU">
                <a:solidFill>
                  <a:srgbClr val="000000"/>
                </a:solidFill>
                <a:latin typeface="Calibri"/>
                <a:cs typeface="Calibri"/>
              </a:rPr>
              <a:t>Example in </a:t>
            </a:r>
            <a:r>
              <a:rPr lang="en-AU" err="1">
                <a:solidFill>
                  <a:srgbClr val="000000"/>
                </a:solidFill>
                <a:latin typeface="Calibri"/>
                <a:cs typeface="Calibri"/>
              </a:rPr>
              <a:t>NotePad</a:t>
            </a:r>
            <a:r>
              <a:rPr lang="en-AU">
                <a:solidFill>
                  <a:srgbClr val="000000"/>
                </a:solidFill>
                <a:latin typeface="Calibri"/>
                <a:cs typeface="Calibri"/>
              </a:rPr>
              <a:t> is available </a:t>
            </a:r>
            <a:r>
              <a:rPr lang="en-AU" sz="1800" u="sng">
                <a:solidFill>
                  <a:srgbClr val="0563C1"/>
                </a:solidFill>
                <a:effectLst/>
                <a:latin typeface="Calibri" panose="020F0502020204030204" pitchFamily="34" charset="0"/>
                <a:ea typeface="Calibri" panose="020F0502020204030204" pitchFamily="34" charset="0"/>
                <a:hlinkClick r:id="rId4"/>
              </a:rPr>
              <a:t>Data Distribution Project | PBS Data</a:t>
            </a:r>
            <a:r>
              <a:rPr lang="en-AU" sz="1800" u="sng">
                <a:solidFill>
                  <a:srgbClr val="0563C1"/>
                </a:solidFill>
                <a:effectLst/>
                <a:latin typeface="Calibri" panose="020F0502020204030204" pitchFamily="34" charset="0"/>
                <a:ea typeface="Calibri" panose="020F0502020204030204" pitchFamily="34" charset="0"/>
              </a:rPr>
              <a:t> </a:t>
            </a:r>
          </a:p>
          <a:p>
            <a:pPr lvl="1">
              <a:lnSpc>
                <a:spcPct val="107000"/>
              </a:lnSpc>
              <a:spcAft>
                <a:spcPts val="2400"/>
              </a:spcAft>
            </a:pPr>
            <a:endParaRPr lang="en-AU" u="sng">
              <a:solidFill>
                <a:srgbClr val="0563C1"/>
              </a:solidFill>
              <a:latin typeface="Calibri" panose="020F0502020204030204" pitchFamily="34" charset="0"/>
              <a:ea typeface="Calibri" panose="020F0502020204030204" pitchFamily="34" charset="0"/>
            </a:endParaRPr>
          </a:p>
          <a:p>
            <a:pPr lvl="1">
              <a:lnSpc>
                <a:spcPct val="107000"/>
              </a:lnSpc>
              <a:spcAft>
                <a:spcPts val="2400"/>
              </a:spcAft>
            </a:pPr>
            <a:r>
              <a:rPr lang="en-AU">
                <a:solidFill>
                  <a:srgbClr val="000000"/>
                </a:solidFill>
                <a:latin typeface="Calibri"/>
                <a:cs typeface="Calibri"/>
              </a:rPr>
              <a:t>Would something similar in CSV be useful? </a:t>
            </a:r>
          </a:p>
          <a:p>
            <a:pPr marL="742950" lvl="1" indent="-285750">
              <a:lnSpc>
                <a:spcPct val="107000"/>
              </a:lnSpc>
              <a:spcAft>
                <a:spcPts val="2400"/>
              </a:spcAft>
              <a:buFont typeface="Arial" panose="020B0604020202020204" pitchFamily="34" charset="0"/>
              <a:buChar char="•"/>
            </a:pPr>
            <a:r>
              <a:rPr lang="en-AU">
                <a:solidFill>
                  <a:srgbClr val="000000"/>
                </a:solidFill>
                <a:latin typeface="Calibri"/>
                <a:cs typeface="Calibri"/>
              </a:rPr>
              <a:t>Similar to Text files </a:t>
            </a:r>
          </a:p>
          <a:p>
            <a:pPr lvl="1">
              <a:lnSpc>
                <a:spcPct val="107000"/>
              </a:lnSpc>
              <a:spcAft>
                <a:spcPts val="2400"/>
              </a:spcAft>
            </a:pPr>
            <a:endParaRPr lang="en-AU" sz="1800">
              <a:effectLst/>
              <a:latin typeface="Calibri" panose="020F0502020204030204" pitchFamily="34" charset="0"/>
              <a:ea typeface="Calibri" panose="020F0502020204030204" pitchFamily="34" charset="0"/>
            </a:endParaRPr>
          </a:p>
          <a:p>
            <a:pPr lvl="1">
              <a:lnSpc>
                <a:spcPct val="107000"/>
              </a:lnSpc>
              <a:spcAft>
                <a:spcPts val="2400"/>
              </a:spcAft>
            </a:pPr>
            <a:endParaRPr lang="en-AU">
              <a:solidFill>
                <a:schemeClr val="accent1"/>
              </a:solidFill>
              <a:latin typeface="Calibri"/>
              <a:cs typeface="Calibri"/>
            </a:endParaRPr>
          </a:p>
          <a:p>
            <a:pPr lvl="1">
              <a:lnSpc>
                <a:spcPct val="107000"/>
              </a:lnSpc>
              <a:spcAft>
                <a:spcPts val="2400"/>
              </a:spcAft>
            </a:pPr>
            <a:endParaRPr lang="en-US">
              <a:solidFill>
                <a:schemeClr val="accent1"/>
              </a:solidFil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pic>
        <p:nvPicPr>
          <p:cNvPr id="2" name="Picture 1" descr="A screenshot of a computer code&#10;&#10;Description automatically generated">
            <a:extLst>
              <a:ext uri="{FF2B5EF4-FFF2-40B4-BE49-F238E27FC236}">
                <a16:creationId xmlns:a16="http://schemas.microsoft.com/office/drawing/2014/main" id="{08126384-FBFE-4E61-F603-1BC303B994D4}"/>
              </a:ext>
            </a:extLst>
          </p:cNvPr>
          <p:cNvPicPr>
            <a:picLocks noChangeAspect="1"/>
          </p:cNvPicPr>
          <p:nvPr/>
        </p:nvPicPr>
        <p:blipFill>
          <a:blip r:embed="rId5"/>
          <a:stretch>
            <a:fillRect/>
          </a:stretch>
        </p:blipFill>
        <p:spPr>
          <a:xfrm>
            <a:off x="8376721" y="2988097"/>
            <a:ext cx="3260534" cy="3406507"/>
          </a:xfrm>
          <a:prstGeom prst="rect">
            <a:avLst/>
          </a:prstGeom>
        </p:spPr>
      </p:pic>
    </p:spTree>
    <p:extLst>
      <p:ext uri="{BB962C8B-B14F-4D97-AF65-F5344CB8AC3E}">
        <p14:creationId xmlns:p14="http://schemas.microsoft.com/office/powerpoint/2010/main" val="278543045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dirty="0">
                <a:solidFill>
                  <a:schemeClr val="accent1"/>
                </a:solidFill>
                <a:latin typeface="Calibri"/>
                <a:cs typeface="Calibri"/>
              </a:rPr>
              <a:t>Prescribing changes - summary</a:t>
            </a:r>
            <a:endParaRPr lang="en-AU" dirty="0">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3403432"/>
          </a:xfrm>
          <a:prstGeom prst="rect">
            <a:avLst/>
          </a:prstGeom>
          <a:ln>
            <a:noFill/>
          </a:ln>
        </p:spPr>
        <p:txBody>
          <a:bodyPr wrap="square" lIns="91440" tIns="45720" rIns="91440" bIns="45720" anchor="t">
            <a:spAutoFit/>
          </a:bodyPr>
          <a:lstStyle/>
          <a:p>
            <a:pPr>
              <a:lnSpc>
                <a:spcPct val="107000"/>
              </a:lnSpc>
              <a:spcAft>
                <a:spcPts val="2400"/>
              </a:spcAft>
            </a:pPr>
            <a:r>
              <a:rPr lang="en-AU" sz="2400" dirty="0">
                <a:solidFill>
                  <a:schemeClr val="accent1"/>
                </a:solidFill>
                <a:latin typeface="Calibri"/>
                <a:cs typeface="Calibri"/>
              </a:rPr>
              <a:t>To be discussed in a separate session</a:t>
            </a:r>
          </a:p>
          <a:p>
            <a:pPr>
              <a:lnSpc>
                <a:spcPct val="107000"/>
              </a:lnSpc>
            </a:pPr>
            <a:r>
              <a:rPr lang="en-AU" dirty="0">
                <a:latin typeface="Calibri" panose="020F0502020204030204" pitchFamily="34" charset="0"/>
                <a:cs typeface="Calibri" panose="020F0502020204030204" pitchFamily="34" charset="0"/>
              </a:rPr>
              <a:t>Restriction</a:t>
            </a:r>
            <a:r>
              <a:rPr lang="en-AU" dirty="0">
                <a:latin typeface="Calibri"/>
                <a:ea typeface="Calibri"/>
                <a:cs typeface="Calibri"/>
              </a:rPr>
              <a:t> changes and questions</a:t>
            </a:r>
          </a:p>
          <a:p>
            <a:pPr>
              <a:lnSpc>
                <a:spcPct val="107000"/>
              </a:lnSpc>
            </a:pPr>
            <a:endParaRPr lang="en-AU" dirty="0">
              <a:latin typeface="Calibri"/>
              <a:ea typeface="Calibri"/>
              <a:cs typeface="Calibri"/>
            </a:endParaRPr>
          </a:p>
          <a:p>
            <a:pPr lvl="1" indent="-171450">
              <a:lnSpc>
                <a:spcPct val="107000"/>
              </a:lnSpc>
              <a:buFont typeface="Arial" panose="020B0604020202020204" pitchFamily="34" charset="0"/>
              <a:buChar char="•"/>
            </a:pPr>
            <a:r>
              <a:rPr lang="en-AU" dirty="0">
                <a:latin typeface="Calibri" panose="020F0502020204030204" pitchFamily="34" charset="0"/>
                <a:cs typeface="Calibri" panose="020F0502020204030204" pitchFamily="34" charset="0"/>
              </a:rPr>
              <a:t>Restriction enhancements - add start date, rendering of text, ordering of components </a:t>
            </a:r>
          </a:p>
          <a:p>
            <a:pPr lvl="1" indent="-171450">
              <a:lnSpc>
                <a:spcPct val="107000"/>
              </a:lnSpc>
              <a:buFont typeface="Arial" panose="020B0604020202020204" pitchFamily="34" charset="0"/>
              <a:buChar char="•"/>
            </a:pPr>
            <a:r>
              <a:rPr lang="en-AU" dirty="0">
                <a:latin typeface="Calibri" panose="020F0502020204030204" pitchFamily="34" charset="0"/>
                <a:ea typeface="Calibri"/>
                <a:cs typeface="Calibri" panose="020F0502020204030204" pitchFamily="34" charset="0"/>
              </a:rPr>
              <a:t>Text file difference explained</a:t>
            </a:r>
          </a:p>
          <a:p>
            <a:pPr lvl="1" indent="-171450" fontAlgn="base">
              <a:buFont typeface="Arial" panose="020B0604020202020204" pitchFamily="34" charset="0"/>
              <a:buChar char="•"/>
            </a:pPr>
            <a:r>
              <a:rPr lang="en-AU" b="0" i="0" dirty="0">
                <a:solidFill>
                  <a:srgbClr val="000000"/>
                </a:solidFill>
                <a:effectLst/>
                <a:latin typeface="Calibri" panose="020F0502020204030204" pitchFamily="34" charset="0"/>
                <a:cs typeface="Calibri" panose="020F0502020204030204" pitchFamily="34" charset="0"/>
              </a:rPr>
              <a:t>Authority Required - comply with written Authority   - FULL flag</a:t>
            </a:r>
          </a:p>
          <a:p>
            <a:pPr lvl="1" indent="-171450" fontAlgn="base">
              <a:buFont typeface="Arial" panose="020B0604020202020204" pitchFamily="34" charset="0"/>
              <a:buChar char="•"/>
            </a:pPr>
            <a:r>
              <a:rPr lang="en-AU" dirty="0">
                <a:solidFill>
                  <a:srgbClr val="000000"/>
                </a:solidFill>
                <a:latin typeface="Calibri" panose="020F0502020204030204" pitchFamily="34" charset="0"/>
                <a:cs typeface="Calibri" panose="020F0502020204030204" pitchFamily="34" charset="0"/>
              </a:rPr>
              <a:t>Legal CAR and UNAR </a:t>
            </a:r>
            <a:endParaRPr lang="en-AU" b="0" i="0" dirty="0">
              <a:solidFill>
                <a:srgbClr val="000000"/>
              </a:solidFill>
              <a:effectLst/>
              <a:latin typeface="Calibri" panose="020F0502020204030204" pitchFamily="34" charset="0"/>
              <a:cs typeface="Calibri" panose="020F0502020204030204" pitchFamily="34" charset="0"/>
            </a:endParaRPr>
          </a:p>
          <a:p>
            <a:pPr lvl="1" indent="-171450" fontAlgn="base">
              <a:buFont typeface="Arial" panose="020B0604020202020204" pitchFamily="34" charset="0"/>
              <a:buChar char="•"/>
            </a:pPr>
            <a:r>
              <a:rPr lang="en-AU" b="0" i="0" dirty="0">
                <a:solidFill>
                  <a:srgbClr val="000000"/>
                </a:solidFill>
                <a:effectLst/>
                <a:latin typeface="Calibri" panose="020F0502020204030204" pitchFamily="34" charset="0"/>
                <a:cs typeface="Calibri" panose="020F0502020204030204" pitchFamily="34" charset="0"/>
              </a:rPr>
              <a:t>Issue is with the Restriction Text field being inserted into the SUMMARY_OF_CHANGES_T  </a:t>
            </a:r>
          </a:p>
          <a:p>
            <a:pPr lvl="1" indent="-171450" fontAlgn="base">
              <a:buFont typeface="Arial" panose="020B0604020202020204" pitchFamily="34" charset="0"/>
              <a:buChar char="•"/>
            </a:pPr>
            <a:r>
              <a:rPr lang="en-AU" b="0" i="0" dirty="0">
                <a:solidFill>
                  <a:srgbClr val="000000"/>
                </a:solidFill>
                <a:effectLst/>
                <a:latin typeface="Calibri" panose="020F0502020204030204" pitchFamily="34" charset="0"/>
                <a:cs typeface="Calibri" panose="020F0502020204030204" pitchFamily="34" charset="0"/>
              </a:rPr>
              <a:t>Restrictions endpoint, the </a:t>
            </a:r>
            <a:r>
              <a:rPr lang="en-AU" b="0" i="0" dirty="0" err="1">
                <a:solidFill>
                  <a:srgbClr val="000000"/>
                </a:solidFill>
                <a:effectLst/>
                <a:latin typeface="Calibri" panose="020F0502020204030204" pitchFamily="34" charset="0"/>
                <a:cs typeface="Calibri" panose="020F0502020204030204" pitchFamily="34" charset="0"/>
              </a:rPr>
              <a:t>schedule_html_text</a:t>
            </a:r>
            <a:r>
              <a:rPr lang="en-AU" b="0" i="0" dirty="0">
                <a:solidFill>
                  <a:srgbClr val="000000"/>
                </a:solidFill>
                <a:effectLst/>
                <a:latin typeface="Calibri" panose="020F0502020204030204" pitchFamily="34" charset="0"/>
                <a:cs typeface="Calibri" panose="020F0502020204030204" pitchFamily="34" charset="0"/>
              </a:rPr>
              <a:t> contains incorrect formatting </a:t>
            </a:r>
          </a:p>
          <a:p>
            <a:pPr marL="800100" lvl="1" indent="-342900">
              <a:lnSpc>
                <a:spcPct val="107000"/>
              </a:lnSpc>
              <a:spcAft>
                <a:spcPts val="2400"/>
              </a:spcAft>
              <a:buFont typeface="Arial" panose="020B0604020202020204" pitchFamily="34" charset="0"/>
              <a:buChar char="•"/>
            </a:pPr>
            <a:endParaRPr lang="en-AU" sz="2000" dirty="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218628141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a:solidFill>
                  <a:schemeClr val="accent1"/>
                </a:solidFill>
                <a:latin typeface="Calibri"/>
                <a:cs typeface="Calibri"/>
              </a:rPr>
              <a:t>Dispensing changes - summary</a:t>
            </a:r>
            <a:endParaRPr lang="en-AU">
              <a:solidFill>
                <a:srgbClr val="153A6E"/>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4666342"/>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To be discussed in a separate session</a:t>
            </a:r>
          </a:p>
          <a:p>
            <a:pPr>
              <a:lnSpc>
                <a:spcPct val="107000"/>
              </a:lnSpc>
            </a:pPr>
            <a:r>
              <a:rPr lang="en-AU">
                <a:latin typeface="Calibri"/>
                <a:ea typeface="Calibri"/>
                <a:cs typeface="Calibri"/>
              </a:rPr>
              <a:t>Pricing changes and questions</a:t>
            </a:r>
          </a:p>
          <a:p>
            <a:pPr>
              <a:lnSpc>
                <a:spcPct val="107000"/>
              </a:lnSpc>
            </a:pPr>
            <a:endParaRPr lang="en-AU">
              <a:latin typeface="Calibri"/>
              <a:ea typeface="Calibri"/>
              <a:cs typeface="Calibri"/>
            </a:endParaRPr>
          </a:p>
          <a:p>
            <a:pPr marL="742950" lvl="1" indent="-285750">
              <a:lnSpc>
                <a:spcPct val="107000"/>
              </a:lnSpc>
              <a:buFont typeface="Arial" panose="020B0604020202020204" pitchFamily="34" charset="0"/>
              <a:buChar char="•"/>
            </a:pPr>
            <a:r>
              <a:rPr lang="en-AU" b="0" i="0">
                <a:solidFill>
                  <a:srgbClr val="212121"/>
                </a:solidFill>
                <a:effectLst/>
                <a:latin typeface="Calibri" panose="020F0502020204030204" pitchFamily="34" charset="0"/>
                <a:cs typeface="Calibri" panose="020F0502020204030204" pitchFamily="34" charset="0"/>
              </a:rPr>
              <a:t>Price enhancement – add markup code and amount, add Max patient contribution, fix Therapeutic goods premium and special patient contribution calculations, remove all values in weighted average disclosed price column, enhance Item dispensing rule relationships </a:t>
            </a:r>
          </a:p>
          <a:p>
            <a:pPr marL="742950" lvl="1" indent="-285750">
              <a:lnSpc>
                <a:spcPct val="107000"/>
              </a:lnSpc>
              <a:buFont typeface="Arial" panose="020B0604020202020204" pitchFamily="34" charset="0"/>
              <a:buChar char="•"/>
            </a:pPr>
            <a:r>
              <a:rPr lang="en-AU" b="0" i="0">
                <a:solidFill>
                  <a:srgbClr val="212121"/>
                </a:solidFill>
                <a:effectLst/>
                <a:latin typeface="Calibri" panose="020F0502020204030204" pitchFamily="34" charset="0"/>
                <a:cs typeface="Calibri" panose="020F0502020204030204" pitchFamily="34" charset="0"/>
              </a:rPr>
              <a:t>Hospital discount co-payment amounts. </a:t>
            </a:r>
          </a:p>
          <a:p>
            <a:pPr marL="742950" lvl="1" indent="-285750">
              <a:lnSpc>
                <a:spcPct val="107000"/>
              </a:lnSpc>
              <a:buFont typeface="Arial" panose="020B0604020202020204" pitchFamily="34" charset="0"/>
              <a:buChar char="•"/>
            </a:pPr>
            <a:r>
              <a:rPr lang="en-AU" b="0" i="0">
                <a:solidFill>
                  <a:srgbClr val="212121"/>
                </a:solidFill>
                <a:effectLst/>
                <a:latin typeface="Calibri" panose="020F0502020204030204" pitchFamily="34" charset="0"/>
                <a:cs typeface="Calibri" panose="020F0502020204030204" pitchFamily="34" charset="0"/>
              </a:rPr>
              <a:t>DPMQ of the brand with the brand premium </a:t>
            </a:r>
            <a:endParaRPr lang="en-AU">
              <a:solidFill>
                <a:srgbClr val="212121"/>
              </a:solidFill>
              <a:latin typeface="Calibri" panose="020F0502020204030204" pitchFamily="34" charset="0"/>
              <a:cs typeface="Calibri" panose="020F0502020204030204" pitchFamily="34" charset="0"/>
            </a:endParaRPr>
          </a:p>
          <a:p>
            <a:pPr marL="742950" lvl="1" indent="-285750">
              <a:lnSpc>
                <a:spcPct val="107000"/>
              </a:lnSpc>
              <a:buFont typeface="Arial" panose="020B0604020202020204" pitchFamily="34" charset="0"/>
              <a:buChar char="•"/>
            </a:pPr>
            <a:r>
              <a:rPr lang="en-AU" b="0" i="0">
                <a:solidFill>
                  <a:srgbClr val="212121"/>
                </a:solidFill>
                <a:effectLst/>
                <a:latin typeface="Calibri" panose="020F0502020204030204" pitchFamily="34" charset="0"/>
                <a:cs typeface="Calibri" panose="020F0502020204030204" pitchFamily="34" charset="0"/>
              </a:rPr>
              <a:t>Markups</a:t>
            </a:r>
          </a:p>
          <a:p>
            <a:pPr marL="742950" lvl="1" indent="-285750">
              <a:lnSpc>
                <a:spcPct val="107000"/>
              </a:lnSpc>
              <a:buFont typeface="Arial" panose="020B0604020202020204" pitchFamily="34" charset="0"/>
              <a:buChar char="•"/>
            </a:pPr>
            <a:r>
              <a:rPr lang="en-AU" b="0" i="0" err="1">
                <a:solidFill>
                  <a:srgbClr val="000000"/>
                </a:solidFill>
                <a:effectLst/>
                <a:latin typeface="Calibri" panose="020F0502020204030204" pitchFamily="34" charset="0"/>
                <a:cs typeface="Calibri" panose="020F0502020204030204" pitchFamily="34" charset="0"/>
              </a:rPr>
              <a:t>dispensing_rule_mnem</a:t>
            </a:r>
            <a:r>
              <a:rPr lang="en-AU" b="0" i="0">
                <a:solidFill>
                  <a:srgbClr val="000000"/>
                </a:solidFill>
                <a:effectLst/>
                <a:latin typeface="Calibri" panose="020F0502020204030204" pitchFamily="34" charset="0"/>
                <a:cs typeface="Calibri" panose="020F0502020204030204" pitchFamily="34" charset="0"/>
              </a:rPr>
              <a:t> </a:t>
            </a:r>
            <a:endParaRPr lang="en-AU">
              <a:solidFill>
                <a:srgbClr val="212121"/>
              </a:solidFill>
              <a:latin typeface="Calibri" panose="020F0502020204030204" pitchFamily="34" charset="0"/>
              <a:cs typeface="Calibri" panose="020F0502020204030204" pitchFamily="34" charset="0"/>
            </a:endParaRPr>
          </a:p>
          <a:p>
            <a:pPr marL="742950" lvl="1" indent="-285750">
              <a:lnSpc>
                <a:spcPct val="107000"/>
              </a:lnSpc>
              <a:buFont typeface="Arial" panose="020B0604020202020204" pitchFamily="34" charset="0"/>
              <a:buChar char="•"/>
            </a:pPr>
            <a:r>
              <a:rPr lang="en-AU" b="0" i="0">
                <a:solidFill>
                  <a:srgbClr val="000000"/>
                </a:solidFill>
                <a:effectLst/>
                <a:latin typeface="Calibri" panose="020F0502020204030204" pitchFamily="34" charset="0"/>
                <a:cs typeface="Calibri" panose="020F0502020204030204" pitchFamily="34" charset="0"/>
              </a:rPr>
              <a:t>cp2p and </a:t>
            </a:r>
            <a:r>
              <a:rPr lang="en-AU" b="0" i="0" err="1">
                <a:solidFill>
                  <a:srgbClr val="000000"/>
                </a:solidFill>
                <a:effectLst/>
                <a:latin typeface="Calibri" panose="020F0502020204030204" pitchFamily="34" charset="0"/>
                <a:cs typeface="Calibri" panose="020F0502020204030204" pitchFamily="34" charset="0"/>
              </a:rPr>
              <a:t>cdpmq</a:t>
            </a:r>
            <a:r>
              <a:rPr lang="en-AU" b="0" i="0">
                <a:solidFill>
                  <a:srgbClr val="000000"/>
                </a:solidFill>
                <a:effectLst/>
                <a:latin typeface="Calibri" panose="020F0502020204030204" pitchFamily="34" charset="0"/>
                <a:cs typeface="Calibri" panose="020F0502020204030204" pitchFamily="34" charset="0"/>
              </a:rPr>
              <a:t> value  - DETERMINED_PRICE gives us the value for </a:t>
            </a:r>
            <a:r>
              <a:rPr lang="en-AU" b="0" i="0" err="1">
                <a:solidFill>
                  <a:srgbClr val="000000"/>
                </a:solidFill>
                <a:effectLst/>
                <a:latin typeface="Calibri" panose="020F0502020204030204" pitchFamily="34" charset="0"/>
                <a:cs typeface="Calibri" panose="020F0502020204030204" pitchFamily="34" charset="0"/>
              </a:rPr>
              <a:t>cemp_tpp</a:t>
            </a:r>
            <a:r>
              <a:rPr lang="en-AU" b="0" i="0">
                <a:solidFill>
                  <a:srgbClr val="000000"/>
                </a:solidFill>
                <a:effectLst/>
                <a:latin typeface="Calibri" panose="020F0502020204030204" pitchFamily="34" charset="0"/>
                <a:cs typeface="Calibri" panose="020F0502020204030204" pitchFamily="34" charset="0"/>
              </a:rPr>
              <a:t> and CLAIMED_PRICE gives us the value for </a:t>
            </a:r>
            <a:r>
              <a:rPr lang="en-AU" b="0" i="0" err="1">
                <a:solidFill>
                  <a:srgbClr val="000000"/>
                </a:solidFill>
                <a:effectLst/>
                <a:latin typeface="Calibri" panose="020F0502020204030204" pitchFamily="34" charset="0"/>
                <a:cs typeface="Calibri" panose="020F0502020204030204" pitchFamily="34" charset="0"/>
              </a:rPr>
              <a:t>memp_tpp</a:t>
            </a:r>
            <a:r>
              <a:rPr lang="en-AU" b="0" i="0">
                <a:solidFill>
                  <a:srgbClr val="000000"/>
                </a:solidFill>
                <a:effectLst/>
                <a:latin typeface="Calibri" panose="020F0502020204030204" pitchFamily="34" charset="0"/>
                <a:cs typeface="Calibri" panose="020F0502020204030204" pitchFamily="34" charset="0"/>
              </a:rPr>
              <a:t> </a:t>
            </a:r>
            <a:endParaRPr lang="en-AU" b="0" i="0">
              <a:solidFill>
                <a:srgbClr val="212121"/>
              </a:solidFill>
              <a:effectLst/>
              <a:latin typeface="Calibri" panose="020F0502020204030204" pitchFamily="34" charset="0"/>
              <a:cs typeface="Calibri" panose="020F0502020204030204" pitchFamily="34" charset="0"/>
            </a:endParaRPr>
          </a:p>
          <a:p>
            <a:pPr marL="742950" lvl="1" indent="-285750">
              <a:lnSpc>
                <a:spcPct val="107000"/>
              </a:lnSpc>
              <a:buFont typeface="Arial" panose="020B0604020202020204" pitchFamily="34" charset="0"/>
              <a:buChar char="•"/>
            </a:pPr>
            <a:r>
              <a:rPr lang="en-AU" err="1">
                <a:solidFill>
                  <a:srgbClr val="000000"/>
                </a:solidFill>
                <a:latin typeface="Calibri" panose="020F0502020204030204" pitchFamily="34" charset="0"/>
                <a:cs typeface="Calibri" panose="020F0502020204030204" pitchFamily="34" charset="0"/>
              </a:rPr>
              <a:t>Container_WholeSaler</a:t>
            </a:r>
            <a:r>
              <a:rPr lang="en-AU">
                <a:solidFill>
                  <a:srgbClr val="000000"/>
                </a:solidFill>
                <a:latin typeface="Calibri" panose="020F0502020204030204" pitchFamily="34" charset="0"/>
                <a:cs typeface="Calibri" panose="020F0502020204030204" pitchFamily="34" charset="0"/>
              </a:rPr>
              <a:t> </a:t>
            </a: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361787998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593E9-EC4B-BB4A-8DC9-7119B7CE7CCB}"/>
              </a:ext>
            </a:extLst>
          </p:cNvPr>
          <p:cNvSpPr txBox="1"/>
          <p:nvPr/>
        </p:nvSpPr>
        <p:spPr>
          <a:xfrm>
            <a:off x="849088" y="1603983"/>
            <a:ext cx="10525156" cy="1569660"/>
          </a:xfrm>
          <a:prstGeom prst="rect">
            <a:avLst/>
          </a:prstGeom>
          <a:noFill/>
        </p:spPr>
        <p:txBody>
          <a:bodyPr wrap="square">
            <a:spAutoFit/>
          </a:bodyPr>
          <a:lstStyle/>
          <a:p>
            <a:r>
              <a:rPr lang="en-AU" sz="2400">
                <a:latin typeface="Calibri" panose="020F0502020204030204" pitchFamily="34" charset="0"/>
                <a:cs typeface="Calibri" panose="020F0502020204030204" pitchFamily="34" charset="0"/>
              </a:rPr>
              <a:t>We acknowledge the Traditional Custodians of country throughout Australia and their connections to land, sea and community. We pay our respect to their Elders past and present and extend that respect to all Aboriginal and Torres Strait Islander peoples today.</a:t>
            </a:r>
          </a:p>
        </p:txBody>
      </p:sp>
      <p:sp>
        <p:nvSpPr>
          <p:cNvPr id="4" name="Title 1">
            <a:extLst>
              <a:ext uri="{FF2B5EF4-FFF2-40B4-BE49-F238E27FC236}">
                <a16:creationId xmlns:a16="http://schemas.microsoft.com/office/drawing/2014/main" id="{62E3C55D-867A-FE4A-A6D2-C5EEAFB46692}"/>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Acknowledgement of Country</a:t>
            </a:r>
          </a:p>
        </p:txBody>
      </p:sp>
    </p:spTree>
    <p:extLst>
      <p:ext uri="{BB962C8B-B14F-4D97-AF65-F5344CB8AC3E}">
        <p14:creationId xmlns:p14="http://schemas.microsoft.com/office/powerpoint/2010/main" val="4099686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9CF8EA-6B2D-4CA6-B24C-447D126C054F}"/>
              </a:ext>
            </a:extLst>
          </p:cNvPr>
          <p:cNvSpPr txBox="1">
            <a:spLocks/>
          </p:cNvSpPr>
          <p:nvPr/>
        </p:nvSpPr>
        <p:spPr>
          <a:xfrm>
            <a:off x="768631" y="413475"/>
            <a:ext cx="10296525" cy="717005"/>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t>Discussion and reminder of rollcall. </a:t>
            </a:r>
          </a:p>
        </p:txBody>
      </p:sp>
      <p:pic>
        <p:nvPicPr>
          <p:cNvPr id="2" name="Graphic 2" descr="Questions with solid fill">
            <a:extLst>
              <a:ext uri="{FF2B5EF4-FFF2-40B4-BE49-F238E27FC236}">
                <a16:creationId xmlns:a16="http://schemas.microsoft.com/office/drawing/2014/main" id="{188A8005-9D0C-CFF3-4678-61FC041F782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6846429" y="2517773"/>
            <a:ext cx="3918225" cy="3940312"/>
          </a:xfrm>
          <a:prstGeom prst="rect">
            <a:avLst/>
          </a:prstGeom>
        </p:spPr>
      </p:pic>
      <p:sp>
        <p:nvSpPr>
          <p:cNvPr id="3" name="TextBox 2">
            <a:extLst>
              <a:ext uri="{FF2B5EF4-FFF2-40B4-BE49-F238E27FC236}">
                <a16:creationId xmlns:a16="http://schemas.microsoft.com/office/drawing/2014/main" id="{FE1D972E-26A9-AE79-F838-1301049B52D8}"/>
              </a:ext>
            </a:extLst>
          </p:cNvPr>
          <p:cNvSpPr txBox="1"/>
          <p:nvPr/>
        </p:nvSpPr>
        <p:spPr>
          <a:xfrm>
            <a:off x="442175" y="1182710"/>
            <a:ext cx="7025425" cy="23698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lvl="1" indent="-228600">
              <a:buFont typeface="Arial,Sans-Serif"/>
              <a:buChar char="•"/>
            </a:pPr>
            <a:r>
              <a:rPr lang="en-AU" sz="2000">
                <a:latin typeface="Calibri"/>
                <a:cs typeface="Arial"/>
              </a:rPr>
              <a:t>Rollcall</a:t>
            </a:r>
            <a:r>
              <a:rPr lang="en-US" sz="2000">
                <a:latin typeface="Calibri"/>
                <a:cs typeface="Arial"/>
              </a:rPr>
              <a:t>​</a:t>
            </a:r>
          </a:p>
          <a:p>
            <a:r>
              <a:rPr lang="en-AU" sz="2000">
                <a:latin typeface="Calibri"/>
                <a:cs typeface="Arial"/>
              </a:rPr>
              <a:t>​</a:t>
            </a:r>
          </a:p>
          <a:p>
            <a:r>
              <a:rPr lang="en-AU">
                <a:latin typeface="Calibri"/>
                <a:cs typeface="Arial"/>
              </a:rPr>
              <a:t>Can all companies please email MSIA -  </a:t>
            </a:r>
            <a:r>
              <a:rPr lang="en-AU" u="sng">
                <a:solidFill>
                  <a:srgbClr val="0563C1"/>
                </a:solidFill>
                <a:latin typeface="Aptos"/>
                <a:cs typeface="Arial"/>
                <a:hlinkClick r:id="rId4"/>
              </a:rPr>
              <a:t>medications@msia.com.au</a:t>
            </a:r>
            <a:r>
              <a:rPr lang="en-AU">
                <a:latin typeface="Calibri"/>
                <a:cs typeface="Arial"/>
              </a:rPr>
              <a:t> ​</a:t>
            </a:r>
          </a:p>
          <a:p>
            <a:pPr marL="228600" lvl="1" indent="-228600">
              <a:buFont typeface="Arial,Sans-Serif"/>
              <a:buChar char="•"/>
            </a:pPr>
            <a:r>
              <a:rPr lang="en-AU">
                <a:latin typeface="Calibri"/>
                <a:cs typeface="Arial"/>
              </a:rPr>
              <a:t>Company name (API registration) </a:t>
            </a:r>
            <a:r>
              <a:rPr lang="en-US">
                <a:latin typeface="Calibri"/>
                <a:cs typeface="Arial"/>
              </a:rPr>
              <a:t>​</a:t>
            </a:r>
          </a:p>
          <a:p>
            <a:pPr marL="228600" lvl="1" indent="-228600">
              <a:buFont typeface="Arial,Sans-Serif"/>
              <a:buChar char="•"/>
            </a:pPr>
            <a:r>
              <a:rPr lang="en-AU">
                <a:latin typeface="Calibri"/>
                <a:cs typeface="Arial"/>
              </a:rPr>
              <a:t>Software name  </a:t>
            </a:r>
            <a:r>
              <a:rPr lang="en-US">
                <a:latin typeface="Calibri"/>
                <a:cs typeface="Arial"/>
              </a:rPr>
              <a:t>​</a:t>
            </a:r>
          </a:p>
          <a:p>
            <a:pPr marL="228600" lvl="1" indent="-228600">
              <a:buFont typeface="Arial,Sans-Serif"/>
              <a:buChar char="•"/>
            </a:pPr>
            <a:r>
              <a:rPr lang="en-AU">
                <a:latin typeface="Calibri"/>
                <a:cs typeface="Arial"/>
              </a:rPr>
              <a:t>Software type (eg dispensing, prescribing, hospital) </a:t>
            </a:r>
            <a:r>
              <a:rPr lang="en-US">
                <a:latin typeface="Calibri"/>
                <a:cs typeface="Arial"/>
              </a:rPr>
              <a:t>​</a:t>
            </a:r>
          </a:p>
          <a:p>
            <a:pPr marL="228600" lvl="1" indent="-228600">
              <a:buFont typeface="Arial,Sans-Serif"/>
              <a:buChar char="•"/>
            </a:pPr>
            <a:r>
              <a:rPr lang="en-AU">
                <a:latin typeface="Calibri"/>
                <a:cs typeface="Arial"/>
              </a:rPr>
              <a:t>Representatives present here today </a:t>
            </a:r>
            <a:r>
              <a:rPr lang="en-US">
                <a:latin typeface="Calibri"/>
                <a:cs typeface="Arial"/>
              </a:rPr>
              <a:t>​</a:t>
            </a:r>
          </a:p>
          <a:p>
            <a:pPr marL="228600" lvl="1" indent="-228600">
              <a:buFont typeface="Arial,Sans-Serif"/>
              <a:buChar char="•"/>
            </a:pPr>
            <a:r>
              <a:rPr lang="en-AU">
                <a:latin typeface="Calibri"/>
                <a:cs typeface="Arial"/>
              </a:rPr>
              <a:t>Best contact number</a:t>
            </a:r>
            <a:r>
              <a:rPr lang="en-US">
                <a:latin typeface="Calibri"/>
                <a:cs typeface="Arial"/>
              </a:rPr>
              <a:t>​</a:t>
            </a:r>
          </a:p>
        </p:txBody>
      </p:sp>
    </p:spTree>
    <p:extLst>
      <p:ext uri="{BB962C8B-B14F-4D97-AF65-F5344CB8AC3E}">
        <p14:creationId xmlns:p14="http://schemas.microsoft.com/office/powerpoint/2010/main" val="1581265487"/>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8" y="681531"/>
            <a:ext cx="10938695" cy="694985"/>
          </a:xfrm>
        </p:spPr>
        <p:txBody>
          <a:bodyPr/>
          <a:lstStyle/>
          <a:p>
            <a:r>
              <a:rPr lang="en-AU">
                <a:solidFill>
                  <a:srgbClr val="153A6E"/>
                </a:solidFill>
                <a:latin typeface="Calibri" panose="020F0502020204030204" pitchFamily="34" charset="0"/>
                <a:cs typeface="Calibri" panose="020F0502020204030204" pitchFamily="34" charset="0"/>
              </a:rPr>
              <a:t>Before we begin…</a:t>
            </a:r>
          </a:p>
        </p:txBody>
      </p:sp>
      <p:sp>
        <p:nvSpPr>
          <p:cNvPr id="3" name="Content Placeholder 3"/>
          <p:cNvSpPr txBox="1">
            <a:spLocks/>
          </p:cNvSpPr>
          <p:nvPr/>
        </p:nvSpPr>
        <p:spPr>
          <a:xfrm>
            <a:off x="1986455" y="1954924"/>
            <a:ext cx="9143418" cy="3745220"/>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AU" sz="2400">
                <a:latin typeface="Calibri"/>
                <a:ea typeface="Calibri"/>
                <a:cs typeface="Calibri"/>
              </a:rPr>
              <a:t>Please turn off your webcam</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Please mute your microphone unless speaking</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Any questions? Email </a:t>
            </a:r>
            <a:r>
              <a:rPr lang="en-AU" sz="2400">
                <a:latin typeface="Calibri"/>
                <a:ea typeface="Calibri"/>
                <a:cs typeface="Calibri"/>
                <a:hlinkClick r:id="rId3"/>
              </a:rPr>
              <a:t>HPP.Support@health.gov.au</a:t>
            </a:r>
            <a:r>
              <a:rPr lang="en-AU" sz="2400">
                <a:latin typeface="Calibri"/>
                <a:ea typeface="Calibri"/>
                <a:cs typeface="Calibri"/>
              </a:rPr>
              <a:t> </a:t>
            </a:r>
            <a:endParaRPr lang="en-AU" sz="2400">
              <a:latin typeface="Calibri" panose="020F0502020204030204" pitchFamily="34" charset="0"/>
              <a:ea typeface="Calibri"/>
              <a:cs typeface="Calibri" panose="020F0502020204030204" pitchFamily="34" charset="0"/>
            </a:endParaRPr>
          </a:p>
        </p:txBody>
      </p:sp>
      <p:pic>
        <p:nvPicPr>
          <p:cNvPr id="5" name="Graphic 4" descr="Web cam">
            <a:extLst>
              <a:ext uri="{FF2B5EF4-FFF2-40B4-BE49-F238E27FC236}">
                <a16:creationId xmlns:a16="http://schemas.microsoft.com/office/drawing/2014/main" id="{D569147C-1576-4361-AB50-928761238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914" y="1828787"/>
            <a:ext cx="914400" cy="914400"/>
          </a:xfrm>
          <a:prstGeom prst="rect">
            <a:avLst/>
          </a:prstGeom>
        </p:spPr>
      </p:pic>
      <p:pic>
        <p:nvPicPr>
          <p:cNvPr id="7" name="Graphic 6" descr="Radio microphone">
            <a:extLst>
              <a:ext uri="{FF2B5EF4-FFF2-40B4-BE49-F238E27FC236}">
                <a16:creationId xmlns:a16="http://schemas.microsoft.com/office/drawing/2014/main" id="{9A8BFC7F-EF73-4176-9948-BFC09D2B9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7914" y="3176752"/>
            <a:ext cx="914400" cy="914400"/>
          </a:xfrm>
          <a:prstGeom prst="rect">
            <a:avLst/>
          </a:prstGeom>
        </p:spPr>
      </p:pic>
      <p:pic>
        <p:nvPicPr>
          <p:cNvPr id="9" name="Graphic 8" descr="Envelope">
            <a:extLst>
              <a:ext uri="{FF2B5EF4-FFF2-40B4-BE49-F238E27FC236}">
                <a16:creationId xmlns:a16="http://schemas.microsoft.com/office/drawing/2014/main" id="{D8D5670D-270F-424E-ADBC-3AD925674B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7914" y="4524717"/>
            <a:ext cx="914400" cy="914400"/>
          </a:xfrm>
          <a:prstGeom prst="rect">
            <a:avLst/>
          </a:prstGeom>
        </p:spPr>
      </p:pic>
      <p:cxnSp>
        <p:nvCxnSpPr>
          <p:cNvPr id="13" name="Straight Connector 12">
            <a:extLst>
              <a:ext uri="{FF2B5EF4-FFF2-40B4-BE49-F238E27FC236}">
                <a16:creationId xmlns:a16="http://schemas.microsoft.com/office/drawing/2014/main" id="{0132361B-D4C7-4667-A339-C63F9BC2BF3D}"/>
              </a:ext>
            </a:extLst>
          </p:cNvPr>
          <p:cNvCxnSpPr>
            <a:cxnSpLocks/>
          </p:cNvCxnSpPr>
          <p:nvPr/>
        </p:nvCxnSpPr>
        <p:spPr>
          <a:xfrm flipH="1">
            <a:off x="937578" y="1945092"/>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F802574D-8DAD-47BB-8BAB-6DB35C3CB17C}"/>
              </a:ext>
            </a:extLst>
          </p:cNvPr>
          <p:cNvCxnSpPr>
            <a:cxnSpLocks/>
          </p:cNvCxnSpPr>
          <p:nvPr/>
        </p:nvCxnSpPr>
        <p:spPr>
          <a:xfrm flipH="1">
            <a:off x="937578" y="3302341"/>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396991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4700518"/>
          </a:xfrm>
          <a:prstGeom prst="rect">
            <a:avLst/>
          </a:prstGeom>
          <a:ln>
            <a:noFill/>
          </a:ln>
        </p:spPr>
        <p:txBody>
          <a:bodyPr wrap="square" lIns="91440" tIns="45720" rIns="91440" bIns="45720" anchor="t">
            <a:spAutoFit/>
          </a:bodyPr>
          <a:lstStyle/>
          <a:p>
            <a:pPr lvl="0">
              <a:spcAft>
                <a:spcPts val="2400"/>
              </a:spcAft>
            </a:pPr>
            <a:r>
              <a:rPr lang="en-AU" sz="2400" dirty="0">
                <a:solidFill>
                  <a:schemeClr val="accent1"/>
                </a:solidFill>
                <a:latin typeface="Calibri"/>
                <a:cs typeface="Calibri"/>
              </a:rPr>
              <a:t>General Overview and updates</a:t>
            </a:r>
          </a:p>
          <a:p>
            <a:pPr lvl="0">
              <a:spcAft>
                <a:spcPts val="600"/>
              </a:spcAft>
            </a:pPr>
            <a:r>
              <a:rPr lang="en-AU" sz="2400" dirty="0">
                <a:solidFill>
                  <a:schemeClr val="accent1"/>
                </a:solidFill>
                <a:latin typeface="Calibri"/>
                <a:ea typeface="Calibri" panose="020F0502020204030204" pitchFamily="34" charset="0"/>
                <a:cs typeface="Calibri"/>
              </a:rPr>
              <a:t>Introduction</a:t>
            </a:r>
          </a:p>
          <a:p>
            <a:pPr lvl="1" fontAlgn="base">
              <a:buFont typeface="Arial" panose="020B0604020202020204" pitchFamily="34" charset="0"/>
              <a:buChar char="•"/>
            </a:pPr>
            <a:r>
              <a:rPr lang="en-AU" sz="2000" dirty="0">
                <a:latin typeface="Calibri"/>
                <a:cs typeface="Calibri"/>
              </a:rPr>
              <a:t>  Update on project.  </a:t>
            </a:r>
          </a:p>
          <a:p>
            <a:pPr lvl="1" fontAlgn="base">
              <a:buFont typeface="Arial" panose="020B0604020202020204" pitchFamily="34" charset="0"/>
              <a:buChar char="•"/>
            </a:pPr>
            <a:endParaRPr lang="en-AU" sz="2000" dirty="0">
              <a:latin typeface="Calibri"/>
              <a:cs typeface="Calibri"/>
            </a:endParaRPr>
          </a:p>
          <a:p>
            <a:pPr lvl="1" fontAlgn="base">
              <a:buFont typeface="Arial" panose="020B0604020202020204" pitchFamily="34" charset="0"/>
              <a:buChar char="•"/>
            </a:pPr>
            <a:r>
              <a:rPr lang="en-AU" sz="2000" dirty="0">
                <a:latin typeface="Calibri"/>
                <a:cs typeface="Calibri"/>
              </a:rPr>
              <a:t>  Rollcall</a:t>
            </a:r>
          </a:p>
          <a:p>
            <a:pPr lvl="1" fontAlgn="base"/>
            <a:endParaRPr lang="en-AU" sz="2000" dirty="0">
              <a:latin typeface="Calibri"/>
              <a:cs typeface="Calibri"/>
            </a:endParaRPr>
          </a:p>
          <a:p>
            <a:pPr fontAlgn="base"/>
            <a:r>
              <a:rPr lang="en-AU" sz="1800" b="0" i="0" dirty="0">
                <a:solidFill>
                  <a:srgbClr val="000000"/>
                </a:solidFill>
                <a:effectLst/>
                <a:latin typeface="Calibri"/>
                <a:cs typeface="Calibri"/>
              </a:rPr>
              <a:t>Can all companies please email MSIA -  </a:t>
            </a:r>
            <a:r>
              <a:rPr lang="en-AU" sz="1800" b="0" i="0" u="sng" strike="noStrike" dirty="0">
                <a:solidFill>
                  <a:srgbClr val="0563C1"/>
                </a:solidFill>
                <a:effectLst/>
                <a:latin typeface="Aptos"/>
                <a:hlinkClick r:id="rId2"/>
              </a:rPr>
              <a:t>medications@msia.com.au</a:t>
            </a:r>
            <a:r>
              <a:rPr lang="en-AU" sz="1800" b="0" i="0" dirty="0">
                <a:solidFill>
                  <a:srgbClr val="000000"/>
                </a:solidFill>
                <a:effectLst/>
                <a:latin typeface="Calibri"/>
                <a:cs typeface="Calibri"/>
              </a:rPr>
              <a:t> </a:t>
            </a:r>
            <a:endParaRPr lang="en-AU" sz="2000" b="0" i="0" dirty="0">
              <a:solidFill>
                <a:srgbClr val="000000"/>
              </a:solidFill>
              <a:effectLst/>
              <a:latin typeface="Calibri"/>
              <a:cs typeface="Calibri"/>
            </a:endParaRPr>
          </a:p>
          <a:p>
            <a:pPr lvl="1" fontAlgn="base">
              <a:buFont typeface="Arial" panose="020B0604020202020204" pitchFamily="34" charset="0"/>
              <a:buChar char="•"/>
            </a:pPr>
            <a:r>
              <a:rPr lang="en-AU" b="0" i="0" dirty="0">
                <a:solidFill>
                  <a:srgbClr val="000000"/>
                </a:solidFill>
                <a:effectLst/>
                <a:latin typeface="Calibri"/>
                <a:cs typeface="Calibri"/>
              </a:rPr>
              <a:t>Company name (API registration) </a:t>
            </a:r>
          </a:p>
          <a:p>
            <a:pPr lvl="1" fontAlgn="base">
              <a:buFont typeface="Arial" panose="020B0604020202020204" pitchFamily="34" charset="0"/>
              <a:buChar char="•"/>
            </a:pPr>
            <a:r>
              <a:rPr lang="en-AU" b="0" i="0" dirty="0">
                <a:solidFill>
                  <a:srgbClr val="000000"/>
                </a:solidFill>
                <a:effectLst/>
                <a:latin typeface="Calibri"/>
                <a:cs typeface="Calibri"/>
              </a:rPr>
              <a:t>Software name  </a:t>
            </a:r>
          </a:p>
          <a:p>
            <a:pPr lvl="1" fontAlgn="base">
              <a:buFont typeface="Arial" panose="020B0604020202020204" pitchFamily="34" charset="0"/>
              <a:buChar char="•"/>
            </a:pPr>
            <a:r>
              <a:rPr lang="en-AU" b="0" i="0" dirty="0">
                <a:solidFill>
                  <a:srgbClr val="000000"/>
                </a:solidFill>
                <a:effectLst/>
                <a:latin typeface="Calibri"/>
                <a:cs typeface="Calibri"/>
              </a:rPr>
              <a:t>Software type (eg dispensing, prescribing, hospital) </a:t>
            </a:r>
          </a:p>
          <a:p>
            <a:pPr lvl="1" fontAlgn="base">
              <a:buFont typeface="Arial" panose="020B0604020202020204" pitchFamily="34" charset="0"/>
              <a:buChar char="•"/>
            </a:pPr>
            <a:r>
              <a:rPr lang="en-AU" b="0" i="0" dirty="0">
                <a:solidFill>
                  <a:srgbClr val="000000"/>
                </a:solidFill>
                <a:effectLst/>
                <a:latin typeface="Calibri"/>
                <a:cs typeface="Calibri"/>
              </a:rPr>
              <a:t>Representatives present here today </a:t>
            </a:r>
          </a:p>
          <a:p>
            <a:pPr lvl="1" fontAlgn="base">
              <a:buFont typeface="Arial" panose="020B0604020202020204" pitchFamily="34" charset="0"/>
              <a:buChar char="•"/>
            </a:pPr>
            <a:r>
              <a:rPr lang="en-AU" dirty="0">
                <a:solidFill>
                  <a:srgbClr val="000000"/>
                </a:solidFill>
                <a:latin typeface="Calibri"/>
                <a:cs typeface="Calibri"/>
              </a:rPr>
              <a:t>Best contact number</a:t>
            </a:r>
            <a:endParaRPr lang="en-AU" b="0" i="0" dirty="0">
              <a:solidFill>
                <a:srgbClr val="000000"/>
              </a:solidFill>
              <a:effectLst/>
              <a:latin typeface="Calibri"/>
              <a:cs typeface="Calibri"/>
            </a:endParaRPr>
          </a:p>
          <a:p>
            <a:pPr algn="l" rtl="0" fontAlgn="base"/>
            <a:endParaRPr lang="en-AU" sz="2000" b="0" i="0" dirty="0">
              <a:solidFill>
                <a:srgbClr val="000000"/>
              </a:solidFill>
              <a:effectLst/>
              <a:latin typeface="Segoe UI" panose="020B0502040204020203" pitchFamily="34" charset="0"/>
            </a:endParaRPr>
          </a:p>
          <a:p>
            <a:pPr>
              <a:lnSpc>
                <a:spcPct val="107000"/>
              </a:lnSpc>
              <a:spcAft>
                <a:spcPts val="600"/>
              </a:spcAft>
            </a:pPr>
            <a:endParaRPr lang="en-GB" sz="2000" dirty="0">
              <a:latin typeface="Calibri"/>
              <a:ea typeface="Calibri"/>
              <a:cs typeface="Calibri"/>
            </a:endParaRPr>
          </a:p>
        </p:txBody>
      </p:sp>
    </p:spTree>
    <p:extLst>
      <p:ext uri="{BB962C8B-B14F-4D97-AF65-F5344CB8AC3E}">
        <p14:creationId xmlns:p14="http://schemas.microsoft.com/office/powerpoint/2010/main" val="739026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3807324"/>
          </a:xfrm>
          <a:prstGeom prst="rect">
            <a:avLst/>
          </a:prstGeom>
          <a:ln>
            <a:noFill/>
          </a:ln>
        </p:spPr>
        <p:txBody>
          <a:bodyPr wrap="square" lIns="91440" tIns="45720" rIns="91440" bIns="45720" anchor="t">
            <a:spAutoFit/>
          </a:bodyPr>
          <a:lstStyle/>
          <a:p>
            <a:pPr lvl="0">
              <a:spcAft>
                <a:spcPts val="2400"/>
              </a:spcAft>
            </a:pPr>
            <a:r>
              <a:rPr lang="en-AU" sz="2400">
                <a:solidFill>
                  <a:schemeClr val="accent1"/>
                </a:solidFill>
                <a:latin typeface="Calibri"/>
                <a:cs typeface="Calibri"/>
              </a:rPr>
              <a:t>General Overview and updates</a:t>
            </a:r>
          </a:p>
          <a:p>
            <a:pPr>
              <a:lnSpc>
                <a:spcPct val="107000"/>
              </a:lnSpc>
              <a:spcAft>
                <a:spcPts val="600"/>
              </a:spcAft>
            </a:pPr>
            <a:r>
              <a:rPr lang="en-AU" sz="2000">
                <a:solidFill>
                  <a:schemeClr val="accent1"/>
                </a:solidFill>
                <a:latin typeface="Calibri"/>
                <a:cs typeface="Calibri"/>
              </a:rPr>
              <a:t>API </a:t>
            </a:r>
            <a:endParaRPr lang="en-AU" sz="2000">
              <a:latin typeface="Calibri"/>
              <a:cs typeface="Calibri"/>
            </a:endParaRPr>
          </a:p>
          <a:p>
            <a:pPr marL="800100" lvl="1" indent="-342900">
              <a:lnSpc>
                <a:spcPct val="107000"/>
              </a:lnSpc>
              <a:spcAft>
                <a:spcPts val="600"/>
              </a:spcAft>
              <a:buFont typeface="Arial" panose="020B0604020202020204" pitchFamily="34" charset="0"/>
              <a:buChar char="•"/>
            </a:pPr>
            <a:r>
              <a:rPr lang="en-AU" sz="2000">
                <a:latin typeface="Calibri"/>
                <a:cs typeface="Calibri"/>
              </a:rPr>
              <a:t>Discuss API versions</a:t>
            </a:r>
          </a:p>
          <a:p>
            <a:pPr marL="800100" lvl="1" indent="-342900">
              <a:lnSpc>
                <a:spcPct val="107000"/>
              </a:lnSpc>
              <a:spcAft>
                <a:spcPts val="600"/>
              </a:spcAft>
              <a:buFont typeface="Arial" panose="020B0604020202020204" pitchFamily="34" charset="0"/>
              <a:buChar char="•"/>
            </a:pPr>
            <a:r>
              <a:rPr lang="en-AU" sz="2000">
                <a:latin typeface="Calibri"/>
                <a:cs typeface="Calibri"/>
              </a:rPr>
              <a:t> Access renewal update </a:t>
            </a:r>
          </a:p>
          <a:p>
            <a:pPr>
              <a:lnSpc>
                <a:spcPct val="107000"/>
              </a:lnSpc>
              <a:spcAft>
                <a:spcPts val="600"/>
              </a:spcAft>
            </a:pPr>
            <a:r>
              <a:rPr lang="en-AU" sz="2400">
                <a:solidFill>
                  <a:schemeClr val="accent1"/>
                </a:solidFill>
                <a:latin typeface="Calibri"/>
                <a:cs typeface="Calibri"/>
              </a:rPr>
              <a:t>v3 API changes</a:t>
            </a:r>
          </a:p>
          <a:p>
            <a:pPr marL="800100" lvl="1" indent="-342900">
              <a:lnSpc>
                <a:spcPct val="107000"/>
              </a:lnSpc>
              <a:spcAft>
                <a:spcPts val="1200"/>
              </a:spcAft>
              <a:buSzPct val="95000"/>
              <a:buFont typeface="Arial" panose="020B0604020202020204" pitchFamily="34" charset="0"/>
              <a:buChar char="•"/>
            </a:pPr>
            <a:r>
              <a:rPr lang="en-GB" sz="2000">
                <a:latin typeface="Calibri"/>
                <a:cs typeface="Calibri"/>
              </a:rPr>
              <a:t>PBS Public data API</a:t>
            </a:r>
          </a:p>
          <a:p>
            <a:pPr>
              <a:lnSpc>
                <a:spcPct val="107000"/>
              </a:lnSpc>
              <a:spcAft>
                <a:spcPts val="1200"/>
              </a:spcAft>
            </a:pPr>
            <a:r>
              <a:rPr lang="en-GB" sz="2400">
                <a:solidFill>
                  <a:schemeClr val="accent1"/>
                </a:solidFill>
                <a:latin typeface="Calibri"/>
                <a:ea typeface="Calibri"/>
                <a:cs typeface="Calibri"/>
              </a:rPr>
              <a:t>Discussions</a:t>
            </a:r>
          </a:p>
          <a:p>
            <a:pPr marL="800100" lvl="1" indent="-342900">
              <a:lnSpc>
                <a:spcPct val="107000"/>
              </a:lnSpc>
              <a:spcAft>
                <a:spcPts val="1200"/>
              </a:spcAft>
              <a:buFont typeface="Arial" panose="020B0604020202020204" pitchFamily="34" charset="0"/>
              <a:buChar char="•"/>
            </a:pPr>
            <a:r>
              <a:rPr lang="en-GB" sz="2000">
                <a:latin typeface="Calibri"/>
                <a:ea typeface="Calibri"/>
                <a:cs typeface="Calibri"/>
              </a:rPr>
              <a:t>Q &amp; A</a:t>
            </a:r>
          </a:p>
        </p:txBody>
      </p:sp>
    </p:spTree>
    <p:extLst>
      <p:ext uri="{BB962C8B-B14F-4D97-AF65-F5344CB8AC3E}">
        <p14:creationId xmlns:p14="http://schemas.microsoft.com/office/powerpoint/2010/main" val="29536122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5170198"/>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Update</a:t>
            </a:r>
          </a:p>
          <a:p>
            <a:pPr marL="800100" lvl="1" indent="-342900">
              <a:lnSpc>
                <a:spcPct val="107000"/>
              </a:lnSpc>
              <a:spcAft>
                <a:spcPts val="2400"/>
              </a:spcAft>
              <a:buFont typeface="Arial,Sans-Serif"/>
              <a:buChar char="•"/>
            </a:pPr>
            <a:r>
              <a:rPr lang="en-AU">
                <a:highlight>
                  <a:srgbClr val="FFFFFF"/>
                </a:highlight>
                <a:latin typeface="Calibri"/>
                <a:cs typeface="Calibri"/>
              </a:rPr>
              <a:t>Thanks for giving us time to evaluate the feedback and derive a new plan.</a:t>
            </a:r>
            <a:endParaRPr lang="en-AU">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0" lvl="1" indent="-342900" fontAlgn="base">
              <a:buFont typeface="Arial" panose="020B0604020202020204" pitchFamily="34" charset="0"/>
              <a:buChar char="•"/>
            </a:pPr>
            <a:r>
              <a:rPr lang="en-AU">
                <a:highlight>
                  <a:srgbClr val="FFFFFF"/>
                </a:highlight>
                <a:latin typeface="Calibri"/>
                <a:cs typeface="Calibri"/>
              </a:rPr>
              <a:t>The Department is modernising the consumption and data distribution model for the monthly PBS Schedule data, in order to:</a:t>
            </a:r>
            <a:r>
              <a:rPr lang="en-US" b="0" i="0">
                <a:solidFill>
                  <a:srgbClr val="000000"/>
                </a:solidFill>
                <a:effectLst/>
                <a:latin typeface="Calibri"/>
                <a:ea typeface="Calibri"/>
                <a:cs typeface="Calibri"/>
              </a:rPr>
              <a:t>​</a:t>
            </a:r>
          </a:p>
          <a:p>
            <a:pPr lvl="2" fontAlgn="base">
              <a:buFont typeface="Arial" panose="020B0604020202020204" pitchFamily="34" charset="0"/>
              <a:buChar char="•"/>
            </a:pPr>
            <a:r>
              <a:rPr lang="en-AU" b="0" i="0" u="none" strike="noStrike">
                <a:solidFill>
                  <a:srgbClr val="000000"/>
                </a:solidFill>
                <a:effectLst/>
                <a:latin typeface="Calibri"/>
                <a:ea typeface="Calibri"/>
                <a:cs typeface="Calibri"/>
              </a:rPr>
              <a:t> Improve accessibility to PBS Schedule data; </a:t>
            </a:r>
            <a:r>
              <a:rPr lang="en-US" b="0" i="0">
                <a:solidFill>
                  <a:srgbClr val="000000"/>
                </a:solidFill>
                <a:effectLst/>
                <a:latin typeface="Calibri"/>
                <a:ea typeface="Calibri"/>
                <a:cs typeface="Calibri"/>
              </a:rPr>
              <a:t>​</a:t>
            </a:r>
          </a:p>
          <a:p>
            <a:pPr lvl="2" fontAlgn="base">
              <a:buFont typeface="Arial" panose="020B0604020202020204" pitchFamily="34" charset="0"/>
              <a:buChar char="•"/>
            </a:pPr>
            <a:r>
              <a:rPr lang="en-AU" b="0" i="0" u="none" strike="noStrike">
                <a:solidFill>
                  <a:srgbClr val="000000"/>
                </a:solidFill>
                <a:effectLst/>
                <a:latin typeface="Calibri"/>
                <a:ea typeface="Calibri"/>
                <a:cs typeface="Calibri"/>
              </a:rPr>
              <a:t> Make the data easier to understand and use in software; and</a:t>
            </a:r>
            <a:r>
              <a:rPr lang="en-US" b="0" i="0">
                <a:solidFill>
                  <a:srgbClr val="000000"/>
                </a:solidFill>
                <a:effectLst/>
                <a:latin typeface="Calibri"/>
                <a:ea typeface="Calibri"/>
                <a:cs typeface="Calibri"/>
              </a:rPr>
              <a:t>​</a:t>
            </a:r>
          </a:p>
          <a:p>
            <a:pPr lvl="2" fontAlgn="base">
              <a:buFont typeface="Arial" panose="020B0604020202020204" pitchFamily="34" charset="0"/>
              <a:buChar char="•"/>
            </a:pPr>
            <a:r>
              <a:rPr lang="en-AU" b="0" i="0" u="none" strike="noStrike">
                <a:solidFill>
                  <a:srgbClr val="000000"/>
                </a:solidFill>
                <a:effectLst/>
                <a:latin typeface="Calibri"/>
                <a:ea typeface="Calibri"/>
                <a:cs typeface="Calibri"/>
              </a:rPr>
              <a:t> Improve data latency and data provision through best practice architecture.</a:t>
            </a:r>
          </a:p>
          <a:p>
            <a:pPr lvl="2" fontAlgn="base"/>
            <a:endParaRPr lang="en-US" b="0" i="0">
              <a:solidFill>
                <a:srgbClr val="000000"/>
              </a:solidFill>
              <a:effectLst/>
              <a:latin typeface="Calibri"/>
              <a:ea typeface="Calibri"/>
              <a:cs typeface="Calibri"/>
            </a:endParaRPr>
          </a:p>
          <a:p>
            <a:pPr marL="800100" lvl="1" indent="-342900">
              <a:lnSpc>
                <a:spcPct val="107000"/>
              </a:lnSpc>
              <a:spcAft>
                <a:spcPts val="2400"/>
              </a:spcAft>
              <a:buFont typeface="Arial,Sans-Serif"/>
              <a:buChar char="•"/>
            </a:pPr>
            <a:r>
              <a:rPr lang="en-AU" b="0" i="0">
                <a:effectLst/>
                <a:latin typeface="Calibri"/>
                <a:ea typeface="Calibri"/>
                <a:cs typeface="Calibri"/>
              </a:rPr>
              <a:t>All current forms of PBS Schedule data will continue to be available as long as there are key fixes being implemented. There will be </a:t>
            </a:r>
            <a:r>
              <a:rPr lang="en-AU" b="0">
                <a:effectLst/>
                <a:latin typeface="Calibri"/>
                <a:ea typeface="Calibri"/>
                <a:cs typeface="Calibri"/>
              </a:rPr>
              <a:t>at least </a:t>
            </a:r>
            <a:r>
              <a:rPr lang="en-AU" b="0" i="0">
                <a:effectLst/>
                <a:latin typeface="Calibri"/>
                <a:ea typeface="Calibri"/>
                <a:cs typeface="Calibri"/>
              </a:rPr>
              <a:t>three months' notice of discontinuation once the API is stable. </a:t>
            </a:r>
            <a:endParaRPr lang="en-AU">
              <a:latin typeface="Calibri"/>
              <a:ea typeface="Calibri"/>
              <a:cs typeface="Calibri"/>
            </a:endParaRPr>
          </a:p>
          <a:p>
            <a:pPr marL="800100" lvl="1" indent="-342900">
              <a:lnSpc>
                <a:spcPct val="107000"/>
              </a:lnSpc>
              <a:spcAft>
                <a:spcPts val="2400"/>
              </a:spcAft>
              <a:buFont typeface="Arial,Sans-Serif"/>
              <a:buChar char="•"/>
            </a:pPr>
            <a:r>
              <a:rPr lang="en-AU">
                <a:latin typeface="Calibri"/>
                <a:ea typeface="Calibri"/>
                <a:cs typeface="Calibri"/>
              </a:rPr>
              <a:t>PDF Schedule and SOC - Will continue to be available in PDF form ongoing </a:t>
            </a:r>
            <a:r>
              <a:rPr lang="en-AU">
                <a:latin typeface="Calibri"/>
                <a:ea typeface="Calibri"/>
                <a:cs typeface="Calibri"/>
                <a:hlinkClick r:id="rId3">
                  <a:extLst>
                    <a:ext uri="{A12FA001-AC4F-418D-AE19-62706E023703}">
                      <ahyp:hlinkClr xmlns:ahyp="http://schemas.microsoft.com/office/drawing/2018/hyperlinkcolor" val="tx"/>
                    </a:ext>
                  </a:extLst>
                </a:hlinkClick>
              </a:rPr>
              <a:t>https://www.pbs.gov.au/browse/publications</a:t>
            </a:r>
            <a:r>
              <a:rPr lang="en-AU">
                <a:latin typeface="Calibri"/>
                <a:ea typeface="Calibri"/>
                <a:cs typeface="Calibri"/>
              </a:rPr>
              <a:t> or under embargo. </a:t>
            </a:r>
          </a:p>
          <a:p>
            <a:pPr>
              <a:spcAft>
                <a:spcPts val="1600"/>
              </a:spcAft>
            </a:pPr>
            <a:endParaRPr lang="en-AU" sz="2000">
              <a:cs typeface="Arial"/>
            </a:endParaRPr>
          </a:p>
        </p:txBody>
      </p:sp>
    </p:spTree>
    <p:extLst>
      <p:ext uri="{BB962C8B-B14F-4D97-AF65-F5344CB8AC3E}">
        <p14:creationId xmlns:p14="http://schemas.microsoft.com/office/powerpoint/2010/main" val="2733211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453079"/>
          </a:xfrm>
          <a:prstGeom prst="rect">
            <a:avLst/>
          </a:prstGeom>
          <a:ln>
            <a:noFill/>
          </a:ln>
        </p:spPr>
        <p:txBody>
          <a:bodyPr wrap="square" lIns="91440" tIns="45720" rIns="91440" bIns="45720" anchor="t">
            <a:spAutoFit/>
          </a:bodyPr>
          <a:lstStyle/>
          <a:p>
            <a:pPr>
              <a:lnSpc>
                <a:spcPct val="107000"/>
              </a:lnSpc>
              <a:spcAft>
                <a:spcPts val="2400"/>
              </a:spcAft>
            </a:pPr>
            <a:r>
              <a:rPr lang="en-AU" sz="2400" dirty="0">
                <a:solidFill>
                  <a:schemeClr val="accent1"/>
                </a:solidFill>
                <a:latin typeface="Calibri"/>
                <a:cs typeface="Calibri"/>
              </a:rPr>
              <a:t>Supporting resources that have been updated</a:t>
            </a:r>
          </a:p>
          <a:p>
            <a:pPr marL="800100" lvl="1" indent="-342900">
              <a:lnSpc>
                <a:spcPct val="107000"/>
              </a:lnSpc>
              <a:spcAft>
                <a:spcPts val="2400"/>
              </a:spcAft>
              <a:buFont typeface="Arial,Sans-Serif"/>
              <a:buChar char="•"/>
            </a:pPr>
            <a:endParaRPr lang="en-AU" sz="2000" dirty="0">
              <a:highlight>
                <a:srgbClr val="FFFFFF"/>
              </a:highlight>
              <a:latin typeface="Calibri"/>
              <a:cs typeface="Calibri"/>
            </a:endParaRPr>
          </a:p>
          <a:p>
            <a:pPr marL="800100" lvl="1" indent="-342900">
              <a:lnSpc>
                <a:spcPct val="107000"/>
              </a:lnSpc>
              <a:spcAft>
                <a:spcPts val="2400"/>
              </a:spcAft>
              <a:buFont typeface="Arial,Sans-Serif"/>
              <a:buChar char="•"/>
            </a:pPr>
            <a:r>
              <a:rPr lang="en-AU" dirty="0">
                <a:highlight>
                  <a:srgbClr val="FFFFFF"/>
                </a:highlight>
                <a:latin typeface="Calibri" panose="020F0502020204030204" pitchFamily="34" charset="0"/>
                <a:cs typeface="Calibri" panose="020F0502020204030204" pitchFamily="34" charset="0"/>
              </a:rPr>
              <a:t>An updated  guide that explains the process for converting </a:t>
            </a:r>
            <a:r>
              <a:rPr lang="en-AU" b="1" dirty="0">
                <a:highlight>
                  <a:srgbClr val="FFFFFF"/>
                </a:highlight>
                <a:latin typeface="Calibri" panose="020F0502020204030204" pitchFamily="34" charset="0"/>
                <a:cs typeface="Calibri" panose="020F0502020204030204" pitchFamily="34" charset="0"/>
              </a:rPr>
              <a:t>API data to PBS text files</a:t>
            </a:r>
            <a:endParaRPr lang="en-AU" dirty="0">
              <a:latin typeface="Calibri" panose="020F0502020204030204" pitchFamily="34" charset="0"/>
              <a:cs typeface="Calibri" panose="020F0502020204030204" pitchFamily="34" charset="0"/>
            </a:endParaRPr>
          </a:p>
          <a:p>
            <a:pPr marL="800100" lvl="1" indent="-342900">
              <a:lnSpc>
                <a:spcPct val="107000"/>
              </a:lnSpc>
              <a:spcAft>
                <a:spcPts val="2400"/>
              </a:spcAft>
              <a:buFont typeface="Arial,Sans-Serif"/>
              <a:buChar char="•"/>
            </a:pPr>
            <a:r>
              <a:rPr lang="en-AU" dirty="0">
                <a:highlight>
                  <a:srgbClr val="FFFFFF"/>
                </a:highlight>
                <a:latin typeface="Calibri" panose="020F0502020204030204" pitchFamily="34" charset="0"/>
                <a:cs typeface="Calibri" panose="020F0502020204030204" pitchFamily="34" charset="0"/>
              </a:rPr>
              <a:t>An updated </a:t>
            </a:r>
            <a:r>
              <a:rPr lang="en-AU" b="1" dirty="0">
                <a:highlight>
                  <a:srgbClr val="FFFFFF"/>
                </a:highlight>
                <a:latin typeface="Calibri" panose="020F0502020204030204" pitchFamily="34" charset="0"/>
                <a:cs typeface="Calibri" panose="020F0502020204030204" pitchFamily="34" charset="0"/>
              </a:rPr>
              <a:t>data dictionary and data model </a:t>
            </a:r>
            <a:r>
              <a:rPr lang="en-AU" dirty="0">
                <a:highlight>
                  <a:srgbClr val="FFFFFF"/>
                </a:highlight>
                <a:latin typeface="Calibri" panose="020F0502020204030204" pitchFamily="34" charset="0"/>
                <a:cs typeface="Calibri" panose="020F0502020204030204" pitchFamily="34" charset="0"/>
              </a:rPr>
              <a:t>for the API</a:t>
            </a:r>
            <a:endParaRPr lang="en-AU" dirty="0">
              <a:latin typeface="Calibri" panose="020F0502020204030204" pitchFamily="34" charset="0"/>
              <a:cs typeface="Calibri" panose="020F0502020204030204" pitchFamily="34" charset="0"/>
            </a:endParaRPr>
          </a:p>
          <a:p>
            <a:pPr marL="800100" lvl="1" indent="-342900">
              <a:lnSpc>
                <a:spcPct val="107000"/>
              </a:lnSpc>
              <a:spcAft>
                <a:spcPts val="2400"/>
              </a:spcAft>
              <a:buFont typeface="Arial,Sans-Serif"/>
              <a:buChar char="•"/>
            </a:pPr>
            <a:r>
              <a:rPr lang="en-AU" dirty="0">
                <a:highlight>
                  <a:srgbClr val="FFFFFF"/>
                </a:highlight>
                <a:latin typeface="Calibri" panose="020F0502020204030204" pitchFamily="34" charset="0"/>
                <a:cs typeface="Calibri" panose="020F0502020204030204" pitchFamily="34" charset="0"/>
              </a:rPr>
              <a:t>Data dictionary content can also be found within the Developer portal containing the </a:t>
            </a:r>
            <a:r>
              <a:rPr lang="en-AU" dirty="0" err="1">
                <a:highlight>
                  <a:srgbClr val="FFFFFF"/>
                </a:highlight>
                <a:latin typeface="Calibri" panose="020F0502020204030204" pitchFamily="34" charset="0"/>
                <a:cs typeface="Calibri" panose="020F0502020204030204" pitchFamily="34" charset="0"/>
              </a:rPr>
              <a:t>OpenAPI</a:t>
            </a:r>
            <a:r>
              <a:rPr lang="en-AU" dirty="0">
                <a:highlight>
                  <a:srgbClr val="FFFFFF"/>
                </a:highlight>
                <a:latin typeface="Calibri" panose="020F0502020204030204" pitchFamily="34" charset="0"/>
                <a:cs typeface="Calibri" panose="020F0502020204030204" pitchFamily="34" charset="0"/>
              </a:rPr>
              <a:t> Definitions: </a:t>
            </a:r>
            <a:r>
              <a:rPr lang="en-AU" dirty="0">
                <a:highlight>
                  <a:srgbClr val="FFFFFF"/>
                </a:highlight>
                <a:latin typeface="Calibri" panose="020F0502020204030204" pitchFamily="34" charset="0"/>
                <a:ea typeface="+mn-lt"/>
                <a:cs typeface="Calibri" panose="020F0502020204030204" pitchFamily="34" charset="0"/>
                <a:hlinkClick r:id="rId3"/>
              </a:rPr>
              <a:t>https://data-api-portal.health.gov.au/api-details#api=pbs-prod-api-public-v3</a:t>
            </a:r>
            <a:r>
              <a:rPr lang="en-AU" dirty="0">
                <a:highlight>
                  <a:srgbClr val="FFFFFF"/>
                </a:highlight>
                <a:latin typeface="Calibri" panose="020F0502020204030204" pitchFamily="34" charset="0"/>
                <a:ea typeface="+mn-lt"/>
                <a:cs typeface="Calibri" panose="020F0502020204030204" pitchFamily="34" charset="0"/>
              </a:rPr>
              <a:t> </a:t>
            </a:r>
            <a:endParaRPr lang="en-AU" dirty="0">
              <a:highlight>
                <a:srgbClr val="FFFFFF"/>
              </a:highlight>
              <a:latin typeface="Calibri" panose="020F0502020204030204" pitchFamily="34" charset="0"/>
              <a:cs typeface="Calibri" panose="020F0502020204030204" pitchFamily="34" charset="0"/>
            </a:endParaRPr>
          </a:p>
          <a:p>
            <a:pPr>
              <a:lnSpc>
                <a:spcPct val="107000"/>
              </a:lnSpc>
              <a:spcAft>
                <a:spcPts val="2400"/>
              </a:spcAft>
            </a:pPr>
            <a:r>
              <a:rPr lang="en-AU" dirty="0">
                <a:latin typeface="Calibri"/>
                <a:cs typeface="Calibri"/>
              </a:rPr>
              <a:t>  </a:t>
            </a:r>
            <a:endParaRPr lang="en-AU" sz="2000" dirty="0">
              <a:solidFill>
                <a:schemeClr val="accent1"/>
              </a:solidFill>
              <a:latin typeface="Calibri"/>
              <a:cs typeface="Calibri"/>
            </a:endParaRPr>
          </a:p>
          <a:p>
            <a:pPr>
              <a:spcAft>
                <a:spcPts val="1600"/>
              </a:spcAft>
            </a:pPr>
            <a:endParaRPr lang="en-AU" sz="2000" dirty="0"/>
          </a:p>
        </p:txBody>
      </p:sp>
      <p:pic>
        <p:nvPicPr>
          <p:cNvPr id="6" name="Picture 5">
            <a:extLst>
              <a:ext uri="{FF2B5EF4-FFF2-40B4-BE49-F238E27FC236}">
                <a16:creationId xmlns:a16="http://schemas.microsoft.com/office/drawing/2014/main" id="{1CDF162C-8327-1A23-B960-7951C79BDFA0}"/>
              </a:ext>
            </a:extLst>
          </p:cNvPr>
          <p:cNvPicPr>
            <a:picLocks noChangeAspect="1"/>
          </p:cNvPicPr>
          <p:nvPr/>
        </p:nvPicPr>
        <p:blipFill>
          <a:blip r:embed="rId4"/>
          <a:stretch>
            <a:fillRect/>
          </a:stretch>
        </p:blipFill>
        <p:spPr>
          <a:xfrm>
            <a:off x="1808630" y="1908449"/>
            <a:ext cx="8382727" cy="493819"/>
          </a:xfrm>
          <a:prstGeom prst="rect">
            <a:avLst/>
          </a:prstGeom>
        </p:spPr>
      </p:pic>
    </p:spTree>
    <p:extLst>
      <p:ext uri="{BB962C8B-B14F-4D97-AF65-F5344CB8AC3E}">
        <p14:creationId xmlns:p14="http://schemas.microsoft.com/office/powerpoint/2010/main" val="3148714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747775"/>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API versions/Version Control</a:t>
            </a:r>
          </a:p>
          <a:p>
            <a:pPr marL="342900" indent="-342900">
              <a:lnSpc>
                <a:spcPct val="107000"/>
              </a:lnSpc>
              <a:spcAft>
                <a:spcPts val="600"/>
              </a:spcAft>
              <a:buFont typeface="Arial" panose="020B0604020202020204" pitchFamily="34" charset="0"/>
              <a:buChar char="•"/>
            </a:pPr>
            <a:r>
              <a:rPr lang="en-AU">
                <a:highlight>
                  <a:srgbClr val="FFFFFF"/>
                </a:highlight>
                <a:latin typeface="Calibri"/>
                <a:cs typeface="Calibri"/>
              </a:rPr>
              <a:t>V3 is the current version.</a:t>
            </a:r>
            <a:r>
              <a:rPr lang="en-AU" sz="1600">
                <a:highlight>
                  <a:srgbClr val="FFFFFF"/>
                </a:highlight>
                <a:latin typeface="Calibri"/>
                <a:cs typeface="Calibri"/>
              </a:rPr>
              <a:t>  </a:t>
            </a:r>
            <a:r>
              <a:rPr lang="en-AU" sz="1600">
                <a:solidFill>
                  <a:srgbClr val="313131"/>
                </a:solidFill>
                <a:highlight>
                  <a:srgbClr val="FFFFFF"/>
                </a:highlight>
                <a:latin typeface="Segoe UI"/>
                <a:cs typeface="Segoe UI"/>
                <a:hlinkClick r:id="rId3"/>
              </a:rPr>
              <a:t>API catalogue</a:t>
            </a:r>
            <a:r>
              <a:rPr lang="en-AU" sz="1600">
                <a:solidFill>
                  <a:srgbClr val="000000"/>
                </a:solidFill>
                <a:highlight>
                  <a:srgbClr val="FFFFFF"/>
                </a:highlight>
                <a:latin typeface="Calibri"/>
                <a:ea typeface="Calibri"/>
                <a:cs typeface="Calibri"/>
              </a:rPr>
              <a:t> </a:t>
            </a:r>
            <a:r>
              <a:rPr lang="en-AU" sz="1600">
                <a:highlight>
                  <a:srgbClr val="FFFFFF"/>
                </a:highlight>
                <a:latin typeface="Calibri"/>
                <a:cs typeface="Calibri"/>
              </a:rPr>
              <a:t>-</a:t>
            </a:r>
            <a:r>
              <a:rPr lang="en-AU">
                <a:highlight>
                  <a:srgbClr val="FFFFFF"/>
                </a:highlight>
                <a:latin typeface="Calibri"/>
                <a:cs typeface="Calibri"/>
              </a:rPr>
              <a:t> https://data-api-portal.health.gov.au</a:t>
            </a:r>
            <a:endParaRPr lang="en-AU">
              <a:highlight>
                <a:srgbClr val="FFFFFF"/>
              </a:highlight>
              <a:latin typeface="Calibri"/>
              <a:ea typeface="Calibri"/>
              <a:cs typeface="Calibri"/>
            </a:endParaRPr>
          </a:p>
          <a:p>
            <a:pPr marL="800100" lvl="1" indent="-342900">
              <a:lnSpc>
                <a:spcPct val="107000"/>
              </a:lnSpc>
              <a:spcAft>
                <a:spcPts val="600"/>
              </a:spcAft>
              <a:buFont typeface="Arial" panose="020B0604020202020204" pitchFamily="34" charset="0"/>
              <a:buChar char="•"/>
            </a:pPr>
            <a:r>
              <a:rPr lang="en-AU">
                <a:solidFill>
                  <a:srgbClr val="000000"/>
                </a:solidFill>
                <a:latin typeface="Calibri"/>
                <a:cs typeface="Calibri"/>
              </a:rPr>
              <a:t>Currently Only Major Version tracking is enabled within the current system, no minor/patch revisions are tracked with any changelog information.</a:t>
            </a:r>
            <a:endParaRPr lang="en-AU">
              <a:solidFill>
                <a:srgbClr val="000000"/>
              </a:solidFill>
              <a:latin typeface="Calibri"/>
              <a:ea typeface="Calibri"/>
              <a:cs typeface="Calibri"/>
            </a:endParaRPr>
          </a:p>
          <a:p>
            <a:pPr marL="800100" lvl="1" indent="-342900">
              <a:lnSpc>
                <a:spcPct val="107000"/>
              </a:lnSpc>
              <a:spcAft>
                <a:spcPts val="600"/>
              </a:spcAft>
              <a:buFont typeface="Arial" panose="020B0604020202020204" pitchFamily="34" charset="0"/>
              <a:buChar char="•"/>
            </a:pPr>
            <a:r>
              <a:rPr lang="en-AU">
                <a:solidFill>
                  <a:srgbClr val="000000"/>
                </a:solidFill>
                <a:latin typeface="Calibri"/>
                <a:cs typeface="Calibri"/>
              </a:rPr>
              <a:t>A Major Version Increment will only be made when it will enforce a breaking change in the current latest version. This includes Data Type Modifications, Endpoint/Field Removals, Endpoint/Field Renaming, Enforcing/Restricting existing functionality, etc. This does not include Additions of endpoints/fields, positional changes in the field responses or data available within the fields.</a:t>
            </a:r>
            <a:endParaRPr lang="en-AU">
              <a:solidFill>
                <a:srgbClr val="000000"/>
              </a:solidFill>
              <a:latin typeface="Calibri"/>
              <a:ea typeface="Calibri"/>
              <a:cs typeface="Calibri"/>
            </a:endParaRPr>
          </a:p>
          <a:p>
            <a:pPr marL="800100" lvl="1" indent="-342900">
              <a:lnSpc>
                <a:spcPct val="107000"/>
              </a:lnSpc>
              <a:spcAft>
                <a:spcPts val="600"/>
              </a:spcAft>
              <a:buFont typeface="Arial" panose="020B0604020202020204" pitchFamily="34" charset="0"/>
              <a:buChar char="•"/>
            </a:pPr>
            <a:r>
              <a:rPr lang="en-AU">
                <a:solidFill>
                  <a:srgbClr val="000000"/>
                </a:solidFill>
                <a:latin typeface="Calibri"/>
                <a:cs typeface="Calibri"/>
              </a:rPr>
              <a:t>When a Major version is released, the previous version will be available for an agreed period of time in parallel of the new major version being available.</a:t>
            </a:r>
            <a:endParaRPr lang="en-AU">
              <a:solidFill>
                <a:srgbClr val="000000"/>
              </a:solidFill>
              <a:latin typeface="Calibri"/>
              <a:ea typeface="Calibri"/>
              <a:cs typeface="Calibri"/>
            </a:endParaRPr>
          </a:p>
          <a:p>
            <a:pPr marL="800100" lvl="1" indent="-342900">
              <a:lnSpc>
                <a:spcPct val="107000"/>
              </a:lnSpc>
              <a:spcAft>
                <a:spcPts val="600"/>
              </a:spcAft>
              <a:buFont typeface="Arial" panose="020B0604020202020204" pitchFamily="34" charset="0"/>
              <a:buChar char="•"/>
            </a:pPr>
            <a:r>
              <a:rPr lang="en-AU">
                <a:solidFill>
                  <a:srgbClr val="000000"/>
                </a:solidFill>
                <a:latin typeface="Calibri"/>
                <a:cs typeface="Calibri"/>
              </a:rPr>
              <a:t>Question for Vendors: Can we</a:t>
            </a:r>
            <a:r>
              <a:rPr lang="en-AU" b="0" i="0">
                <a:solidFill>
                  <a:srgbClr val="000000"/>
                </a:solidFill>
                <a:effectLst/>
                <a:latin typeface="Calibri"/>
                <a:cs typeface="Calibri"/>
              </a:rPr>
              <a:t> remove API </a:t>
            </a:r>
            <a:r>
              <a:rPr lang="en-AU">
                <a:solidFill>
                  <a:srgbClr val="000000"/>
                </a:solidFill>
                <a:latin typeface="Calibri"/>
                <a:cs typeface="Calibri"/>
              </a:rPr>
              <a:t>V1-beta</a:t>
            </a:r>
            <a:r>
              <a:rPr lang="en-AU" b="0" i="0">
                <a:solidFill>
                  <a:srgbClr val="000000"/>
                </a:solidFill>
                <a:effectLst/>
                <a:latin typeface="Calibri"/>
                <a:cs typeface="Calibri"/>
              </a:rPr>
              <a:t> and </a:t>
            </a:r>
            <a:r>
              <a:rPr lang="en-AU">
                <a:solidFill>
                  <a:srgbClr val="000000"/>
                </a:solidFill>
                <a:latin typeface="Calibri"/>
                <a:cs typeface="Calibri"/>
              </a:rPr>
              <a:t>V2-beta</a:t>
            </a:r>
            <a:r>
              <a:rPr lang="en-AU">
                <a:latin typeface="Calibri"/>
                <a:cs typeface="Calibri"/>
              </a:rPr>
              <a:t>?</a:t>
            </a:r>
            <a:r>
              <a:rPr lang="en-AU">
                <a:highlight>
                  <a:srgbClr val="FFFFFF"/>
                </a:highlight>
                <a:latin typeface="Calibri"/>
                <a:cs typeface="Calibri"/>
              </a:rPr>
              <a:t>  If yes, when will be the good time to remove it?</a:t>
            </a:r>
            <a:endParaRPr lang="en-AU">
              <a:latin typeface="Calibri"/>
              <a:cs typeface="Calibri"/>
            </a:endParaRPr>
          </a:p>
          <a:p>
            <a:pPr>
              <a:spcAft>
                <a:spcPts val="1600"/>
              </a:spcAft>
            </a:pPr>
            <a:endParaRPr lang="en-AU" sz="2000"/>
          </a:p>
        </p:txBody>
      </p:sp>
    </p:spTree>
    <p:extLst>
      <p:ext uri="{BB962C8B-B14F-4D97-AF65-F5344CB8AC3E}">
        <p14:creationId xmlns:p14="http://schemas.microsoft.com/office/powerpoint/2010/main" val="26981254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a:t>
            </a:r>
            <a:endParaRPr lang="en-AU">
              <a:solidFill>
                <a:srgbClr val="153A6E"/>
              </a:solidFill>
              <a:latin typeface="Calibri" panose="020F0502020204030204" pitchFamily="34" charset="0"/>
              <a:cs typeface="Calibri" panose="020F0502020204030204" pitchFamily="34" charset="0"/>
            </a:endParaRPr>
          </a:p>
        </p:txBody>
      </p:sp>
      <p:pic>
        <p:nvPicPr>
          <p:cNvPr id="4" name="Picture 3" descr="A screenshot of a computer program&#10;&#10;Description automatically generated">
            <a:extLst>
              <a:ext uri="{FF2B5EF4-FFF2-40B4-BE49-F238E27FC236}">
                <a16:creationId xmlns:a16="http://schemas.microsoft.com/office/drawing/2014/main" id="{BB1FC0CE-D6CC-AB22-4D02-535999ACF954}"/>
              </a:ext>
            </a:extLst>
          </p:cNvPr>
          <p:cNvPicPr>
            <a:picLocks noChangeAspect="1"/>
          </p:cNvPicPr>
          <p:nvPr/>
        </p:nvPicPr>
        <p:blipFill>
          <a:blip r:embed="rId3"/>
          <a:stretch>
            <a:fillRect/>
          </a:stretch>
        </p:blipFill>
        <p:spPr>
          <a:xfrm>
            <a:off x="7920939" y="2670545"/>
            <a:ext cx="4651635" cy="3462995"/>
          </a:xfrm>
          <a:prstGeom prst="rect">
            <a:avLst/>
          </a:prstGeom>
        </p:spPr>
      </p:pic>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451155"/>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API versions/Version Control – Change Tracking Upcoming Release.</a:t>
            </a:r>
          </a:p>
          <a:p>
            <a:pPr marL="285750" indent="-285750">
              <a:lnSpc>
                <a:spcPct val="107000"/>
              </a:lnSpc>
              <a:spcAft>
                <a:spcPts val="600"/>
              </a:spcAft>
              <a:buFont typeface="Arial"/>
              <a:buChar char="•"/>
            </a:pPr>
            <a:r>
              <a:rPr lang="en-AU" sz="1600">
                <a:highlight>
                  <a:srgbClr val="FFFFFF"/>
                </a:highlight>
                <a:latin typeface="Calibri"/>
                <a:cs typeface="Calibri"/>
              </a:rPr>
              <a:t>New API Endpoint at the root </a:t>
            </a:r>
            <a:r>
              <a:rPr lang="en-AU" sz="1600" err="1">
                <a:highlight>
                  <a:srgbClr val="FFFFFF"/>
                </a:highlight>
                <a:latin typeface="Calibri"/>
                <a:cs typeface="Calibri"/>
              </a:rPr>
              <a:t>url</a:t>
            </a:r>
            <a:r>
              <a:rPr lang="en-AU" sz="1600">
                <a:highlight>
                  <a:srgbClr val="FFFFFF"/>
                </a:highlight>
                <a:latin typeface="Calibri"/>
                <a:cs typeface="Calibri"/>
              </a:rPr>
              <a:t> of the api Version (i.e. /pbs/api/v3)</a:t>
            </a:r>
          </a:p>
          <a:p>
            <a:pPr marL="285750" indent="-285750">
              <a:lnSpc>
                <a:spcPct val="107000"/>
              </a:lnSpc>
              <a:spcAft>
                <a:spcPts val="600"/>
              </a:spcAft>
              <a:buFont typeface="Arial"/>
              <a:buChar char="•"/>
            </a:pPr>
            <a:r>
              <a:rPr lang="en-AU" sz="1600">
                <a:highlight>
                  <a:srgbClr val="FFFFFF"/>
                </a:highlight>
                <a:latin typeface="Calibri"/>
                <a:cs typeface="Calibri"/>
              </a:rPr>
              <a:t>This will contain information around:</a:t>
            </a:r>
          </a:p>
          <a:p>
            <a:pPr marL="742950" lvl="1" indent="-285750">
              <a:lnSpc>
                <a:spcPct val="107000"/>
              </a:lnSpc>
              <a:spcAft>
                <a:spcPts val="600"/>
              </a:spcAft>
              <a:buFont typeface="Courier New"/>
              <a:buChar char="o"/>
            </a:pPr>
            <a:r>
              <a:rPr lang="en-AU" sz="1600">
                <a:highlight>
                  <a:srgbClr val="FFFFFF"/>
                </a:highlight>
                <a:latin typeface="Calibri"/>
                <a:cs typeface="Calibri"/>
              </a:rPr>
              <a:t>Current Release Version</a:t>
            </a:r>
          </a:p>
          <a:p>
            <a:pPr marL="742950" lvl="1" indent="-285750">
              <a:lnSpc>
                <a:spcPct val="107000"/>
              </a:lnSpc>
              <a:spcAft>
                <a:spcPts val="600"/>
              </a:spcAft>
              <a:buFont typeface="Courier New"/>
              <a:buChar char="o"/>
            </a:pPr>
            <a:r>
              <a:rPr lang="en-AU" sz="1600">
                <a:highlight>
                  <a:srgbClr val="FFFFFF"/>
                </a:highlight>
                <a:latin typeface="Calibri"/>
                <a:cs typeface="Calibri"/>
              </a:rPr>
              <a:t>Release Date</a:t>
            </a:r>
          </a:p>
          <a:p>
            <a:pPr marL="742950" lvl="1" indent="-285750">
              <a:lnSpc>
                <a:spcPct val="107000"/>
              </a:lnSpc>
              <a:spcAft>
                <a:spcPts val="600"/>
              </a:spcAft>
              <a:buFont typeface="Courier New"/>
              <a:buChar char="o"/>
            </a:pPr>
            <a:r>
              <a:rPr lang="en-AU" sz="1600">
                <a:highlight>
                  <a:srgbClr val="FFFFFF"/>
                </a:highlight>
                <a:latin typeface="Calibri"/>
                <a:cs typeface="Calibri"/>
              </a:rPr>
              <a:t>Status</a:t>
            </a:r>
          </a:p>
          <a:p>
            <a:pPr marL="1200150" lvl="2" indent="-285750">
              <a:lnSpc>
                <a:spcPct val="107000"/>
              </a:lnSpc>
              <a:spcAft>
                <a:spcPts val="600"/>
              </a:spcAft>
              <a:buFont typeface="Wingdings"/>
              <a:buChar char="§"/>
            </a:pPr>
            <a:r>
              <a:rPr lang="en-AU" sz="1600">
                <a:highlight>
                  <a:srgbClr val="FFFFFF"/>
                </a:highlight>
                <a:latin typeface="Calibri"/>
                <a:cs typeface="Calibri"/>
              </a:rPr>
              <a:t>Active – Currently Active release available and recommended to use.</a:t>
            </a:r>
          </a:p>
          <a:p>
            <a:pPr marL="1200150" lvl="2" indent="-285750">
              <a:lnSpc>
                <a:spcPct val="107000"/>
              </a:lnSpc>
              <a:spcAft>
                <a:spcPts val="600"/>
              </a:spcAft>
              <a:buFont typeface="Wingdings"/>
              <a:buChar char="§"/>
            </a:pPr>
            <a:r>
              <a:rPr lang="en-AU" sz="1600">
                <a:highlight>
                  <a:srgbClr val="FFFFFF"/>
                </a:highlight>
                <a:latin typeface="Calibri"/>
                <a:cs typeface="Calibri"/>
              </a:rPr>
              <a:t>Deprecated – Deprecated Release, Data available but not recommended.</a:t>
            </a:r>
          </a:p>
          <a:p>
            <a:pPr marL="1200150" lvl="2" indent="-285750">
              <a:lnSpc>
                <a:spcPct val="107000"/>
              </a:lnSpc>
              <a:spcAft>
                <a:spcPts val="600"/>
              </a:spcAft>
              <a:buFont typeface="Wingdings"/>
              <a:buChar char="§"/>
            </a:pPr>
            <a:r>
              <a:rPr lang="en-AU" sz="1600">
                <a:highlight>
                  <a:srgbClr val="FFFFFF"/>
                </a:highlight>
                <a:latin typeface="Calibri"/>
                <a:cs typeface="Calibri"/>
              </a:rPr>
              <a:t>Historical – Change Information only, specific release not available.</a:t>
            </a:r>
          </a:p>
          <a:p>
            <a:pPr marL="742950" lvl="1" indent="-285750">
              <a:lnSpc>
                <a:spcPct val="107000"/>
              </a:lnSpc>
              <a:spcAft>
                <a:spcPts val="600"/>
              </a:spcAft>
              <a:buFont typeface="Courier New"/>
              <a:buChar char="o"/>
            </a:pPr>
            <a:r>
              <a:rPr lang="en-AU" sz="1600">
                <a:highlight>
                  <a:srgbClr val="FFFFFF"/>
                </a:highlight>
                <a:latin typeface="Calibri"/>
                <a:cs typeface="Calibri"/>
              </a:rPr>
              <a:t>Changes grouped by area/type</a:t>
            </a:r>
          </a:p>
          <a:p>
            <a:pPr marL="1200150" lvl="2" indent="-285750">
              <a:lnSpc>
                <a:spcPct val="107000"/>
              </a:lnSpc>
              <a:spcAft>
                <a:spcPts val="600"/>
              </a:spcAft>
              <a:buFont typeface="Wingdings"/>
              <a:buChar char="§"/>
            </a:pPr>
            <a:r>
              <a:rPr lang="en-AU" sz="1600">
                <a:highlight>
                  <a:srgbClr val="FFFFFF"/>
                </a:highlight>
                <a:latin typeface="Calibri"/>
                <a:cs typeface="Calibri"/>
              </a:rPr>
              <a:t>Type – New/Enhancement/Fix</a:t>
            </a:r>
          </a:p>
          <a:p>
            <a:pPr marL="1200150" lvl="2" indent="-285750">
              <a:lnSpc>
                <a:spcPct val="107000"/>
              </a:lnSpc>
              <a:spcAft>
                <a:spcPts val="600"/>
              </a:spcAft>
              <a:buFont typeface="Wingdings"/>
              <a:buChar char="§"/>
            </a:pPr>
            <a:r>
              <a:rPr lang="en-AU" sz="1600">
                <a:highlight>
                  <a:srgbClr val="FFFFFF"/>
                </a:highlight>
                <a:latin typeface="Calibri"/>
                <a:cs typeface="Calibri"/>
              </a:rPr>
              <a:t>Area – Dev Portal/API Fields/Data</a:t>
            </a:r>
          </a:p>
        </p:txBody>
      </p:sp>
    </p:spTree>
    <p:extLst>
      <p:ext uri="{BB962C8B-B14F-4D97-AF65-F5344CB8AC3E}">
        <p14:creationId xmlns:p14="http://schemas.microsoft.com/office/powerpoint/2010/main" val="30918241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PP Committee member webinar - Logging in - January 2023.pptx" id="{C1693FBD-BCE7-4944-9D41-147498D29E7B}" vid="{956BD56E-FECC-4BC6-8DC6-CEE9BC1EE4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themeOverride>
</file>

<file path=ppt/theme/themeOverride2.xml><?xml version="1.0" encoding="utf-8"?>
<a:themeOverride xmlns:a="http://schemas.openxmlformats.org/drawingml/2006/main">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themeOverride>
</file>

<file path=ppt/theme/themeOverride3.xml><?xml version="1.0" encoding="utf-8"?>
<a:themeOverride xmlns:a="http://schemas.openxmlformats.org/drawingml/2006/main">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3B57C3E64AEE428106472D38BC921A" ma:contentTypeVersion="13" ma:contentTypeDescription="Create a new document." ma:contentTypeScope="" ma:versionID="394c8fe33cd69cb9a39ff14f578c16c0">
  <xsd:schema xmlns:xsd="http://www.w3.org/2001/XMLSchema" xmlns:xs="http://www.w3.org/2001/XMLSchema" xmlns:p="http://schemas.microsoft.com/office/2006/metadata/properties" xmlns:ns2="5c84ca5e-6f53-4e49-b734-f5ef2cc6a856" xmlns:ns3="e2a77c5d-9569-49c0-974e-74a69cf763f5" targetNamespace="http://schemas.microsoft.com/office/2006/metadata/properties" ma:root="true" ma:fieldsID="8792cafdb6c37ee6a3e0fd9df16cbd62" ns2:_="" ns3:_="">
    <xsd:import namespace="5c84ca5e-6f53-4e49-b734-f5ef2cc6a856"/>
    <xsd:import namespace="e2a77c5d-9569-49c0-974e-74a69cf763f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84ca5e-6f53-4e49-b734-f5ef2cc6a8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9927c38-8944-418e-ac9b-4d6e7554302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a77c5d-9569-49c0-974e-74a69cf763f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feb0521-ad5d-435d-9881-299259d43ea1}" ma:internalName="TaxCatchAll" ma:showField="CatchAllData" ma:web="e2a77c5d-9569-49c0-974e-74a69cf763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2a77c5d-9569-49c0-974e-74a69cf763f5" xsi:nil="true"/>
    <lcf76f155ced4ddcb4097134ff3c332f xmlns="5c84ca5e-6f53-4e49-b734-f5ef2cc6a85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E4E8146-57DC-4F76-BC10-659CD64864B8}">
  <ds:schemaRefs>
    <ds:schemaRef ds:uri="5c84ca5e-6f53-4e49-b734-f5ef2cc6a856"/>
    <ds:schemaRef ds:uri="e2a77c5d-9569-49c0-974e-74a69cf763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537F862-4F02-488C-A2ED-FF9FDC5359F2}">
  <ds:schemaRefs>
    <ds:schemaRef ds:uri="http://schemas.microsoft.com/sharepoint/v3/contenttype/forms"/>
  </ds:schemaRefs>
</ds:datastoreItem>
</file>

<file path=customXml/itemProps3.xml><?xml version="1.0" encoding="utf-8"?>
<ds:datastoreItem xmlns:ds="http://schemas.openxmlformats.org/officeDocument/2006/customXml" ds:itemID="{983C4AFD-C8DE-4CBD-8690-EC8452ECB231}">
  <ds:schemaRef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5c84ca5e-6f53-4e49-b734-f5ef2cc6a856"/>
    <ds:schemaRef ds:uri="e2a77c5d-9569-49c0-974e-74a69cf763f5"/>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1918</Words>
  <Application>Microsoft Office PowerPoint</Application>
  <PresentationFormat>Widescreen</PresentationFormat>
  <Paragraphs>219</Paragraphs>
  <Slides>20</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Aptos</vt:lpstr>
      <vt:lpstr>Arial</vt:lpstr>
      <vt:lpstr>Arial,Sans-Serif</vt:lpstr>
      <vt:lpstr>Calibri</vt:lpstr>
      <vt:lpstr>Courier New</vt:lpstr>
      <vt:lpstr>Helvetica</vt:lpstr>
      <vt:lpstr>Segoe UI</vt:lpstr>
      <vt:lpstr>Times New Roman</vt:lpstr>
      <vt:lpstr>Wingdings</vt:lpstr>
      <vt:lpstr>Office Theme</vt:lpstr>
      <vt:lpstr>PowerPoint Presentation</vt:lpstr>
      <vt:lpstr>PowerPoint Presentation</vt:lpstr>
      <vt:lpstr>Before we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COLLINS, Marty</cp:lastModifiedBy>
  <cp:revision>1</cp:revision>
  <dcterms:created xsi:type="dcterms:W3CDTF">2023-07-14T02:50:41Z</dcterms:created>
  <dcterms:modified xsi:type="dcterms:W3CDTF">2024-11-11T10:19:47Z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0x010100513B57C3E64AEE428106472D38BC921A</vt:lpwstr>
  </property>
  <property fmtid="{D5CDD505-2E9C-101B-9397-08002B2CF9AE}" pid="3" name="MediaServiceImageTags">
    <vt:lpwstr/>
  </property>
</Properties>
</file>