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4"/>
  </p:sldMasterIdLst>
  <p:notesMasterIdLst>
    <p:notesMasterId r:id="rId27"/>
  </p:notesMasterIdLst>
  <p:handoutMasterIdLst>
    <p:handoutMasterId r:id="rId28"/>
  </p:handoutMasterIdLst>
  <p:sldIdLst>
    <p:sldId id="673" r:id="rId5"/>
    <p:sldId id="672" r:id="rId6"/>
    <p:sldId id="469" r:id="rId7"/>
    <p:sldId id="578" r:id="rId8"/>
    <p:sldId id="682" r:id="rId9"/>
    <p:sldId id="696" r:id="rId10"/>
    <p:sldId id="694" r:id="rId11"/>
    <p:sldId id="698" r:id="rId12"/>
    <p:sldId id="697" r:id="rId13"/>
    <p:sldId id="699" r:id="rId14"/>
    <p:sldId id="703" r:id="rId15"/>
    <p:sldId id="689" r:id="rId16"/>
    <p:sldId id="704" r:id="rId17"/>
    <p:sldId id="701" r:id="rId18"/>
    <p:sldId id="692" r:id="rId19"/>
    <p:sldId id="705" r:id="rId20"/>
    <p:sldId id="706" r:id="rId21"/>
    <p:sldId id="707" r:id="rId22"/>
    <p:sldId id="702" r:id="rId23"/>
    <p:sldId id="691" r:id="rId24"/>
    <p:sldId id="695" r:id="rId25"/>
    <p:sldId id="6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BA765-564A-1070-F11D-20514E041466}" name="HERCZEG, Stephen" initials="HS" userId="S::stephen.herczeg@health.gov.au::0f86aed8-3447-4f03-964a-0bbfeebee20b" providerId="AD"/>
  <p188:author id="{7716B669-65BC-0E7F-16DC-A946B444CBA8}" name="CURTIS, Tori" initials="CT" userId="S::tori.curtis@health.gov.au::f7f76036-7f9a-4d1f-89c0-f08e2f991577" providerId="AD"/>
  <p188:author id="{A67C0A70-E416-D212-63E5-FA28A45DAAE7}" name="MORO, Silvana" initials="MS" userId="S::silvana.moro@health.gov.au::fed6deb7-97c7-4955-8445-149b8613446f" providerId="AD"/>
  <p188:author id="{560D3C78-CCC2-9213-1E62-62072F016529}" name="MORO, Silvana" initials="MS" userId="S::Silvana.MORO@Health.gov.au::fed6deb7-97c7-4955-8445-149b861344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TTERPLACE, Anna" initials="FA" lastIdx="9" clrIdx="0">
    <p:extLst>
      <p:ext uri="{19B8F6BF-5375-455C-9EA6-DF929625EA0E}">
        <p15:presenceInfo xmlns:p15="http://schemas.microsoft.com/office/powerpoint/2012/main" userId="S::Anna.Fetterplace@health.gov.au::a30400a0-503d-41d3-abe7-87202bd087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A96"/>
    <a:srgbClr val="F1F2F2"/>
    <a:srgbClr val="00B4C4"/>
    <a:srgbClr val="005CAB"/>
    <a:srgbClr val="153A6E"/>
    <a:srgbClr val="00727E"/>
    <a:srgbClr val="004C91"/>
    <a:srgbClr val="153A96"/>
    <a:srgbClr val="009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DEE71-FCF5-A5D8-1B5F-F7648F8213EF}" v="21" dt="2023-07-24T04:00:07"/>
    <p1510:client id="{EBB11535-3ABE-4047-7671-4B2207A5B945}" v="12" dt="2023-07-23T23:57:07.992"/>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96BD2C-675F-EB49-90C0-04BE238EA6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BA457F-96B0-7940-A355-704673CC64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007C1-EFE5-D647-A9AD-E46E503CBB2C}" type="datetimeFigureOut">
              <a:rPr lang="en-US" smtClean="0"/>
              <a:t>7/23/2023</a:t>
            </a:fld>
            <a:endParaRPr lang="en-US"/>
          </a:p>
        </p:txBody>
      </p:sp>
      <p:sp>
        <p:nvSpPr>
          <p:cNvPr id="4" name="Footer Placeholder 3">
            <a:extLst>
              <a:ext uri="{FF2B5EF4-FFF2-40B4-BE49-F238E27FC236}">
                <a16:creationId xmlns:a16="http://schemas.microsoft.com/office/drawing/2014/main" id="{4AC93EC4-0AFF-BA47-92F6-879424DB2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91E6F3-8DEB-2746-872B-68149DD438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4250-436E-B84D-848B-317CC4F20292}" type="slidenum">
              <a:rPr lang="en-US" smtClean="0"/>
              <a:t>‹#›</a:t>
            </a:fld>
            <a:endParaRPr lang="en-US"/>
          </a:p>
        </p:txBody>
      </p:sp>
    </p:spTree>
    <p:extLst>
      <p:ext uri="{BB962C8B-B14F-4D97-AF65-F5344CB8AC3E}">
        <p14:creationId xmlns:p14="http://schemas.microsoft.com/office/powerpoint/2010/main" val="263396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730FA-5F08-DA4E-AAAA-2D71BC162741}"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9032-5597-3042-A2EA-4E24F1F56884}" type="slidenum">
              <a:rPr lang="en-US" smtClean="0"/>
              <a:t>‹#›</a:t>
            </a:fld>
            <a:endParaRPr lang="en-US"/>
          </a:p>
        </p:txBody>
      </p:sp>
    </p:spTree>
    <p:extLst>
      <p:ext uri="{BB962C8B-B14F-4D97-AF65-F5344CB8AC3E}">
        <p14:creationId xmlns:p14="http://schemas.microsoft.com/office/powerpoint/2010/main" val="367881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1</a:t>
            </a:fld>
            <a:endParaRPr lang="en-US"/>
          </a:p>
        </p:txBody>
      </p:sp>
    </p:spTree>
    <p:extLst>
      <p:ext uri="{BB962C8B-B14F-4D97-AF65-F5344CB8AC3E}">
        <p14:creationId xmlns:p14="http://schemas.microsoft.com/office/powerpoint/2010/main" val="301449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Show the Restriction domain part of the model.</a:t>
            </a:r>
            <a:br>
              <a:rPr lang="en-AU"/>
            </a:br>
            <a:r>
              <a:rPr lang="en-AU"/>
              <a:t>Possibly show the data from the Restriction text and from the Prescribing Text.</a:t>
            </a:r>
          </a:p>
          <a:p>
            <a:endParaRPr lang="en-AU"/>
          </a:p>
          <a:p>
            <a:r>
              <a:rPr lang="en-AU"/>
              <a:t>This is probably a little too complex to examine now, so I’ve written a document that goes through the process.</a:t>
            </a:r>
          </a:p>
        </p:txBody>
      </p:sp>
      <p:sp>
        <p:nvSpPr>
          <p:cNvPr id="4" name="Slide Number Placeholder 3"/>
          <p:cNvSpPr>
            <a:spLocks noGrp="1"/>
          </p:cNvSpPr>
          <p:nvPr>
            <p:ph type="sldNum" sz="quarter" idx="5"/>
          </p:nvPr>
        </p:nvSpPr>
        <p:spPr/>
        <p:txBody>
          <a:bodyPr/>
          <a:lstStyle/>
          <a:p>
            <a:fld id="{FAAF9032-5597-3042-A2EA-4E24F1F56884}" type="slidenum">
              <a:rPr lang="en-US" smtClean="0"/>
              <a:t>13</a:t>
            </a:fld>
            <a:endParaRPr lang="en-US"/>
          </a:p>
        </p:txBody>
      </p:sp>
    </p:spTree>
    <p:extLst>
      <p:ext uri="{BB962C8B-B14F-4D97-AF65-F5344CB8AC3E}">
        <p14:creationId xmlns:p14="http://schemas.microsoft.com/office/powerpoint/2010/main" val="359534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14</a:t>
            </a:fld>
            <a:endParaRPr lang="en-US"/>
          </a:p>
        </p:txBody>
      </p:sp>
    </p:spTree>
    <p:extLst>
      <p:ext uri="{BB962C8B-B14F-4D97-AF65-F5344CB8AC3E}">
        <p14:creationId xmlns:p14="http://schemas.microsoft.com/office/powerpoint/2010/main" val="337965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 example SQL Statement</a:t>
            </a:r>
          </a:p>
        </p:txBody>
      </p:sp>
      <p:sp>
        <p:nvSpPr>
          <p:cNvPr id="4" name="Slide Number Placeholder 3"/>
          <p:cNvSpPr>
            <a:spLocks noGrp="1"/>
          </p:cNvSpPr>
          <p:nvPr>
            <p:ph type="sldNum" sz="quarter" idx="5"/>
          </p:nvPr>
        </p:nvSpPr>
        <p:spPr/>
        <p:txBody>
          <a:bodyPr/>
          <a:lstStyle/>
          <a:p>
            <a:fld id="{FAAF9032-5597-3042-A2EA-4E24F1F56884}" type="slidenum">
              <a:rPr lang="en-US" smtClean="0"/>
              <a:t>15</a:t>
            </a:fld>
            <a:endParaRPr lang="en-US"/>
          </a:p>
        </p:txBody>
      </p:sp>
    </p:spTree>
    <p:extLst>
      <p:ext uri="{BB962C8B-B14F-4D97-AF65-F5344CB8AC3E}">
        <p14:creationId xmlns:p14="http://schemas.microsoft.com/office/powerpoint/2010/main" val="203565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 example SQL Statement</a:t>
            </a:r>
          </a:p>
        </p:txBody>
      </p:sp>
      <p:sp>
        <p:nvSpPr>
          <p:cNvPr id="4" name="Slide Number Placeholder 3"/>
          <p:cNvSpPr>
            <a:spLocks noGrp="1"/>
          </p:cNvSpPr>
          <p:nvPr>
            <p:ph type="sldNum" sz="quarter" idx="5"/>
          </p:nvPr>
        </p:nvSpPr>
        <p:spPr/>
        <p:txBody>
          <a:bodyPr/>
          <a:lstStyle/>
          <a:p>
            <a:fld id="{FAAF9032-5597-3042-A2EA-4E24F1F56884}" type="slidenum">
              <a:rPr lang="en-US" smtClean="0"/>
              <a:t>16</a:t>
            </a:fld>
            <a:endParaRPr lang="en-US"/>
          </a:p>
        </p:txBody>
      </p:sp>
    </p:spTree>
    <p:extLst>
      <p:ext uri="{BB962C8B-B14F-4D97-AF65-F5344CB8AC3E}">
        <p14:creationId xmlns:p14="http://schemas.microsoft.com/office/powerpoint/2010/main" val="1282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an example. During July there were four revisions of the data. Whilst July was in Embargo, those revised Schedules were available to download, each superseding the previous Schedule, but once the data was Published only 3751 was available.</a:t>
            </a:r>
          </a:p>
          <a:p>
            <a:r>
              <a:rPr lang="en-AU"/>
              <a:t>The takeaway is that during the Embargo period, the data can be volatile. If a new revision appears for August, then the Schedule Code will change and the revision number will be incremented.</a:t>
            </a:r>
          </a:p>
        </p:txBody>
      </p:sp>
      <p:sp>
        <p:nvSpPr>
          <p:cNvPr id="4" name="Slide Number Placeholder 3"/>
          <p:cNvSpPr>
            <a:spLocks noGrp="1"/>
          </p:cNvSpPr>
          <p:nvPr>
            <p:ph type="sldNum" sz="quarter" idx="5"/>
          </p:nvPr>
        </p:nvSpPr>
        <p:spPr/>
        <p:txBody>
          <a:bodyPr/>
          <a:lstStyle/>
          <a:p>
            <a:fld id="{FAAF9032-5597-3042-A2EA-4E24F1F56884}" type="slidenum">
              <a:rPr lang="en-US" smtClean="0"/>
              <a:t>17</a:t>
            </a:fld>
            <a:endParaRPr lang="en-US"/>
          </a:p>
        </p:txBody>
      </p:sp>
    </p:spTree>
    <p:extLst>
      <p:ext uri="{BB962C8B-B14F-4D97-AF65-F5344CB8AC3E}">
        <p14:creationId xmlns:p14="http://schemas.microsoft.com/office/powerpoint/2010/main" val="364962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an example, this could be what is seen over the Embargo period, with final Published versions of the Schedules resolving as seen at the bottom of the slide.</a:t>
            </a:r>
          </a:p>
        </p:txBody>
      </p:sp>
      <p:sp>
        <p:nvSpPr>
          <p:cNvPr id="4" name="Slide Number Placeholder 3"/>
          <p:cNvSpPr>
            <a:spLocks noGrp="1"/>
          </p:cNvSpPr>
          <p:nvPr>
            <p:ph type="sldNum" sz="quarter" idx="5"/>
          </p:nvPr>
        </p:nvSpPr>
        <p:spPr/>
        <p:txBody>
          <a:bodyPr/>
          <a:lstStyle/>
          <a:p>
            <a:fld id="{FAAF9032-5597-3042-A2EA-4E24F1F56884}" type="slidenum">
              <a:rPr lang="en-US" smtClean="0"/>
              <a:t>18</a:t>
            </a:fld>
            <a:endParaRPr lang="en-US"/>
          </a:p>
        </p:txBody>
      </p:sp>
    </p:spTree>
    <p:extLst>
      <p:ext uri="{BB962C8B-B14F-4D97-AF65-F5344CB8AC3E}">
        <p14:creationId xmlns:p14="http://schemas.microsoft.com/office/powerpoint/2010/main" val="274427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21</a:t>
            </a:fld>
            <a:endParaRPr lang="en-US"/>
          </a:p>
        </p:txBody>
      </p:sp>
    </p:spTree>
    <p:extLst>
      <p:ext uri="{BB962C8B-B14F-4D97-AF65-F5344CB8AC3E}">
        <p14:creationId xmlns:p14="http://schemas.microsoft.com/office/powerpoint/2010/main" val="48827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22</a:t>
            </a:fld>
            <a:endParaRPr lang="en-US"/>
          </a:p>
        </p:txBody>
      </p:sp>
    </p:spTree>
    <p:extLst>
      <p:ext uri="{BB962C8B-B14F-4D97-AF65-F5344CB8AC3E}">
        <p14:creationId xmlns:p14="http://schemas.microsoft.com/office/powerpoint/2010/main" val="7926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3</a:t>
            </a:fld>
            <a:endParaRPr lang="en-US"/>
          </a:p>
        </p:txBody>
      </p:sp>
    </p:spTree>
    <p:extLst>
      <p:ext uri="{BB962C8B-B14F-4D97-AF65-F5344CB8AC3E}">
        <p14:creationId xmlns:p14="http://schemas.microsoft.com/office/powerpoint/2010/main" val="371929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Share a hi-vis version of this model in the Chat</a:t>
            </a:r>
          </a:p>
        </p:txBody>
      </p:sp>
      <p:sp>
        <p:nvSpPr>
          <p:cNvPr id="4" name="Slide Number Placeholder 3"/>
          <p:cNvSpPr>
            <a:spLocks noGrp="1"/>
          </p:cNvSpPr>
          <p:nvPr>
            <p:ph type="sldNum" sz="quarter" idx="5"/>
          </p:nvPr>
        </p:nvSpPr>
        <p:spPr/>
        <p:txBody>
          <a:bodyPr/>
          <a:lstStyle/>
          <a:p>
            <a:fld id="{FAAF9032-5597-3042-A2EA-4E24F1F56884}" type="slidenum">
              <a:rPr lang="en-US" smtClean="0"/>
              <a:t>6</a:t>
            </a:fld>
            <a:endParaRPr lang="en-US"/>
          </a:p>
        </p:txBody>
      </p:sp>
    </p:spTree>
    <p:extLst>
      <p:ext uri="{BB962C8B-B14F-4D97-AF65-F5344CB8AC3E}">
        <p14:creationId xmlns:p14="http://schemas.microsoft.com/office/powerpoint/2010/main" val="383175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 the Schedule Code is simply a number assigned to give uniqueness to that slab of data.</a:t>
            </a:r>
          </a:p>
        </p:txBody>
      </p:sp>
      <p:sp>
        <p:nvSpPr>
          <p:cNvPr id="4" name="Slide Number Placeholder 3"/>
          <p:cNvSpPr>
            <a:spLocks noGrp="1"/>
          </p:cNvSpPr>
          <p:nvPr>
            <p:ph type="sldNum" sz="quarter" idx="5"/>
          </p:nvPr>
        </p:nvSpPr>
        <p:spPr/>
        <p:txBody>
          <a:bodyPr/>
          <a:lstStyle/>
          <a:p>
            <a:fld id="{FAAF9032-5597-3042-A2EA-4E24F1F56884}" type="slidenum">
              <a:rPr lang="en-US" smtClean="0"/>
              <a:t>7</a:t>
            </a:fld>
            <a:endParaRPr lang="en-US"/>
          </a:p>
        </p:txBody>
      </p:sp>
    </p:spTree>
    <p:extLst>
      <p:ext uri="{BB962C8B-B14F-4D97-AF65-F5344CB8AC3E}">
        <p14:creationId xmlns:p14="http://schemas.microsoft.com/office/powerpoint/2010/main" val="20707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 the Schedule Code is simply a number assigned to give uniqueness to that slab of data.</a:t>
            </a:r>
          </a:p>
        </p:txBody>
      </p:sp>
      <p:sp>
        <p:nvSpPr>
          <p:cNvPr id="4" name="Slide Number Placeholder 3"/>
          <p:cNvSpPr>
            <a:spLocks noGrp="1"/>
          </p:cNvSpPr>
          <p:nvPr>
            <p:ph type="sldNum" sz="quarter" idx="5"/>
          </p:nvPr>
        </p:nvSpPr>
        <p:spPr/>
        <p:txBody>
          <a:bodyPr/>
          <a:lstStyle/>
          <a:p>
            <a:fld id="{FAAF9032-5597-3042-A2EA-4E24F1F56884}" type="slidenum">
              <a:rPr lang="en-US" smtClean="0"/>
              <a:t>8</a:t>
            </a:fld>
            <a:endParaRPr lang="en-US"/>
          </a:p>
        </p:txBody>
      </p:sp>
    </p:spTree>
    <p:extLst>
      <p:ext uri="{BB962C8B-B14F-4D97-AF65-F5344CB8AC3E}">
        <p14:creationId xmlns:p14="http://schemas.microsoft.com/office/powerpoint/2010/main" val="32741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9</a:t>
            </a:fld>
            <a:endParaRPr lang="en-US"/>
          </a:p>
        </p:txBody>
      </p:sp>
    </p:spTree>
    <p:extLst>
      <p:ext uri="{BB962C8B-B14F-4D97-AF65-F5344CB8AC3E}">
        <p14:creationId xmlns:p14="http://schemas.microsoft.com/office/powerpoint/2010/main" val="172836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PIG is used as an internal ID in PharmCIS.</a:t>
            </a:r>
            <a:br>
              <a:rPr lang="en-AU"/>
            </a:br>
            <a:r>
              <a:rPr lang="en-AU"/>
              <a:t>Note: Show the Item part of the model as you walk through this bit. May also need to ask questions for both this slide and the next</a:t>
            </a:r>
          </a:p>
        </p:txBody>
      </p:sp>
      <p:sp>
        <p:nvSpPr>
          <p:cNvPr id="4" name="Slide Number Placeholder 3"/>
          <p:cNvSpPr>
            <a:spLocks noGrp="1"/>
          </p:cNvSpPr>
          <p:nvPr>
            <p:ph type="sldNum" sz="quarter" idx="5"/>
          </p:nvPr>
        </p:nvSpPr>
        <p:spPr/>
        <p:txBody>
          <a:bodyPr/>
          <a:lstStyle/>
          <a:p>
            <a:fld id="{FAAF9032-5597-3042-A2EA-4E24F1F56884}" type="slidenum">
              <a:rPr lang="en-US" smtClean="0"/>
              <a:t>10</a:t>
            </a:fld>
            <a:endParaRPr lang="en-US"/>
          </a:p>
        </p:txBody>
      </p:sp>
    </p:spTree>
    <p:extLst>
      <p:ext uri="{BB962C8B-B14F-4D97-AF65-F5344CB8AC3E}">
        <p14:creationId xmlns:p14="http://schemas.microsoft.com/office/powerpoint/2010/main" val="65782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PIG is used as an internal ID in PharmCIS.</a:t>
            </a:r>
            <a:br>
              <a:rPr lang="en-AU"/>
            </a:br>
            <a:r>
              <a:rPr lang="en-AU"/>
              <a:t>Note: Show the Item part of the model as you walk through this bit. May also need to ask questions for both this slide and the next</a:t>
            </a:r>
          </a:p>
        </p:txBody>
      </p:sp>
      <p:sp>
        <p:nvSpPr>
          <p:cNvPr id="4" name="Slide Number Placeholder 3"/>
          <p:cNvSpPr>
            <a:spLocks noGrp="1"/>
          </p:cNvSpPr>
          <p:nvPr>
            <p:ph type="sldNum" sz="quarter" idx="5"/>
          </p:nvPr>
        </p:nvSpPr>
        <p:spPr/>
        <p:txBody>
          <a:bodyPr/>
          <a:lstStyle/>
          <a:p>
            <a:fld id="{FAAF9032-5597-3042-A2EA-4E24F1F56884}" type="slidenum">
              <a:rPr lang="en-US" smtClean="0"/>
              <a:t>11</a:t>
            </a:fld>
            <a:endParaRPr lang="en-US"/>
          </a:p>
        </p:txBody>
      </p:sp>
    </p:spTree>
    <p:extLst>
      <p:ext uri="{BB962C8B-B14F-4D97-AF65-F5344CB8AC3E}">
        <p14:creationId xmlns:p14="http://schemas.microsoft.com/office/powerpoint/2010/main" val="1898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Show the Restriction domain part of the model.</a:t>
            </a:r>
            <a:br>
              <a:rPr lang="en-AU"/>
            </a:br>
            <a:r>
              <a:rPr lang="en-AU"/>
              <a:t>Possibly show the data from the Restriction text and from the Prescribing Text.</a:t>
            </a:r>
          </a:p>
          <a:p>
            <a:r>
              <a:rPr lang="en-AU"/>
              <a:t>Show the document/KBA for the Restriction stuff.</a:t>
            </a:r>
          </a:p>
        </p:txBody>
      </p:sp>
      <p:sp>
        <p:nvSpPr>
          <p:cNvPr id="4" name="Slide Number Placeholder 3"/>
          <p:cNvSpPr>
            <a:spLocks noGrp="1"/>
          </p:cNvSpPr>
          <p:nvPr>
            <p:ph type="sldNum" sz="quarter" idx="5"/>
          </p:nvPr>
        </p:nvSpPr>
        <p:spPr/>
        <p:txBody>
          <a:bodyPr/>
          <a:lstStyle/>
          <a:p>
            <a:fld id="{FAAF9032-5597-3042-A2EA-4E24F1F56884}" type="slidenum">
              <a:rPr lang="en-US" smtClean="0"/>
              <a:t>12</a:t>
            </a:fld>
            <a:endParaRPr lang="en-US"/>
          </a:p>
        </p:txBody>
      </p:sp>
    </p:spTree>
    <p:extLst>
      <p:ext uri="{BB962C8B-B14F-4D97-AF65-F5344CB8AC3E}">
        <p14:creationId xmlns:p14="http://schemas.microsoft.com/office/powerpoint/2010/main" val="319303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6F5A2E-B019-214E-9B99-03C4D6FC9CD0}"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6512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79431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30151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43FB36D4-294B-455D-90CB-363BD5C60A97}"/>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309717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Right">
    <p:spTree>
      <p:nvGrpSpPr>
        <p:cNvPr id="1" name=""/>
        <p:cNvGrpSpPr/>
        <p:nvPr/>
      </p:nvGrpSpPr>
      <p:grpSpPr>
        <a:xfrm>
          <a:off x="0" y="0"/>
          <a:ext cx="0" cy="0"/>
          <a:chOff x="0" y="0"/>
          <a:chExt cx="0" cy="0"/>
        </a:xfrm>
      </p:grpSpPr>
      <p:sp>
        <p:nvSpPr>
          <p:cNvPr id="12" name="Bild">
            <a:extLst>
              <a:ext uri="{FF2B5EF4-FFF2-40B4-BE49-F238E27FC236}">
                <a16:creationId xmlns:a16="http://schemas.microsoft.com/office/drawing/2014/main" id="{DC821E7D-8E5B-0443-A5F3-00785BB23C7B}"/>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US"/>
              <a:t>Click icon to add picture</a:t>
            </a:r>
            <a:endParaRPr/>
          </a:p>
        </p:txBody>
      </p:sp>
      <p:pic>
        <p:nvPicPr>
          <p:cNvPr id="5" name="Picture 4" descr="Shape&#10;&#10;Description automatically generated with medium confidence">
            <a:extLst>
              <a:ext uri="{FF2B5EF4-FFF2-40B4-BE49-F238E27FC236}">
                <a16:creationId xmlns:a16="http://schemas.microsoft.com/office/drawing/2014/main" id="{F7940347-5516-4FAF-B968-A82DC249DA19}"/>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203121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Silver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674BF-73F2-DF4E-AA65-AC9C1088C5C6}"/>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el 1">
            <a:extLst>
              <a:ext uri="{FF2B5EF4-FFF2-40B4-BE49-F238E27FC236}">
                <a16:creationId xmlns:a16="http://schemas.microsoft.com/office/drawing/2014/main" id="{8874BFF3-5581-F84F-9614-A6B16F4CA112}"/>
              </a:ext>
            </a:extLst>
          </p:cNvPr>
          <p:cNvSpPr>
            <a:spLocks noGrp="1"/>
          </p:cNvSpPr>
          <p:nvPr>
            <p:ph type="title" hasCustomPrompt="1"/>
          </p:nvPr>
        </p:nvSpPr>
        <p:spPr>
          <a:xfrm>
            <a:off x="917914" y="898313"/>
            <a:ext cx="10938695" cy="1182722"/>
          </a:xfrm>
          <a:prstGeom prst="rect">
            <a:avLst/>
          </a:prstGeom>
        </p:spPr>
        <p:txBody>
          <a:bodyPr/>
          <a:lstStyle>
            <a:lvl1pPr>
              <a:defRPr b="0">
                <a:gradFill>
                  <a:gsLst>
                    <a:gs pos="0">
                      <a:schemeClr val="tx1">
                        <a:lumMod val="85000"/>
                        <a:lumOff val="15000"/>
                      </a:schemeClr>
                    </a:gs>
                    <a:gs pos="100000">
                      <a:schemeClr val="bg2">
                        <a:lumMod val="10000"/>
                      </a:schemeClr>
                    </a:gs>
                  </a:gsLst>
                  <a:lin ang="0" scaled="1"/>
                </a:gradFill>
              </a:defRPr>
            </a:lvl1pPr>
          </a:lstStyle>
          <a:p>
            <a:r>
              <a:rPr lang="en-AU" noProof="0"/>
              <a:t>Title</a:t>
            </a:r>
          </a:p>
        </p:txBody>
      </p:sp>
      <p:sp>
        <p:nvSpPr>
          <p:cNvPr id="2" name="TextBox 1">
            <a:extLst>
              <a:ext uri="{FF2B5EF4-FFF2-40B4-BE49-F238E27FC236}">
                <a16:creationId xmlns:a16="http://schemas.microsoft.com/office/drawing/2014/main" id="{E4FAFF8C-5AC5-084D-B6F0-41FAC3C40D8E}"/>
              </a:ext>
            </a:extLst>
          </p:cNvPr>
          <p:cNvSpPr txBox="1"/>
          <p:nvPr userDrawn="1"/>
        </p:nvSpPr>
        <p:spPr>
          <a:xfrm>
            <a:off x="2667000" y="1482969"/>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3" name="Rectangle 2">
            <a:extLst>
              <a:ext uri="{FF2B5EF4-FFF2-40B4-BE49-F238E27FC236}">
                <a16:creationId xmlns:a16="http://schemas.microsoft.com/office/drawing/2014/main" id="{DF898958-0232-7A4D-AD9B-CE5CB4E5E201}"/>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FC9DD9-2F94-FF41-8FA5-A06010437240}"/>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83475F-212D-D24A-990D-F597330F0FAB}"/>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32F9D5-08EE-ED48-BD8C-524F2B677CAB}"/>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D81987-E77D-284F-A5D3-64875C8F4D6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A2469F-5CA2-AB4F-B11E-6405C7F3DBBE}"/>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B76579-8212-9742-BCFD-915465FB86D6}"/>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pe&#10;&#10;Description automatically generated with medium confidence">
            <a:extLst>
              <a:ext uri="{FF2B5EF4-FFF2-40B4-BE49-F238E27FC236}">
                <a16:creationId xmlns:a16="http://schemas.microsoft.com/office/drawing/2014/main" id="{6E57FB54-8210-43A9-8331-B5673E568794}"/>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36530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itonTitlePage Picture">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AC009FC7-A04B-1B49-B7CE-ABC58262D45C}"/>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US"/>
              <a:t>Click icon to add picture</a:t>
            </a:r>
            <a:endParaRPr/>
          </a:p>
        </p:txBody>
      </p:sp>
      <p:sp>
        <p:nvSpPr>
          <p:cNvPr id="7" name="ABOUT…">
            <a:extLst>
              <a:ext uri="{FF2B5EF4-FFF2-40B4-BE49-F238E27FC236}">
                <a16:creationId xmlns:a16="http://schemas.microsoft.com/office/drawing/2014/main" id="{27158CA1-850C-C642-A6C7-44B0ED57135B}"/>
              </a:ext>
            </a:extLst>
          </p:cNvPr>
          <p:cNvSpPr txBox="1"/>
          <p:nvPr userDrawn="1"/>
        </p:nvSpPr>
        <p:spPr>
          <a:xfrm>
            <a:off x="956410" y="788247"/>
            <a:ext cx="4160251" cy="1182721"/>
          </a:xfrm>
          <a:prstGeom prst="rect">
            <a:avLst/>
          </a:prstGeom>
          <a:ln w="12700">
            <a:miter lim="400000"/>
          </a:ln>
          <a:extLst>
            <a:ext uri="{C572A759-6A51-4108-AA02-DFA0A04FC94B}">
              <ma14:wrappingTextBoxFlag xmlns:ma14="http://schemas.microsoft.com/office/mac/drawingml/2011/main" xmlns="" val="1"/>
            </a:ext>
          </a:extLst>
        </p:spPr>
        <p:txBody>
          <a:bodyPr lIns="22860" rIns="22860">
            <a:normAutofit/>
          </a:bodyPr>
          <a:lstStyle>
            <a:defPPr>
              <a:defRPr lang="en-US"/>
            </a:defPPr>
            <a:lvl1pPr>
              <a:lnSpc>
                <a:spcPts val="3400"/>
              </a:lnSpc>
              <a:defRPr sz="3600" b="1" i="0" cap="all" spc="-215">
                <a:solidFill>
                  <a:schemeClr val="accent1"/>
                </a:solidFill>
                <a:latin typeface="+mj-lt"/>
                <a:ea typeface="Helvetica Neue" charset="0"/>
                <a:cs typeface="Helvetica Neue" charset="0"/>
              </a:defRPr>
            </a:lvl1pPr>
            <a:lvl2pPr marL="1371531"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2pPr>
            <a:lvl3pPr marL="2285886"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3pPr>
            <a:lvl4pPr marL="3200240"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4pPr>
            <a:lvl5pPr marL="4114594"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5pPr>
            <a:lvl6pPr marL="5028949" indent="-457177" defTabSz="1828709">
              <a:lnSpc>
                <a:spcPct val="90000"/>
              </a:lnSpc>
              <a:spcBef>
                <a:spcPts val="1000"/>
              </a:spcBef>
              <a:buFont typeface="Arial" panose="020B0604020202020204" pitchFamily="34" charset="0"/>
              <a:buChar char="•"/>
              <a:defRPr sz="3600"/>
            </a:lvl6pPr>
            <a:lvl7pPr marL="5943303" indent="-457177" defTabSz="1828709">
              <a:lnSpc>
                <a:spcPct val="90000"/>
              </a:lnSpc>
              <a:spcBef>
                <a:spcPts val="1000"/>
              </a:spcBef>
              <a:buFont typeface="Arial" panose="020B0604020202020204" pitchFamily="34" charset="0"/>
              <a:buChar char="•"/>
              <a:defRPr sz="3600"/>
            </a:lvl7pPr>
            <a:lvl8pPr marL="6857657" indent="-457177" defTabSz="1828709">
              <a:lnSpc>
                <a:spcPct val="90000"/>
              </a:lnSpc>
              <a:spcBef>
                <a:spcPts val="1000"/>
              </a:spcBef>
              <a:buFont typeface="Arial" panose="020B0604020202020204" pitchFamily="34" charset="0"/>
              <a:buChar char="•"/>
              <a:defRPr sz="3600"/>
            </a:lvl8pPr>
            <a:lvl9pPr marL="7772011" indent="-457177" defTabSz="1828709">
              <a:lnSpc>
                <a:spcPct val="90000"/>
              </a:lnSpc>
              <a:spcBef>
                <a:spcPts val="1000"/>
              </a:spcBef>
              <a:buFont typeface="Arial" panose="020B0604020202020204" pitchFamily="34" charset="0"/>
              <a:buChar char="•"/>
              <a:defRPr sz="3600"/>
            </a:lvl9pPr>
          </a:lstStyle>
          <a:p>
            <a:r>
              <a:rPr lang="en-AU" b="0" cap="none">
                <a:gradFill>
                  <a:gsLst>
                    <a:gs pos="0">
                      <a:schemeClr val="bg2">
                        <a:lumMod val="10000"/>
                      </a:schemeClr>
                    </a:gs>
                    <a:gs pos="100000">
                      <a:schemeClr val="bg2">
                        <a:lumMod val="25000"/>
                      </a:schemeClr>
                    </a:gs>
                  </a:gsLst>
                  <a:lin ang="2700000" scaled="1"/>
                </a:gradFill>
              </a:rPr>
              <a:t>Heading</a:t>
            </a:r>
          </a:p>
        </p:txBody>
      </p:sp>
      <p:sp>
        <p:nvSpPr>
          <p:cNvPr id="8" name="Inhaltsplatzhalter 3">
            <a:extLst>
              <a:ext uri="{FF2B5EF4-FFF2-40B4-BE49-F238E27FC236}">
                <a16:creationId xmlns:a16="http://schemas.microsoft.com/office/drawing/2014/main" id="{831612A6-A59F-5041-A0C9-4B2691E249A4}"/>
              </a:ext>
            </a:extLst>
          </p:cNvPr>
          <p:cNvSpPr txBox="1">
            <a:spLocks/>
          </p:cNvSpPr>
          <p:nvPr userDrawn="1"/>
        </p:nvSpPr>
        <p:spPr>
          <a:xfrm>
            <a:off x="1395116" y="2081035"/>
            <a:ext cx="4455115" cy="9528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buNone/>
            </a:pPr>
            <a:r>
              <a:rPr lang="en-AU" sz="2000">
                <a:solidFill>
                  <a:srgbClr val="008A96"/>
                </a:solidFill>
              </a:rPr>
              <a:t>Pull quote</a:t>
            </a:r>
          </a:p>
          <a:p>
            <a:pPr marL="0" indent="0">
              <a:lnSpc>
                <a:spcPts val="2360"/>
              </a:lnSpc>
              <a:buNone/>
            </a:pPr>
            <a:endParaRPr lang="en-AU" sz="2000">
              <a:solidFill>
                <a:schemeClr val="accent3"/>
              </a:solidFill>
            </a:endParaRPr>
          </a:p>
        </p:txBody>
      </p:sp>
      <p:sp>
        <p:nvSpPr>
          <p:cNvPr id="9" name="Tequis magnam everunt re volupti ntiusament at et omnimo totatin venimus anturis explaut alique quatem qui utemquia dolo erum soluptas alite tet id qui utempor esequis evelesc iaecabor re conseque qui officab orruntota cus ium rempedi gendandus veniscidus erum as ut utempor esequis evelesc iaecabor re conseque qui officab orruntota cus ium idebit, toremporias ea conet volo blantia plaborepel is natqui officil magnihi.">
            <a:extLst>
              <a:ext uri="{FF2B5EF4-FFF2-40B4-BE49-F238E27FC236}">
                <a16:creationId xmlns:a16="http://schemas.microsoft.com/office/drawing/2014/main" id="{D4914732-AABE-364B-9EE5-443B40E1A325}"/>
              </a:ext>
            </a:extLst>
          </p:cNvPr>
          <p:cNvSpPr txBox="1"/>
          <p:nvPr userDrawn="1"/>
        </p:nvSpPr>
        <p:spPr>
          <a:xfrm>
            <a:off x="1471017" y="3033875"/>
            <a:ext cx="4034750" cy="2652282"/>
          </a:xfrm>
          <a:prstGeom prst="rect">
            <a:avLst/>
          </a:prstGeom>
          <a:noFill/>
          <a:ln w="12700">
            <a:miter lim="400000"/>
          </a:ln>
          <a:extLst>
            <a:ext uri="{C572A759-6A51-4108-AA02-DFA0A04FC94B}">
              <ma14:wrappingTextBoxFlag xmlns:ma14="http://schemas.microsoft.com/office/mac/drawingml/2011/main" xmlns="" val="1"/>
            </a:ext>
          </a:extLst>
        </p:spPr>
        <p:txBody>
          <a:bodyPr lIns="22860" rIns="22860"/>
          <a:lstStyle>
            <a:lvl1pPr>
              <a:lnSpc>
                <a:spcPct val="120000"/>
              </a:lnSpc>
              <a:defRPr sz="2600" i="0" spc="0">
                <a:solidFill>
                  <a:srgbClr val="6E686F"/>
                </a:solidFill>
                <a:latin typeface="Open Sans"/>
                <a:ea typeface="Open Sans"/>
                <a:cs typeface="Open Sans"/>
                <a:sym typeface="Open Sans"/>
              </a:defRPr>
            </a:lvl1pPr>
          </a:lstStyle>
          <a:p>
            <a:r>
              <a:rPr lang="en-AU" sz="1300">
                <a:solidFill>
                  <a:schemeClr val="bg2">
                    <a:lumMod val="25000"/>
                  </a:schemeClr>
                </a:solidFill>
                <a:latin typeface="+mn-lt"/>
                <a:ea typeface="Helvetica Neue" charset="0"/>
                <a:cs typeface="Helvetica Neue" charset="0"/>
              </a:rPr>
              <a:t>Text</a:t>
            </a:r>
          </a:p>
        </p:txBody>
      </p:sp>
      <p:pic>
        <p:nvPicPr>
          <p:cNvPr id="10" name="Picture 9" descr="Shape&#10;&#10;Description automatically generated with medium confidence">
            <a:extLst>
              <a:ext uri="{FF2B5EF4-FFF2-40B4-BE49-F238E27FC236}">
                <a16:creationId xmlns:a16="http://schemas.microsoft.com/office/drawing/2014/main" id="{A9384539-9C72-4D64-ABCE-47F435AF7430}"/>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7678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9209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F5A2E-B019-214E-9B99-03C4D6FC9CD0}"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70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6F5A2E-B019-214E-9B99-03C4D6FC9CD0}"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990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F5A2E-B019-214E-9B99-03C4D6FC9CD0}" type="datetimeFigureOut">
              <a:rPr lang="en-US" smtClean="0"/>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76742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6F5A2E-B019-214E-9B99-03C4D6FC9CD0}"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0273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5A2E-B019-214E-9B99-03C4D6FC9CD0}"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16023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4018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AU" noProof="0" smtClean="0"/>
              <a:t>23/07/2023</a:t>
            </a:fld>
            <a:endParaRPr lang="en-AU" noProof="0"/>
          </a:p>
        </p:txBody>
      </p:sp>
      <p:sp>
        <p:nvSpPr>
          <p:cNvPr id="6" name="Footer Placeholder 5"/>
          <p:cNvSpPr>
            <a:spLocks noGrp="1"/>
          </p:cNvSpPr>
          <p:nvPr>
            <p:ph type="ftr" sz="quarter" idx="11"/>
          </p:nvPr>
        </p:nvSpPr>
        <p:spPr/>
        <p:txBody>
          <a:bodyPr/>
          <a:lstStyle/>
          <a:p>
            <a:endParaRPr lang="en-AU" noProof="0"/>
          </a:p>
        </p:txBody>
      </p:sp>
      <p:sp>
        <p:nvSpPr>
          <p:cNvPr id="7" name="Slide Number Placeholder 6"/>
          <p:cNvSpPr>
            <a:spLocks noGrp="1"/>
          </p:cNvSpPr>
          <p:nvPr>
            <p:ph type="sldNum" sz="quarter" idx="12"/>
          </p:nvPr>
        </p:nvSpPr>
        <p:spPr/>
        <p:txBody>
          <a:body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292876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F5A2E-B019-214E-9B99-03C4D6FC9CD0}" type="datetimeFigureOut">
              <a:rPr lang="en-AU" noProof="0" smtClean="0"/>
              <a:t>23/07/2023</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noProof="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159539280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3677"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hpp.health.gov.au/article-details/?id=a1ea613e-f07e-466a-97be-361967b33cf4" TargetMode="External"/><Relationship Id="rId2" Type="http://schemas.openxmlformats.org/officeDocument/2006/relationships/hyperlink" Target="https://hpp.health.gov.au/article-details/?id=a1ea613e-f07e-466a-97be-361967b33cf4#API_data_model_and_data_dictionary"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pbs.gov.au/data-distribution/data-distribution.html"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mailto:HPP.Support@health.gov.au" TargetMode="External"/><Relationship Id="rId5" Type="http://schemas.openxmlformats.org/officeDocument/2006/relationships/hyperlink" Target="https://hpp.health.gov.au/article-details/?id=a1ea613e-f07e-466a-97be-361967b33cf4" TargetMode="External"/><Relationship Id="rId4" Type="http://schemas.openxmlformats.org/officeDocument/2006/relationships/hyperlink" Target="https://hpp.health.gov.au/article-details/?id=a1ea613e-f07e-466a-97be-361967b33cf4#API_data_model_and_data_dictiona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HPP.Support@health.gov.au"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HPP.Support@health.gov.au"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320B9-A007-4B56-B7E5-10D20A6441CA}"/>
              </a:ext>
            </a:extLst>
          </p:cNvPr>
          <p:cNvPicPr>
            <a:picLocks noChangeAspect="1"/>
          </p:cNvPicPr>
          <p:nvPr/>
        </p:nvPicPr>
        <p:blipFill rotWithShape="1">
          <a:blip r:embed="rId3"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sp>
        <p:nvSpPr>
          <p:cNvPr id="10" name="www.helvetic-studio.com"/>
          <p:cNvSpPr txBox="1"/>
          <p:nvPr/>
        </p:nvSpPr>
        <p:spPr>
          <a:xfrm>
            <a:off x="8783053" y="6239087"/>
            <a:ext cx="2707837" cy="319368"/>
          </a:xfrm>
          <a:prstGeom prst="rect">
            <a:avLst/>
          </a:prstGeom>
          <a:ln w="12700">
            <a:miter lim="400000"/>
          </a:ln>
          <a:extLst>
            <a:ext uri="{C572A759-6A51-4108-AA02-DFA0A04FC94B}">
              <ma14:wrappingTextBoxFlag xmlns:ma14="http://schemas.microsoft.com/office/mac/drawingml/2011/main" xmlns="" val="1"/>
            </a:ext>
          </a:extLst>
        </p:spPr>
        <p:txBody>
          <a:bodyPr lIns="22860" rIns="22860">
            <a:normAutofit/>
          </a:bodyPr>
          <a:lstStyle>
            <a:lvl1pPr>
              <a:lnSpc>
                <a:spcPct val="110000"/>
              </a:lnSpc>
              <a:defRPr sz="2000" i="0" spc="0">
                <a:solidFill>
                  <a:srgbClr val="6E686F"/>
                </a:solidFill>
                <a:latin typeface="Open Sans"/>
                <a:ea typeface="Open Sans"/>
                <a:cs typeface="Open Sans"/>
                <a:sym typeface="Open Sans"/>
              </a:defRPr>
            </a:lvl1pPr>
          </a:lstStyle>
          <a:p>
            <a:pPr algn="r"/>
            <a:r>
              <a:rPr lang="en-AU" sz="1400" b="1">
                <a:solidFill>
                  <a:schemeClr val="tx1"/>
                </a:solidFill>
                <a:latin typeface="+mn-lt"/>
                <a:ea typeface="Helvetica" charset="0"/>
                <a:cs typeface="Helvetica" charset="0"/>
              </a:rPr>
              <a:t>www.health.gov.au</a:t>
            </a:r>
          </a:p>
        </p:txBody>
      </p:sp>
      <p:sp>
        <p:nvSpPr>
          <p:cNvPr id="9" name="TextBox 8">
            <a:extLst>
              <a:ext uri="{FF2B5EF4-FFF2-40B4-BE49-F238E27FC236}">
                <a16:creationId xmlns:a16="http://schemas.microsoft.com/office/drawing/2014/main" id="{DF11F376-FFDF-5E40-93A6-4936B00B4E5E}"/>
              </a:ext>
            </a:extLst>
          </p:cNvPr>
          <p:cNvSpPr txBox="1"/>
          <p:nvPr/>
        </p:nvSpPr>
        <p:spPr>
          <a:xfrm>
            <a:off x="2911642" y="1570121"/>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15" name="TextBox 14">
            <a:extLst>
              <a:ext uri="{FF2B5EF4-FFF2-40B4-BE49-F238E27FC236}">
                <a16:creationId xmlns:a16="http://schemas.microsoft.com/office/drawing/2014/main" id="{A26DAC68-7327-6E41-BEC5-66BCF34A6DE6}"/>
              </a:ext>
            </a:extLst>
          </p:cNvPr>
          <p:cNvSpPr txBox="1"/>
          <p:nvPr/>
        </p:nvSpPr>
        <p:spPr>
          <a:xfrm>
            <a:off x="1726532" y="3597442"/>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16" name="TextBox 15">
            <a:extLst>
              <a:ext uri="{FF2B5EF4-FFF2-40B4-BE49-F238E27FC236}">
                <a16:creationId xmlns:a16="http://schemas.microsoft.com/office/drawing/2014/main" id="{FA9DA5DC-3100-FB4C-8A63-00C4CC9E836E}"/>
              </a:ext>
            </a:extLst>
          </p:cNvPr>
          <p:cNvSpPr txBox="1"/>
          <p:nvPr/>
        </p:nvSpPr>
        <p:spPr>
          <a:xfrm>
            <a:off x="11099132" y="4295274"/>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4" name="Rectangle 3">
            <a:extLst>
              <a:ext uri="{FF2B5EF4-FFF2-40B4-BE49-F238E27FC236}">
                <a16:creationId xmlns:a16="http://schemas.microsoft.com/office/drawing/2014/main" id="{5D616AD4-F679-4B4E-93CE-9A0F9798C020}"/>
              </a:ext>
            </a:extLst>
          </p:cNvPr>
          <p:cNvSpPr/>
          <p:nvPr/>
        </p:nvSpPr>
        <p:spPr>
          <a:xfrm>
            <a:off x="0" y="1874101"/>
            <a:ext cx="6586538" cy="39144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2E51E1-FD8B-9A4F-9849-68D3ADC71213}"/>
              </a:ext>
            </a:extLst>
          </p:cNvPr>
          <p:cNvSpPr/>
          <p:nvPr/>
        </p:nvSpPr>
        <p:spPr>
          <a:xfrm>
            <a:off x="-2" y="214314"/>
            <a:ext cx="12192001"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E319F90-3CB3-464B-AFB8-260E22599247}"/>
              </a:ext>
            </a:extLst>
          </p:cNvPr>
          <p:cNvGrpSpPr/>
          <p:nvPr/>
        </p:nvGrpSpPr>
        <p:grpSpPr>
          <a:xfrm>
            <a:off x="986589" y="1135184"/>
            <a:ext cx="7669732" cy="3975008"/>
            <a:chOff x="986589" y="1099837"/>
            <a:chExt cx="6875108" cy="3975008"/>
          </a:xfrm>
        </p:grpSpPr>
        <p:sp>
          <p:nvSpPr>
            <p:cNvPr id="21" name="KEYNOTE PRESENTATION">
              <a:extLst>
                <a:ext uri="{FF2B5EF4-FFF2-40B4-BE49-F238E27FC236}">
                  <a16:creationId xmlns:a16="http://schemas.microsoft.com/office/drawing/2014/main" id="{07E33BA1-460E-C544-A709-0D3DB6D80A13}"/>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19" name="Rechteck">
              <a:extLst>
                <a:ext uri="{FF2B5EF4-FFF2-40B4-BE49-F238E27FC236}">
                  <a16:creationId xmlns:a16="http://schemas.microsoft.com/office/drawing/2014/main" id="{733FED14-765A-234D-AB20-069D2C957652}"/>
                </a:ext>
              </a:extLst>
            </p:cNvPr>
            <p:cNvSpPr/>
            <p:nvPr userDrawn="1"/>
          </p:nvSpPr>
          <p:spPr>
            <a:xfrm>
              <a:off x="986589"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F66C6F3D-03AF-3D4A-8062-E9B7693102CC}"/>
              </a:ext>
            </a:extLst>
          </p:cNvPr>
          <p:cNvSpPr txBox="1"/>
          <p:nvPr/>
        </p:nvSpPr>
        <p:spPr>
          <a:xfrm>
            <a:off x="712381" y="467833"/>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3" name="TextBox 2">
            <a:extLst>
              <a:ext uri="{FF2B5EF4-FFF2-40B4-BE49-F238E27FC236}">
                <a16:creationId xmlns:a16="http://schemas.microsoft.com/office/drawing/2014/main" id="{3AA12730-1C98-6D47-97CA-18BF0AD94FF7}"/>
              </a:ext>
            </a:extLst>
          </p:cNvPr>
          <p:cNvSpPr txBox="1"/>
          <p:nvPr/>
        </p:nvSpPr>
        <p:spPr>
          <a:xfrm>
            <a:off x="1315777" y="1405884"/>
            <a:ext cx="7010874" cy="2154436"/>
          </a:xfrm>
          <a:prstGeom prst="rect">
            <a:avLst/>
          </a:prstGeom>
          <a:noFill/>
        </p:spPr>
        <p:txBody>
          <a:bodyPr wrap="square" lIns="0" tIns="45720" rIns="91440" bIns="45720" rtlCol="0" anchor="t">
            <a:spAutoFit/>
          </a:bodyPr>
          <a:lstStyle/>
          <a:p>
            <a:r>
              <a:rPr lang="en-AU" sz="5400" b="1">
                <a:solidFill>
                  <a:srgbClr val="243C96"/>
                </a:solidFill>
                <a:latin typeface="Calibri"/>
              </a:rPr>
              <a:t>PBS Software Vendor</a:t>
            </a:r>
          </a:p>
          <a:p>
            <a:r>
              <a:rPr lang="en-AU" sz="4800" b="1">
                <a:solidFill>
                  <a:srgbClr val="243C96"/>
                </a:solidFill>
                <a:latin typeface="Calibri"/>
              </a:rPr>
              <a:t>Webinar</a:t>
            </a:r>
            <a:endParaRPr lang="en-AU" sz="4800" b="1">
              <a:solidFill>
                <a:srgbClr val="243C96"/>
              </a:solidFill>
              <a:latin typeface="Calibri"/>
              <a:cs typeface="Calibri"/>
            </a:endParaRPr>
          </a:p>
          <a:p>
            <a:r>
              <a:rPr lang="en-AU" sz="3200">
                <a:solidFill>
                  <a:srgbClr val="243C96"/>
                </a:solidFill>
                <a:latin typeface="Calibri"/>
                <a:cs typeface="Calibri"/>
              </a:rPr>
              <a:t>The PBS Data API data model</a:t>
            </a:r>
          </a:p>
        </p:txBody>
      </p:sp>
      <p:sp>
        <p:nvSpPr>
          <p:cNvPr id="5" name="TextBox 4">
            <a:extLst>
              <a:ext uri="{FF2B5EF4-FFF2-40B4-BE49-F238E27FC236}">
                <a16:creationId xmlns:a16="http://schemas.microsoft.com/office/drawing/2014/main" id="{BE4D18C7-3E94-7E41-9FC6-18384970A5AA}"/>
              </a:ext>
            </a:extLst>
          </p:cNvPr>
          <p:cNvSpPr txBox="1"/>
          <p:nvPr/>
        </p:nvSpPr>
        <p:spPr>
          <a:xfrm>
            <a:off x="986589" y="4483868"/>
            <a:ext cx="7754398" cy="646331"/>
          </a:xfrm>
          <a:prstGeom prst="rect">
            <a:avLst/>
          </a:prstGeom>
          <a:noFill/>
        </p:spPr>
        <p:txBody>
          <a:bodyPr wrap="square" lIns="91440" tIns="45720" rIns="91440" bIns="45720" rtlCol="0" anchor="t">
            <a:spAutoFit/>
          </a:bodyPr>
          <a:lstStyle/>
          <a:p>
            <a:r>
              <a:rPr lang="en-US">
                <a:solidFill>
                  <a:srgbClr val="008A96"/>
                </a:solidFill>
              </a:rPr>
              <a:t>Thank you for joining, this webinar will begin at 2.00pm, </a:t>
            </a:r>
          </a:p>
          <a:p>
            <a:r>
              <a:rPr lang="en-US">
                <a:solidFill>
                  <a:srgbClr val="008A96"/>
                </a:solidFill>
              </a:rPr>
              <a:t>24 July 2023</a:t>
            </a:r>
            <a:endParaRPr lang="en-US">
              <a:solidFill>
                <a:srgbClr val="008A96"/>
              </a:solidFill>
              <a:cs typeface="Arial"/>
            </a:endParaRPr>
          </a:p>
        </p:txBody>
      </p:sp>
    </p:spTree>
    <p:extLst>
      <p:ext uri="{BB962C8B-B14F-4D97-AF65-F5344CB8AC3E}">
        <p14:creationId xmlns:p14="http://schemas.microsoft.com/office/powerpoint/2010/main" val="128660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5429115"/>
          </a:xfrm>
          <a:prstGeom prst="rect">
            <a:avLst/>
          </a:prstGeom>
          <a:ln>
            <a:noFill/>
          </a:ln>
        </p:spPr>
        <p:txBody>
          <a:bodyPr wrap="square" lIns="91440" tIns="45720" rIns="91440" bIns="45720" anchor="t">
            <a:spAutoFit/>
          </a:bodyPr>
          <a:lstStyle/>
          <a:p>
            <a:pPr>
              <a:lnSpc>
                <a:spcPct val="107000"/>
              </a:lnSpc>
              <a:spcAft>
                <a:spcPts val="400"/>
              </a:spcAft>
            </a:pPr>
            <a:r>
              <a:rPr lang="en-AU" sz="2400">
                <a:solidFill>
                  <a:schemeClr val="accent1"/>
                </a:solidFill>
                <a:latin typeface="Calibri"/>
                <a:ea typeface="Calibri" panose="020F0502020204030204" pitchFamily="34" charset="0"/>
                <a:cs typeface="Calibri"/>
              </a:rPr>
              <a:t>Data Model – Item Domain</a:t>
            </a:r>
          </a:p>
          <a:p>
            <a:pPr>
              <a:lnSpc>
                <a:spcPct val="107000"/>
              </a:lnSpc>
              <a:spcAft>
                <a:spcPts val="400"/>
              </a:spcAft>
            </a:pPr>
            <a:r>
              <a:rPr lang="en-AU" sz="2000">
                <a:latin typeface="Calibri"/>
                <a:cs typeface="Calibri"/>
              </a:rPr>
              <a:t>The Item table holds data at the Trade Product Pack (TPP) AMT level: </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One record per Drug, Form and Brand. Both Ready Prepared and Extemporaneous items are stored in this table</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An identifier (LI_ITEM_ID) has been added to the table to force a single unique identifier onto the records. LI_ITEM_ID is a concatenation of the PBS_CODE; PIG_ID (Pharmaceutical Item Group); MP_ID; MPP_ID and TPP_ID </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Much of the data then relates to the Item records using established relationships, i.e. Dispensing Rules; Extemporaneous Items; Prescribers; etc. </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Various reference tables are also included such as Fees; Program; Markup Band; Container; Organisation; etc.</a:t>
            </a:r>
          </a:p>
          <a:p>
            <a:pPr marL="800100" lvl="1" indent="-342900">
              <a:lnSpc>
                <a:spcPct val="107000"/>
              </a:lnSpc>
              <a:spcAft>
                <a:spcPts val="2400"/>
              </a:spcAft>
              <a:buFont typeface="Symbol" panose="05050102010706020507" pitchFamily="18" charset="2"/>
              <a:buChar char=""/>
            </a:pPr>
            <a:endParaRPr lang="en-AU" sz="2000">
              <a:latin typeface="Calibri"/>
              <a:ea typeface="Calibri" panose="020F0502020204030204" pitchFamily="34" charset="0"/>
              <a:cs typeface="Calibri"/>
            </a:endParaRPr>
          </a:p>
        </p:txBody>
      </p:sp>
    </p:spTree>
    <p:extLst>
      <p:ext uri="{BB962C8B-B14F-4D97-AF65-F5344CB8AC3E}">
        <p14:creationId xmlns:p14="http://schemas.microsoft.com/office/powerpoint/2010/main" val="3781294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3D13F-8D75-87A1-A015-3CF42A55EA84}"/>
              </a:ext>
            </a:extLst>
          </p:cNvPr>
          <p:cNvPicPr>
            <a:picLocks noChangeAspect="1"/>
          </p:cNvPicPr>
          <p:nvPr/>
        </p:nvPicPr>
        <p:blipFill>
          <a:blip r:embed="rId3"/>
          <a:stretch>
            <a:fillRect/>
          </a:stretch>
        </p:blipFill>
        <p:spPr>
          <a:xfrm>
            <a:off x="3794760" y="347789"/>
            <a:ext cx="6660003" cy="6313938"/>
          </a:xfrm>
          <a:prstGeom prst="rect">
            <a:avLst/>
          </a:prstGeom>
        </p:spPr>
      </p:pic>
      <p:sp>
        <p:nvSpPr>
          <p:cNvPr id="6" name="Rectangle 5">
            <a:extLst>
              <a:ext uri="{FF2B5EF4-FFF2-40B4-BE49-F238E27FC236}">
                <a16:creationId xmlns:a16="http://schemas.microsoft.com/office/drawing/2014/main" id="{3D6C0559-0C18-CEFA-2109-785136CB86FE}"/>
              </a:ext>
            </a:extLst>
          </p:cNvPr>
          <p:cNvSpPr/>
          <p:nvPr/>
        </p:nvSpPr>
        <p:spPr>
          <a:xfrm>
            <a:off x="8430768" y="2770632"/>
            <a:ext cx="2139696" cy="368503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7" name="Rectangle 6">
            <a:extLst>
              <a:ext uri="{FF2B5EF4-FFF2-40B4-BE49-F238E27FC236}">
                <a16:creationId xmlns:a16="http://schemas.microsoft.com/office/drawing/2014/main" id="{E2CC174B-AA4C-0A9B-54F9-E41F7116ACA4}"/>
              </a:ext>
            </a:extLst>
          </p:cNvPr>
          <p:cNvSpPr/>
          <p:nvPr/>
        </p:nvSpPr>
        <p:spPr>
          <a:xfrm>
            <a:off x="3794760" y="2532888"/>
            <a:ext cx="2301240" cy="235915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0" name="Rectangle 9">
            <a:extLst>
              <a:ext uri="{FF2B5EF4-FFF2-40B4-BE49-F238E27FC236}">
                <a16:creationId xmlns:a16="http://schemas.microsoft.com/office/drawing/2014/main" id="{32B2603D-40DE-3E9C-C20E-C47501BA9547}"/>
              </a:ext>
            </a:extLst>
          </p:cNvPr>
          <p:cNvSpPr/>
          <p:nvPr/>
        </p:nvSpPr>
        <p:spPr>
          <a:xfrm>
            <a:off x="254728" y="536469"/>
            <a:ext cx="3229136" cy="2702791"/>
          </a:xfrm>
          <a:prstGeom prst="rect">
            <a:avLst/>
          </a:prstGeom>
          <a:ln>
            <a:noFill/>
          </a:ln>
        </p:spPr>
        <p:txBody>
          <a:bodyPr wrap="square" lIns="91440" tIns="45720" rIns="91440" bIns="45720" anchor="t">
            <a:spAutoFit/>
          </a:bodyPr>
          <a:lstStyle/>
          <a:p>
            <a:pPr>
              <a:lnSpc>
                <a:spcPct val="107000"/>
              </a:lnSpc>
              <a:spcAft>
                <a:spcPts val="400"/>
              </a:spcAft>
            </a:pPr>
            <a:r>
              <a:rPr lang="en-AU" sz="2400">
                <a:solidFill>
                  <a:schemeClr val="accent1"/>
                </a:solidFill>
                <a:latin typeface="Calibri"/>
                <a:ea typeface="Calibri" panose="020F0502020204030204" pitchFamily="34" charset="0"/>
                <a:cs typeface="Calibri"/>
              </a:rPr>
              <a:t>Item Domain</a:t>
            </a:r>
          </a:p>
          <a:p>
            <a:pPr>
              <a:lnSpc>
                <a:spcPct val="107000"/>
              </a:lnSpc>
              <a:spcAft>
                <a:spcPts val="400"/>
              </a:spcAft>
            </a:pPr>
            <a:r>
              <a:rPr lang="en-AU">
                <a:latin typeface="Calibri"/>
                <a:cs typeface="Calibri"/>
              </a:rPr>
              <a:t>As an example:</a:t>
            </a:r>
          </a:p>
          <a:p>
            <a:pPr marL="342900" indent="-342900">
              <a:lnSpc>
                <a:spcPct val="107000"/>
              </a:lnSpc>
              <a:spcAft>
                <a:spcPts val="400"/>
              </a:spcAft>
              <a:buFont typeface="Arial" panose="020B0604020202020204" pitchFamily="34" charset="0"/>
              <a:buChar char="•"/>
            </a:pPr>
            <a:r>
              <a:rPr lang="en-AU">
                <a:latin typeface="Calibri"/>
                <a:cs typeface="Calibri"/>
              </a:rPr>
              <a:t>Additional data relating to Extemporaneous Items can be found in the tables marked in Green;</a:t>
            </a:r>
          </a:p>
          <a:p>
            <a:pPr marL="342900" indent="-342900">
              <a:lnSpc>
                <a:spcPct val="107000"/>
              </a:lnSpc>
              <a:spcAft>
                <a:spcPts val="400"/>
              </a:spcAft>
              <a:buFont typeface="Arial" panose="020B0604020202020204" pitchFamily="34" charset="0"/>
              <a:buChar char="•"/>
            </a:pPr>
            <a:r>
              <a:rPr lang="en-AU">
                <a:latin typeface="Calibri"/>
                <a:cs typeface="Calibri"/>
              </a:rPr>
              <a:t>Data relating to Dispensing Rules is marked in Blue.</a:t>
            </a:r>
          </a:p>
        </p:txBody>
      </p:sp>
    </p:spTree>
    <p:extLst>
      <p:ext uri="{BB962C8B-B14F-4D97-AF65-F5344CB8AC3E}">
        <p14:creationId xmlns:p14="http://schemas.microsoft.com/office/powerpoint/2010/main" val="4234238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667881"/>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Restrictions domain</a:t>
            </a:r>
          </a:p>
          <a:p>
            <a:pPr>
              <a:lnSpc>
                <a:spcPct val="107000"/>
              </a:lnSpc>
              <a:spcAft>
                <a:spcPts val="2400"/>
              </a:spcAft>
            </a:pPr>
            <a:r>
              <a:rPr lang="en-AU" sz="2000">
                <a:latin typeface="Calibri"/>
                <a:cs typeface="Calibri"/>
              </a:rPr>
              <a:t>Anybody who has attempted to piece together the Restrictions using the XML would understand the complexity. With this in mind, the Restrictions domain has been designed to deliver the data in the most effective way possible. </a:t>
            </a:r>
            <a:r>
              <a:rPr lang="en-AU" sz="2000">
                <a:latin typeface="Calibri"/>
                <a:ea typeface="Calibri" panose="020F0502020204030204" pitchFamily="34" charset="0"/>
                <a:cs typeface="Calibri"/>
              </a:rPr>
              <a:t>Restriction data is delivered in two ways:</a:t>
            </a:r>
          </a:p>
          <a:p>
            <a:pPr marL="800100" lvl="1" indent="-342900">
              <a:lnSpc>
                <a:spcPct val="107000"/>
              </a:lnSpc>
              <a:spcAft>
                <a:spcPts val="2400"/>
              </a:spcAft>
              <a:buFont typeface="Arial" panose="020B0604020202020204" pitchFamily="34" charset="0"/>
              <a:buChar char="•"/>
            </a:pPr>
            <a:r>
              <a:rPr lang="en-AU" sz="2000">
                <a:latin typeface="Calibri"/>
                <a:ea typeface="Calibri" panose="020F0502020204030204" pitchFamily="34" charset="0"/>
                <a:cs typeface="Calibri"/>
              </a:rPr>
              <a:t> The fully formed Restriction text is found in the Restriction endpoint;</a:t>
            </a:r>
          </a:p>
          <a:p>
            <a:pPr marL="800100" lvl="1" indent="-342900">
              <a:lnSpc>
                <a:spcPct val="107000"/>
              </a:lnSpc>
              <a:spcAft>
                <a:spcPts val="2400"/>
              </a:spcAft>
              <a:buFont typeface="Arial" panose="020B0604020202020204" pitchFamily="34" charset="0"/>
              <a:buChar char="•"/>
            </a:pPr>
            <a:r>
              <a:rPr lang="en-AU" sz="2000">
                <a:latin typeface="Calibri"/>
                <a:ea typeface="Calibri" panose="020F0502020204030204" pitchFamily="34" charset="0"/>
                <a:cs typeface="Calibri"/>
              </a:rPr>
              <a:t>With the fragmented text, as found in the XML currently, located in the Prescribing Text endpoint.</a:t>
            </a:r>
          </a:p>
          <a:p>
            <a:pPr>
              <a:lnSpc>
                <a:spcPct val="107000"/>
              </a:lnSpc>
              <a:spcAft>
                <a:spcPts val="2400"/>
              </a:spcAft>
            </a:pPr>
            <a:r>
              <a:rPr lang="en-AU" sz="2000">
                <a:latin typeface="Calibri"/>
                <a:ea typeface="Calibri" panose="020F0502020204030204" pitchFamily="34" charset="0"/>
                <a:cs typeface="Calibri"/>
              </a:rPr>
              <a:t>A document has been included on the HPP Website that delves deeper into the Restrictions and explains how to use the data model to piece together a complete Restriction using the fragments as delivered through the endpoints.</a:t>
            </a:r>
          </a:p>
        </p:txBody>
      </p:sp>
    </p:spTree>
    <p:extLst>
      <p:ext uri="{BB962C8B-B14F-4D97-AF65-F5344CB8AC3E}">
        <p14:creationId xmlns:p14="http://schemas.microsoft.com/office/powerpoint/2010/main" val="278923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DCBC0-3473-4600-A5DF-2CE9500ECF5D}"/>
              </a:ext>
            </a:extLst>
          </p:cNvPr>
          <p:cNvSpPr/>
          <p:nvPr/>
        </p:nvSpPr>
        <p:spPr>
          <a:xfrm>
            <a:off x="404217" y="691582"/>
            <a:ext cx="3869216" cy="4954048"/>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Restrictions domain</a:t>
            </a:r>
          </a:p>
          <a:p>
            <a:pPr>
              <a:lnSpc>
                <a:spcPct val="107000"/>
              </a:lnSpc>
              <a:spcAft>
                <a:spcPts val="2400"/>
              </a:spcAft>
            </a:pPr>
            <a:r>
              <a:rPr lang="en-AU">
                <a:latin typeface="Calibri"/>
                <a:ea typeface="Calibri" panose="020F0502020204030204" pitchFamily="34" charset="0"/>
                <a:cs typeface="Calibri"/>
              </a:rPr>
              <a:t>The Restriction text table holds both the full text for the Schedule version and Legal Instrument version of a restriction in marked-up format ready for display through rich text field. </a:t>
            </a:r>
          </a:p>
          <a:p>
            <a:pPr>
              <a:lnSpc>
                <a:spcPct val="107000"/>
              </a:lnSpc>
              <a:spcAft>
                <a:spcPts val="2400"/>
              </a:spcAft>
            </a:pPr>
            <a:r>
              <a:rPr lang="en-AU">
                <a:latin typeface="Calibri"/>
                <a:ea typeface="Calibri" panose="020F0502020204030204" pitchFamily="34" charset="0"/>
                <a:cs typeface="Calibri"/>
              </a:rPr>
              <a:t>Using the Restriction_Prescribing_Rltd table, the fragments can be identified. These are available in raw text and markup versions.</a:t>
            </a:r>
          </a:p>
          <a:p>
            <a:pPr>
              <a:lnSpc>
                <a:spcPct val="107000"/>
              </a:lnSpc>
              <a:spcAft>
                <a:spcPts val="2400"/>
              </a:spcAft>
            </a:pPr>
            <a:r>
              <a:rPr lang="en-AU">
                <a:latin typeface="Calibri"/>
                <a:ea typeface="Calibri" panose="020F0502020204030204" pitchFamily="34" charset="0"/>
                <a:cs typeface="Calibri"/>
              </a:rPr>
              <a:t>Further granular info is available through the Indication and Criteria tables.</a:t>
            </a:r>
          </a:p>
        </p:txBody>
      </p:sp>
      <p:pic>
        <p:nvPicPr>
          <p:cNvPr id="5" name="Picture 4">
            <a:extLst>
              <a:ext uri="{FF2B5EF4-FFF2-40B4-BE49-F238E27FC236}">
                <a16:creationId xmlns:a16="http://schemas.microsoft.com/office/drawing/2014/main" id="{69BFBBB2-0732-65F3-D66C-D2A3E1643F8E}"/>
              </a:ext>
            </a:extLst>
          </p:cNvPr>
          <p:cNvPicPr>
            <a:picLocks noChangeAspect="1"/>
          </p:cNvPicPr>
          <p:nvPr/>
        </p:nvPicPr>
        <p:blipFill>
          <a:blip r:embed="rId3"/>
          <a:stretch>
            <a:fillRect/>
          </a:stretch>
        </p:blipFill>
        <p:spPr>
          <a:xfrm>
            <a:off x="4978095" y="691582"/>
            <a:ext cx="6809688" cy="5760720"/>
          </a:xfrm>
          <a:prstGeom prst="rect">
            <a:avLst/>
          </a:prstGeom>
        </p:spPr>
      </p:pic>
    </p:spTree>
    <p:extLst>
      <p:ext uri="{BB962C8B-B14F-4D97-AF65-F5344CB8AC3E}">
        <p14:creationId xmlns:p14="http://schemas.microsoft.com/office/powerpoint/2010/main" val="347894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11876" y="1357334"/>
            <a:ext cx="10568248" cy="2714205"/>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a:t>
            </a:r>
          </a:p>
          <a:p>
            <a:pPr>
              <a:lnSpc>
                <a:spcPct val="107000"/>
              </a:lnSpc>
              <a:spcAft>
                <a:spcPts val="600"/>
              </a:spcAft>
            </a:pPr>
            <a:r>
              <a:rPr lang="en-AU">
                <a:latin typeface="Calibri"/>
                <a:cs typeface="Calibri"/>
              </a:rPr>
              <a:t>To assist Users with consuming the data available in the API, a Summary of Changes endpoint has been included which contains a catalogue of all Inserts, Deletes, and Updates to the previous schedule. </a:t>
            </a:r>
            <a:endParaRPr lang="en-AU">
              <a:latin typeface="Calibri"/>
              <a:ea typeface="Calibri" panose="020F0502020204030204" pitchFamily="34" charset="0"/>
              <a:cs typeface="Calibri"/>
            </a:endParaRPr>
          </a:p>
          <a:p>
            <a:pPr marL="800100" lvl="1" indent="-342900">
              <a:lnSpc>
                <a:spcPct val="107000"/>
              </a:lnSpc>
              <a:spcAft>
                <a:spcPts val="600"/>
              </a:spcAft>
              <a:buFont typeface="Arial" panose="020B0604020202020204" pitchFamily="34" charset="0"/>
              <a:buChar char="•"/>
            </a:pPr>
            <a:r>
              <a:rPr lang="en-AU">
                <a:latin typeface="Calibri"/>
                <a:ea typeface="Calibri" panose="020F0502020204030204" pitchFamily="34" charset="0"/>
                <a:cs typeface="Calibri"/>
              </a:rPr>
              <a:t> Each record includes the source Schedule Code; the affected Entity; the type of change (i.e. Insert, Update, Delete), the Keys used to form the “Where” clause; and the actual SQL Statement;</a:t>
            </a:r>
          </a:p>
          <a:p>
            <a:pPr marL="800100" lvl="1" indent="-342900">
              <a:lnSpc>
                <a:spcPct val="107000"/>
              </a:lnSpc>
              <a:spcAft>
                <a:spcPts val="600"/>
              </a:spcAft>
              <a:buFont typeface="Arial" panose="020B0604020202020204" pitchFamily="34" charset="0"/>
              <a:buChar char="•"/>
            </a:pPr>
            <a:r>
              <a:rPr lang="en-AU">
                <a:latin typeface="Calibri"/>
                <a:ea typeface="Calibri" panose="020F0502020204030204" pitchFamily="34" charset="0"/>
                <a:cs typeface="Calibri"/>
              </a:rPr>
              <a:t>The SQL Statements themselves can be used to apply all changes against the previous Schedule data to create the new Schedule.</a:t>
            </a:r>
          </a:p>
        </p:txBody>
      </p:sp>
      <p:graphicFrame>
        <p:nvGraphicFramePr>
          <p:cNvPr id="4" name="Table 3">
            <a:extLst>
              <a:ext uri="{FF2B5EF4-FFF2-40B4-BE49-F238E27FC236}">
                <a16:creationId xmlns:a16="http://schemas.microsoft.com/office/drawing/2014/main" id="{FADDFA20-0E90-F8E8-E4CC-FF701007217C}"/>
              </a:ext>
            </a:extLst>
          </p:cNvPr>
          <p:cNvGraphicFramePr>
            <a:graphicFrameLocks noGrp="1"/>
          </p:cNvGraphicFramePr>
          <p:nvPr>
            <p:extLst>
              <p:ext uri="{D42A27DB-BD31-4B8C-83A1-F6EECF244321}">
                <p14:modId xmlns:p14="http://schemas.microsoft.com/office/powerpoint/2010/main" val="1531064138"/>
              </p:ext>
            </p:extLst>
          </p:nvPr>
        </p:nvGraphicFramePr>
        <p:xfrm>
          <a:off x="1455553" y="4165074"/>
          <a:ext cx="9525000" cy="1795685"/>
        </p:xfrm>
        <a:graphic>
          <a:graphicData uri="http://schemas.openxmlformats.org/drawingml/2006/table">
            <a:tbl>
              <a:tblPr>
                <a:tableStyleId>{5C22544A-7EE6-4342-B048-85BDC9FD1C3A}</a:tableStyleId>
              </a:tblPr>
              <a:tblGrid>
                <a:gridCol w="1282700">
                  <a:extLst>
                    <a:ext uri="{9D8B030D-6E8A-4147-A177-3AD203B41FA5}">
                      <a16:colId xmlns:a16="http://schemas.microsoft.com/office/drawing/2014/main" val="3915004885"/>
                    </a:ext>
                  </a:extLst>
                </a:gridCol>
                <a:gridCol w="2031710">
                  <a:extLst>
                    <a:ext uri="{9D8B030D-6E8A-4147-A177-3AD203B41FA5}">
                      <a16:colId xmlns:a16="http://schemas.microsoft.com/office/drawing/2014/main" val="2721851163"/>
                    </a:ext>
                  </a:extLst>
                </a:gridCol>
                <a:gridCol w="932758">
                  <a:extLst>
                    <a:ext uri="{9D8B030D-6E8A-4147-A177-3AD203B41FA5}">
                      <a16:colId xmlns:a16="http://schemas.microsoft.com/office/drawing/2014/main" val="780888854"/>
                    </a:ext>
                  </a:extLst>
                </a:gridCol>
                <a:gridCol w="4007832">
                  <a:extLst>
                    <a:ext uri="{9D8B030D-6E8A-4147-A177-3AD203B41FA5}">
                      <a16:colId xmlns:a16="http://schemas.microsoft.com/office/drawing/2014/main" val="1386692154"/>
                    </a:ext>
                  </a:extLst>
                </a:gridCol>
                <a:gridCol w="1270000">
                  <a:extLst>
                    <a:ext uri="{9D8B030D-6E8A-4147-A177-3AD203B41FA5}">
                      <a16:colId xmlns:a16="http://schemas.microsoft.com/office/drawing/2014/main" val="2180234891"/>
                    </a:ext>
                  </a:extLst>
                </a:gridCol>
              </a:tblGrid>
              <a:tr h="365760">
                <a:tc>
                  <a:txBody>
                    <a:bodyPr/>
                    <a:lstStyle/>
                    <a:p>
                      <a:pPr algn="ctr" fontAlgn="b"/>
                      <a:r>
                        <a:rPr lang="en-AU" sz="1100" b="1" u="none" strike="noStrike">
                          <a:effectLst/>
                        </a:rPr>
                        <a:t>SOURCE SCHEDULE CODE</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CHANGED TABLE</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CHANGE TYPE</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TABLE_KEYS</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SCHEDULE CODE</a:t>
                      </a:r>
                      <a:endParaRPr lang="en-AU"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3892649"/>
                  </a:ext>
                </a:extLst>
              </a:tr>
              <a:tr h="365760">
                <a:tc>
                  <a:txBody>
                    <a:bodyPr/>
                    <a:lstStyle/>
                    <a:p>
                      <a:pPr algn="l" fontAlgn="b"/>
                      <a:r>
                        <a:rPr lang="en-AU" sz="1100" b="0" i="0" u="none" strike="noStrike">
                          <a:solidFill>
                            <a:srgbClr val="000000"/>
                          </a:solidFill>
                          <a:effectLst/>
                          <a:latin typeface="Calibri" panose="020F0502020204030204" pitchFamily="34" charset="0"/>
                        </a:rPr>
                        <a:t>3651</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ITEM_T</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UPDATE</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"SCHEDULE_CODE":"3675","LI_ITEM_ID":"10620Y_20518_375_39453_39459"</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3675</a:t>
                      </a:r>
                    </a:p>
                  </a:txBody>
                  <a:tcPr marL="7620" marR="7620" marT="7620" marB="0" anchor="b"/>
                </a:tc>
                <a:extLst>
                  <a:ext uri="{0D108BD9-81ED-4DB2-BD59-A6C34878D82A}">
                    <a16:rowId xmlns:a16="http://schemas.microsoft.com/office/drawing/2014/main" val="4089734264"/>
                  </a:ext>
                </a:extLst>
              </a:tr>
              <a:tr h="378365">
                <a:tc>
                  <a:txBody>
                    <a:bodyPr/>
                    <a:lstStyle/>
                    <a:p>
                      <a:pPr algn="l" fontAlgn="b"/>
                      <a:r>
                        <a:rPr lang="en-AU" sz="1100" b="0" i="0" u="none" strike="noStrike">
                          <a:solidFill>
                            <a:srgbClr val="000000"/>
                          </a:solidFill>
                          <a:effectLst/>
                          <a:latin typeface="Calibri" panose="020F0502020204030204" pitchFamily="34" charset="0"/>
                        </a:rPr>
                        <a:t>3651</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ITEM_T</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UPDATE</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"SCHEDULE_CODE":"3675","LI_ITEM_ID":"9356K_11492_1310_5739_6966"</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3675</a:t>
                      </a:r>
                    </a:p>
                  </a:txBody>
                  <a:tcPr marL="7620" marR="7620" marT="7620" marB="0" anchor="b"/>
                </a:tc>
                <a:extLst>
                  <a:ext uri="{0D108BD9-81ED-4DB2-BD59-A6C34878D82A}">
                    <a16:rowId xmlns:a16="http://schemas.microsoft.com/office/drawing/2014/main" val="3782637696"/>
                  </a:ext>
                </a:extLst>
              </a:tr>
              <a:tr h="329938">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3651</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ITEM_AMT_T</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DELETE</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"SCHEDULE_CODE":"3675","PBS_CONCEPT_ID":"38398","AMT_CODE":"","LI_ITEM_ID":"10693T_17636_143_38396_38398"</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3675</a:t>
                      </a:r>
                    </a:p>
                  </a:txBody>
                  <a:tcPr marL="7620" marR="7620" marT="7620" marB="0" anchor="b"/>
                </a:tc>
                <a:extLst>
                  <a:ext uri="{0D108BD9-81ED-4DB2-BD59-A6C34878D82A}">
                    <a16:rowId xmlns:a16="http://schemas.microsoft.com/office/drawing/2014/main" val="202433558"/>
                  </a:ext>
                </a:extLst>
              </a:tr>
              <a:tr h="335829">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3651</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ITEM_AMT_T</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DELETE</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"SCHEDULE_CODE":"3675","PBS_CONCEPT_ID":"38400","AMT_CODE":"","LI_ITEM_ID":"10683G_17643_38400_38403_38405"</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3675</a:t>
                      </a:r>
                    </a:p>
                  </a:txBody>
                  <a:tcPr marL="7620" marR="7620" marT="7620" marB="0" anchor="b"/>
                </a:tc>
                <a:extLst>
                  <a:ext uri="{0D108BD9-81ED-4DB2-BD59-A6C34878D82A}">
                    <a16:rowId xmlns:a16="http://schemas.microsoft.com/office/drawing/2014/main" val="2502262968"/>
                  </a:ext>
                </a:extLst>
              </a:tr>
            </a:tbl>
          </a:graphicData>
        </a:graphic>
      </p:graphicFrame>
    </p:spTree>
    <p:extLst>
      <p:ext uri="{BB962C8B-B14F-4D97-AF65-F5344CB8AC3E}">
        <p14:creationId xmlns:p14="http://schemas.microsoft.com/office/powerpoint/2010/main" val="3921417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1439305"/>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Example</a:t>
            </a:r>
          </a:p>
          <a:p>
            <a:pPr>
              <a:lnSpc>
                <a:spcPct val="107000"/>
              </a:lnSpc>
              <a:spcAft>
                <a:spcPts val="2400"/>
              </a:spcAft>
            </a:pPr>
            <a:r>
              <a:rPr lang="en-AU" sz="2000">
                <a:latin typeface="Calibri"/>
                <a:cs typeface="Calibri"/>
              </a:rPr>
              <a:t>Below is the SQL Statement from an Item insert that occurred for Schedule 3651, and the Table_Keys entry, which in this case shows the Schedule Code, and the LI_ITEM_ID for the new record.</a:t>
            </a:r>
          </a:p>
        </p:txBody>
      </p:sp>
      <p:sp>
        <p:nvSpPr>
          <p:cNvPr id="4" name="Rectangle 3">
            <a:extLst>
              <a:ext uri="{FF2B5EF4-FFF2-40B4-BE49-F238E27FC236}">
                <a16:creationId xmlns:a16="http://schemas.microsoft.com/office/drawing/2014/main" id="{A5D807FE-5261-9F72-3B6B-EDC8053F2137}"/>
              </a:ext>
            </a:extLst>
          </p:cNvPr>
          <p:cNvSpPr/>
          <p:nvPr/>
        </p:nvSpPr>
        <p:spPr>
          <a:xfrm>
            <a:off x="1305162" y="2964527"/>
            <a:ext cx="9656099" cy="2690737"/>
          </a:xfrm>
          <a:prstGeom prst="rect">
            <a:avLst/>
          </a:prstGeom>
          <a:ln>
            <a:noFill/>
          </a:ln>
        </p:spPr>
        <p:txBody>
          <a:bodyPr wrap="square" lIns="91440" tIns="45720" rIns="91440" bIns="45720" anchor="t">
            <a:spAutoFit/>
          </a:bodyPr>
          <a:lstStyle/>
          <a:p>
            <a:pPr>
              <a:lnSpc>
                <a:spcPct val="107000"/>
              </a:lnSpc>
              <a:spcAft>
                <a:spcPts val="2400"/>
              </a:spcAft>
            </a:pPr>
            <a:r>
              <a:rPr lang="en-AU" sz="2000">
                <a:latin typeface="Calibri"/>
                <a:cs typeface="Calibri"/>
              </a:rPr>
              <a:t>INSERT INTO ITEM_T VALUES (''3675' , '12979D_9505_1344_5821_56349' , 'lenalidomide' , 'Lenalidomide' , 'Capsule 25 mg' , 'lenalidomide 25 mg capsule, 21' , 'Lenalidomide Viatris' , 'HB' , '12979D' , 'A' , 'Y' , 'Y' , 'ORAL' , '1' , '21' , '2' , '142' , 'AF' , '21' , '14' , 'N' , '2397.21' , '1598.14' , 'N' , '20' , 'N' , 'N' , 'null' , 'null' , 'Y' , 'N' , 'null' , 'null' , 'N' , 'N' , 'null' , 'null' , 'null' , 'N' , 'N' , 'N' , 'Y' , 'null' , 'null' , '12' , '12' , '12' , 'null' , 'null' , 'N' , 'null' , 'null' , 'F2' , 'N' , 'null' , 'other’);</a:t>
            </a:r>
          </a:p>
          <a:p>
            <a:pPr>
              <a:lnSpc>
                <a:spcPct val="107000"/>
              </a:lnSpc>
              <a:spcAft>
                <a:spcPts val="2400"/>
              </a:spcAft>
            </a:pPr>
            <a:r>
              <a:rPr lang="en-AU" sz="2000">
                <a:latin typeface="Calibri"/>
                <a:cs typeface="Calibri"/>
              </a:rPr>
              <a:t>TABLE_KEYS: "SCHEDULE_CODE":"3675","LI_ITEM_ID":"12979D_9505_1344_5821_56349"</a:t>
            </a:r>
          </a:p>
        </p:txBody>
      </p:sp>
    </p:spTree>
    <p:extLst>
      <p:ext uri="{BB962C8B-B14F-4D97-AF65-F5344CB8AC3E}">
        <p14:creationId xmlns:p14="http://schemas.microsoft.com/office/powerpoint/2010/main" val="4236434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33856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Embargo</a:t>
            </a:r>
          </a:p>
          <a:p>
            <a:pPr>
              <a:lnSpc>
                <a:spcPct val="107000"/>
              </a:lnSpc>
              <a:spcAft>
                <a:spcPts val="2400"/>
              </a:spcAft>
            </a:pPr>
            <a:r>
              <a:rPr lang="en-AU" sz="2000">
                <a:latin typeface="Calibri"/>
                <a:cs typeface="Calibri"/>
              </a:rPr>
              <a:t>Prior to publishing, the Schedule data may be revised several times whilst still under Embargo. This results in new Schedule Codes being assigned to the revised Schedules, and a new Revision number being assigned to the record.</a:t>
            </a:r>
          </a:p>
          <a:p>
            <a:pPr>
              <a:lnSpc>
                <a:spcPct val="107000"/>
              </a:lnSpc>
              <a:spcAft>
                <a:spcPts val="2400"/>
              </a:spcAft>
            </a:pPr>
            <a:r>
              <a:rPr lang="en-AU" sz="2000">
                <a:latin typeface="Calibri"/>
                <a:cs typeface="Calibri"/>
              </a:rPr>
              <a:t>Revised Schedules may appear in the data</a:t>
            </a:r>
            <a:r>
              <a:rPr lang="en-GB" sz="2000">
                <a:latin typeface="Calibri"/>
                <a:cs typeface="Calibri"/>
              </a:rPr>
              <a:t> during the Embargo period, but previous revisions will be removed once the Schedule is published</a:t>
            </a:r>
            <a:r>
              <a:rPr lang="en-AU" sz="2000">
                <a:latin typeface="Calibri"/>
                <a:cs typeface="Calibri"/>
              </a:rPr>
              <a:t>.</a:t>
            </a:r>
          </a:p>
          <a:p>
            <a:pPr>
              <a:lnSpc>
                <a:spcPct val="107000"/>
              </a:lnSpc>
              <a:spcAft>
                <a:spcPts val="2400"/>
              </a:spcAft>
            </a:pPr>
            <a:r>
              <a:rPr lang="en-AU" sz="2000">
                <a:latin typeface="Calibri"/>
                <a:cs typeface="Calibri"/>
              </a:rPr>
              <a:t>The Summary of Changes will also reflect this via the Source Schedule Code and Schedule Code fields indicating which set of data the changes should be applied to.</a:t>
            </a:r>
          </a:p>
          <a:p>
            <a:pPr>
              <a:lnSpc>
                <a:spcPct val="107000"/>
              </a:lnSpc>
              <a:spcAft>
                <a:spcPts val="2400"/>
              </a:spcAft>
            </a:pPr>
            <a:endParaRPr lang="en-AU" sz="2000">
              <a:latin typeface="Calibri"/>
              <a:cs typeface="Calibri"/>
            </a:endParaRPr>
          </a:p>
        </p:txBody>
      </p:sp>
    </p:spTree>
    <p:extLst>
      <p:ext uri="{BB962C8B-B14F-4D97-AF65-F5344CB8AC3E}">
        <p14:creationId xmlns:p14="http://schemas.microsoft.com/office/powerpoint/2010/main" val="1425271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00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Embargo Schedules</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9E0BE0C-DA40-3A33-FA23-821FEDED24D8}"/>
              </a:ext>
            </a:extLst>
          </p:cNvPr>
          <p:cNvPicPr>
            <a:picLocks noChangeAspect="1"/>
          </p:cNvPicPr>
          <p:nvPr/>
        </p:nvPicPr>
        <p:blipFill>
          <a:blip r:embed="rId3"/>
          <a:stretch>
            <a:fillRect/>
          </a:stretch>
        </p:blipFill>
        <p:spPr>
          <a:xfrm>
            <a:off x="1095119" y="2165205"/>
            <a:ext cx="9506206" cy="3115583"/>
          </a:xfrm>
          <a:prstGeom prst="rect">
            <a:avLst/>
          </a:prstGeom>
        </p:spPr>
      </p:pic>
    </p:spTree>
    <p:extLst>
      <p:ext uri="{BB962C8B-B14F-4D97-AF65-F5344CB8AC3E}">
        <p14:creationId xmlns:p14="http://schemas.microsoft.com/office/powerpoint/2010/main" val="3656200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00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Embargo Schedules</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4FF8A7-51A4-99B7-EB3C-AAEF97BCFC00}"/>
              </a:ext>
            </a:extLst>
          </p:cNvPr>
          <p:cNvPicPr>
            <a:picLocks noChangeAspect="1"/>
          </p:cNvPicPr>
          <p:nvPr/>
        </p:nvPicPr>
        <p:blipFill>
          <a:blip r:embed="rId3"/>
          <a:stretch>
            <a:fillRect/>
          </a:stretch>
        </p:blipFill>
        <p:spPr>
          <a:xfrm>
            <a:off x="1813391" y="1849307"/>
            <a:ext cx="7398703" cy="4232111"/>
          </a:xfrm>
          <a:prstGeom prst="rect">
            <a:avLst/>
          </a:prstGeom>
        </p:spPr>
      </p:pic>
    </p:spTree>
    <p:extLst>
      <p:ext uri="{BB962C8B-B14F-4D97-AF65-F5344CB8AC3E}">
        <p14:creationId xmlns:p14="http://schemas.microsoft.com/office/powerpoint/2010/main" val="4038559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3430619"/>
          </a:xfrm>
          <a:prstGeom prst="rect">
            <a:avLst/>
          </a:prstGeom>
          <a:ln>
            <a:noFill/>
          </a:ln>
        </p:spPr>
        <p:txBody>
          <a:bodyPr wrap="square" lIns="91440" tIns="45720" rIns="91440" bIns="45720" anchor="t">
            <a:spAutoFit/>
          </a:bodyPr>
          <a:lstStyle/>
          <a:p>
            <a:pPr>
              <a:lnSpc>
                <a:spcPct val="107000"/>
              </a:lnSpc>
              <a:spcAft>
                <a:spcPts val="2400"/>
              </a:spcAft>
            </a:pPr>
            <a:r>
              <a:rPr lang="en-AU" sz="2400" dirty="0">
                <a:solidFill>
                  <a:schemeClr val="accent1"/>
                </a:solidFill>
                <a:latin typeface="Calibri"/>
                <a:ea typeface="Calibri" panose="020F0502020204030204" pitchFamily="34" charset="0"/>
                <a:cs typeface="Calibri"/>
              </a:rPr>
              <a:t>Data Model – Documentation</a:t>
            </a:r>
          </a:p>
          <a:p>
            <a:pPr>
              <a:lnSpc>
                <a:spcPct val="107000"/>
              </a:lnSpc>
              <a:spcAft>
                <a:spcPts val="2400"/>
              </a:spcAft>
            </a:pPr>
            <a:r>
              <a:rPr lang="en-AU" sz="2000" dirty="0">
                <a:latin typeface="Calibri"/>
                <a:cs typeface="Calibri"/>
              </a:rPr>
              <a:t>To assist Users with downloading and using the API endpoint data, several documents can be accessed from the HPP website.</a:t>
            </a:r>
          </a:p>
          <a:p>
            <a:pPr>
              <a:lnSpc>
                <a:spcPct val="220000"/>
              </a:lnSpc>
            </a:pPr>
            <a:r>
              <a:rPr lang="en-AU" sz="2000">
                <a:cs typeface="Arial"/>
              </a:rPr>
              <a:t>API (data dictionary and database diagram): </a:t>
            </a:r>
            <a:r>
              <a:rPr lang="en-AU" sz="2000" dirty="0">
                <a:cs typeface="Arial"/>
                <a:hlinkClick r:id="rId2"/>
              </a:rPr>
              <a:t>HPP Article Details  · API Data Dictionary</a:t>
            </a:r>
          </a:p>
          <a:p>
            <a:pPr>
              <a:lnSpc>
                <a:spcPct val="220000"/>
              </a:lnSpc>
            </a:pPr>
            <a:r>
              <a:rPr lang="en-AU" sz="2000" dirty="0">
                <a:cs typeface="Arial"/>
              </a:rPr>
              <a:t>Restrictions: </a:t>
            </a:r>
            <a:r>
              <a:rPr lang="en-AU" sz="2000" dirty="0">
                <a:hlinkClick r:id="rId3"/>
              </a:rPr>
              <a:t>Piecing together Restrictions fragments</a:t>
            </a:r>
            <a:endParaRPr lang="en-AU" sz="2000" dirty="0">
              <a:cs typeface="Arial"/>
            </a:endParaRPr>
          </a:p>
          <a:p>
            <a:pPr>
              <a:lnSpc>
                <a:spcPct val="107000"/>
              </a:lnSpc>
              <a:spcAft>
                <a:spcPts val="2400"/>
              </a:spcAft>
            </a:pPr>
            <a:endParaRPr lang="en-AU" sz="2000">
              <a:latin typeface="Calibri"/>
              <a:cs typeface="Calibri"/>
            </a:endParaRPr>
          </a:p>
        </p:txBody>
      </p:sp>
    </p:spTree>
    <p:extLst>
      <p:ext uri="{BB962C8B-B14F-4D97-AF65-F5344CB8AC3E}">
        <p14:creationId xmlns:p14="http://schemas.microsoft.com/office/powerpoint/2010/main" val="27128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593E9-EC4B-BB4A-8DC9-7119B7CE7CCB}"/>
              </a:ext>
            </a:extLst>
          </p:cNvPr>
          <p:cNvSpPr txBox="1"/>
          <p:nvPr/>
        </p:nvSpPr>
        <p:spPr>
          <a:xfrm>
            <a:off x="849088" y="1603983"/>
            <a:ext cx="10525156" cy="1938992"/>
          </a:xfrm>
          <a:prstGeom prst="rect">
            <a:avLst/>
          </a:prstGeom>
          <a:noFill/>
        </p:spPr>
        <p:txBody>
          <a:bodyPr wrap="square">
            <a:spAutoFit/>
          </a:bodyPr>
          <a:lstStyle/>
          <a:p>
            <a:r>
              <a:rPr lang="en-AU" sz="2400">
                <a:latin typeface="Calibri" panose="020F0502020204030204" pitchFamily="34" charset="0"/>
                <a:cs typeface="Calibri" panose="020F0502020204030204" pitchFamily="34" charset="0"/>
              </a:rPr>
              <a:t>We acknowledge the Traditional Custodians of country throughout Australia and their connections to land, sea and community. </a:t>
            </a:r>
          </a:p>
          <a:p>
            <a:endParaRPr lang="en-AU" sz="2400">
              <a:latin typeface="Calibri" panose="020F0502020204030204" pitchFamily="34" charset="0"/>
              <a:cs typeface="Calibri" panose="020F0502020204030204" pitchFamily="34" charset="0"/>
            </a:endParaRPr>
          </a:p>
          <a:p>
            <a:r>
              <a:rPr lang="en-AU" sz="2400">
                <a:latin typeface="Calibri" panose="020F0502020204030204" pitchFamily="34" charset="0"/>
                <a:cs typeface="Calibri" panose="020F0502020204030204" pitchFamily="34" charset="0"/>
              </a:rPr>
              <a:t>We pay our respect to their Elders past and present and extend that respect to all Aboriginal and Torres Strait Islander people on this webinar today.</a:t>
            </a:r>
          </a:p>
        </p:txBody>
      </p:sp>
      <p:sp>
        <p:nvSpPr>
          <p:cNvPr id="4" name="Title 1">
            <a:extLst>
              <a:ext uri="{FF2B5EF4-FFF2-40B4-BE49-F238E27FC236}">
                <a16:creationId xmlns:a16="http://schemas.microsoft.com/office/drawing/2014/main" id="{62E3C55D-867A-FE4A-A6D2-C5EEAFB46692}"/>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Acknowledgement of Country</a:t>
            </a:r>
          </a:p>
        </p:txBody>
      </p:sp>
    </p:spTree>
    <p:extLst>
      <p:ext uri="{BB962C8B-B14F-4D97-AF65-F5344CB8AC3E}">
        <p14:creationId xmlns:p14="http://schemas.microsoft.com/office/powerpoint/2010/main" val="14158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10" name="Rectangle 9">
            <a:extLst>
              <a:ext uri="{FF2B5EF4-FFF2-40B4-BE49-F238E27FC236}">
                <a16:creationId xmlns:a16="http://schemas.microsoft.com/office/drawing/2014/main" id="{134C52A9-D592-D54A-F0A0-9BEB79E9C807}"/>
              </a:ext>
            </a:extLst>
          </p:cNvPr>
          <p:cNvSpPr/>
          <p:nvPr/>
        </p:nvSpPr>
        <p:spPr>
          <a:xfrm>
            <a:off x="811876" y="1494743"/>
            <a:ext cx="10568248" cy="2735044"/>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Comparisons to the existing download methods</a:t>
            </a:r>
            <a:endParaRPr lang="en-AU" sz="20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r>
              <a:rPr lang="en-AU" sz="2000">
                <a:latin typeface="Calibri"/>
                <a:cs typeface="Calibri"/>
              </a:rPr>
              <a:t>The data held in the API has been aligned closely with the XML and an internal reporting system checks the veracity of the API data against the expected XML outputs to maintain this.</a:t>
            </a:r>
          </a:p>
          <a:p>
            <a:pPr>
              <a:lnSpc>
                <a:spcPct val="107000"/>
              </a:lnSpc>
              <a:spcAft>
                <a:spcPts val="2400"/>
              </a:spcAft>
            </a:pPr>
            <a:r>
              <a:rPr lang="en-AU" sz="2000">
                <a:latin typeface="Calibri"/>
                <a:cs typeface="Calibri"/>
              </a:rPr>
              <a:t>The text files are based on the XML and due to the number of Users still accessing the text files, a task is underway to map the API data to the text file data and provide guidance on how to recreate the text files from the API endpoint data. </a:t>
            </a:r>
          </a:p>
        </p:txBody>
      </p:sp>
    </p:spTree>
    <p:extLst>
      <p:ext uri="{BB962C8B-B14F-4D97-AF65-F5344CB8AC3E}">
        <p14:creationId xmlns:p14="http://schemas.microsoft.com/office/powerpoint/2010/main" val="421607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A20F-4AA2-48AE-A52F-6DB5B2E8FDF7}"/>
              </a:ext>
            </a:extLst>
          </p:cNvPr>
          <p:cNvSpPr>
            <a:spLocks noGrp="1"/>
          </p:cNvSpPr>
          <p:nvPr>
            <p:ph type="title"/>
          </p:nvPr>
        </p:nvSpPr>
        <p:spPr/>
        <p:txBody>
          <a:bodyPr>
            <a:normAutofit/>
          </a:bodyPr>
          <a:lstStyle/>
          <a:p>
            <a:r>
              <a:rPr lang="en-AU" sz="4000">
                <a:solidFill>
                  <a:srgbClr val="153A6E"/>
                </a:solidFill>
                <a:latin typeface="Calibri"/>
                <a:cs typeface="Calibri"/>
              </a:rPr>
              <a:t>Resources</a:t>
            </a:r>
          </a:p>
        </p:txBody>
      </p:sp>
      <p:sp>
        <p:nvSpPr>
          <p:cNvPr id="3" name="Title 1">
            <a:extLst>
              <a:ext uri="{FF2B5EF4-FFF2-40B4-BE49-F238E27FC236}">
                <a16:creationId xmlns:a16="http://schemas.microsoft.com/office/drawing/2014/main" id="{45B4DD76-B89A-4967-A8AF-23D95A95C6E4}"/>
              </a:ext>
            </a:extLst>
          </p:cNvPr>
          <p:cNvSpPr txBox="1">
            <a:spLocks/>
          </p:cNvSpPr>
          <p:nvPr/>
        </p:nvSpPr>
        <p:spPr>
          <a:xfrm>
            <a:off x="917914" y="1983195"/>
            <a:ext cx="10938695" cy="2793772"/>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b="0" kern="1200">
                <a:gradFill>
                  <a:gsLst>
                    <a:gs pos="0">
                      <a:schemeClr val="tx1">
                        <a:lumMod val="85000"/>
                        <a:lumOff val="15000"/>
                      </a:schemeClr>
                    </a:gs>
                    <a:gs pos="100000">
                      <a:schemeClr val="bg2">
                        <a:lumMod val="10000"/>
                      </a:schemeClr>
                    </a:gs>
                  </a:gsLst>
                  <a:lin ang="0" scaled="1"/>
                </a:gradFill>
                <a:latin typeface="+mj-lt"/>
                <a:ea typeface="+mj-ea"/>
                <a:cs typeface="+mj-cs"/>
              </a:defRPr>
            </a:lvl1pPr>
          </a:lstStyle>
          <a:p>
            <a:pPr marL="571500" indent="-571500">
              <a:lnSpc>
                <a:spcPct val="220000"/>
              </a:lnSpc>
              <a:buFont typeface="Arial" panose="020B0604020202020204" pitchFamily="34" charset="0"/>
              <a:buChar char="•"/>
            </a:pPr>
            <a:r>
              <a:rPr lang="en-AU">
                <a:cs typeface="Arial"/>
              </a:rPr>
              <a:t>Project page: </a:t>
            </a:r>
            <a:r>
              <a:rPr lang="en-AU">
                <a:hlinkClick r:id="rId3"/>
              </a:rPr>
              <a:t>Data Distribution Project | PBS Data</a:t>
            </a:r>
            <a:endParaRPr lang="en-AU">
              <a:cs typeface="Arial"/>
            </a:endParaRPr>
          </a:p>
          <a:p>
            <a:pPr marL="571500" indent="-571500">
              <a:lnSpc>
                <a:spcPct val="220000"/>
              </a:lnSpc>
              <a:buFont typeface="Arial" panose="020B0604020202020204" pitchFamily="34" charset="0"/>
              <a:buChar char="•"/>
            </a:pPr>
            <a:r>
              <a:rPr lang="en-AU">
                <a:cs typeface="Arial"/>
              </a:rPr>
              <a:t>API (data dictionary and database diagram): </a:t>
            </a:r>
            <a:r>
              <a:rPr lang="en-AU">
                <a:hlinkClick r:id="rId4"/>
              </a:rPr>
              <a:t>HPP Article Details  · API Data Dictionary</a:t>
            </a:r>
            <a:endParaRPr lang="en-AU"/>
          </a:p>
          <a:p>
            <a:pPr marL="571500" indent="-571500">
              <a:lnSpc>
                <a:spcPct val="220000"/>
              </a:lnSpc>
              <a:buFont typeface="Arial" panose="020B0604020202020204" pitchFamily="34" charset="0"/>
              <a:buChar char="•"/>
            </a:pPr>
            <a:r>
              <a:rPr lang="en-AU">
                <a:cs typeface="Arial"/>
              </a:rPr>
              <a:t>Restrictions: </a:t>
            </a:r>
            <a:r>
              <a:rPr lang="en-AU">
                <a:cs typeface="Arial"/>
                <a:hlinkClick r:id="rId5"/>
              </a:rPr>
              <a:t>Piecing together Restrictions fragments</a:t>
            </a:r>
            <a:endParaRPr lang="en-AU">
              <a:cs typeface="Arial"/>
            </a:endParaRPr>
          </a:p>
        </p:txBody>
      </p:sp>
      <p:sp>
        <p:nvSpPr>
          <p:cNvPr id="5" name="TextBox 4">
            <a:extLst>
              <a:ext uri="{FF2B5EF4-FFF2-40B4-BE49-F238E27FC236}">
                <a16:creationId xmlns:a16="http://schemas.microsoft.com/office/drawing/2014/main" id="{F69C7447-7DA6-454C-AC22-F67D865D8D94}"/>
              </a:ext>
            </a:extLst>
          </p:cNvPr>
          <p:cNvSpPr txBox="1"/>
          <p:nvPr/>
        </p:nvSpPr>
        <p:spPr>
          <a:xfrm>
            <a:off x="5166804" y="5959687"/>
            <a:ext cx="6689805" cy="671915"/>
          </a:xfrm>
          <a:prstGeom prst="rect">
            <a:avLst/>
          </a:prstGeom>
          <a:noFill/>
        </p:spPr>
        <p:txBody>
          <a:bodyPr wrap="square">
            <a:spAutoFit/>
          </a:bodyPr>
          <a:lstStyle/>
          <a:p>
            <a:pPr lvl="1" algn="ctr">
              <a:lnSpc>
                <a:spcPct val="107000"/>
              </a:lnSpc>
            </a:pPr>
            <a:r>
              <a:rPr lang="en-AU" sz="1800">
                <a:latin typeface="Calibri"/>
                <a:ea typeface="Calibri" panose="020F0502020204030204" pitchFamily="34" charset="0"/>
                <a:cs typeface="Calibri"/>
              </a:rPr>
              <a:t>Any feedback during the public beta can be provided </a:t>
            </a:r>
          </a:p>
          <a:p>
            <a:pPr lvl="1" algn="ctr">
              <a:lnSpc>
                <a:spcPct val="107000"/>
              </a:lnSpc>
            </a:pPr>
            <a:r>
              <a:rPr lang="en-AU" sz="1800">
                <a:latin typeface="Calibri"/>
                <a:ea typeface="Calibri" panose="020F0502020204030204" pitchFamily="34" charset="0"/>
                <a:cs typeface="Calibri"/>
              </a:rPr>
              <a:t>via email to </a:t>
            </a:r>
            <a:r>
              <a:rPr lang="en-AU" sz="1800">
                <a:latin typeface="Calibri"/>
                <a:ea typeface="Calibri" panose="020F0502020204030204" pitchFamily="34" charset="0"/>
                <a:cs typeface="Calibri"/>
                <a:hlinkClick r:id="rId6"/>
              </a:rPr>
              <a:t>HPP.Support@health.gov.au</a:t>
            </a:r>
            <a:endParaRPr lang="en-AU" sz="1800">
              <a:latin typeface="Calibri"/>
              <a:ea typeface="Calibri" panose="020F0502020204030204" pitchFamily="34" charset="0"/>
              <a:cs typeface="Calibri"/>
            </a:endParaRPr>
          </a:p>
        </p:txBody>
      </p:sp>
    </p:spTree>
    <p:extLst>
      <p:ext uri="{BB962C8B-B14F-4D97-AF65-F5344CB8AC3E}">
        <p14:creationId xmlns:p14="http://schemas.microsoft.com/office/powerpoint/2010/main" val="274316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A20F-4AA2-48AE-A52F-6DB5B2E8FDF7}"/>
              </a:ext>
            </a:extLst>
          </p:cNvPr>
          <p:cNvSpPr>
            <a:spLocks noGrp="1"/>
          </p:cNvSpPr>
          <p:nvPr>
            <p:ph type="title"/>
          </p:nvPr>
        </p:nvSpPr>
        <p:spPr/>
        <p:txBody>
          <a:bodyPr>
            <a:normAutofit/>
          </a:bodyPr>
          <a:lstStyle/>
          <a:p>
            <a:r>
              <a:rPr lang="en-AU" sz="4000">
                <a:solidFill>
                  <a:srgbClr val="153A6E"/>
                </a:solidFill>
                <a:latin typeface="Calibri"/>
                <a:cs typeface="Calibri"/>
              </a:rPr>
              <a:t>Questions?</a:t>
            </a:r>
          </a:p>
        </p:txBody>
      </p:sp>
      <p:sp>
        <p:nvSpPr>
          <p:cNvPr id="5" name="TextBox 4">
            <a:extLst>
              <a:ext uri="{FF2B5EF4-FFF2-40B4-BE49-F238E27FC236}">
                <a16:creationId xmlns:a16="http://schemas.microsoft.com/office/drawing/2014/main" id="{F69C7447-7DA6-454C-AC22-F67D865D8D94}"/>
              </a:ext>
            </a:extLst>
          </p:cNvPr>
          <p:cNvSpPr txBox="1"/>
          <p:nvPr/>
        </p:nvSpPr>
        <p:spPr>
          <a:xfrm>
            <a:off x="5166804" y="5959687"/>
            <a:ext cx="6689805" cy="671915"/>
          </a:xfrm>
          <a:prstGeom prst="rect">
            <a:avLst/>
          </a:prstGeom>
          <a:noFill/>
        </p:spPr>
        <p:txBody>
          <a:bodyPr wrap="square">
            <a:spAutoFit/>
          </a:bodyPr>
          <a:lstStyle/>
          <a:p>
            <a:pPr lvl="1" algn="ctr">
              <a:lnSpc>
                <a:spcPct val="107000"/>
              </a:lnSpc>
            </a:pPr>
            <a:r>
              <a:rPr lang="en-AU" sz="1800">
                <a:latin typeface="Calibri"/>
                <a:ea typeface="Calibri" panose="020F0502020204030204" pitchFamily="34" charset="0"/>
                <a:cs typeface="Calibri"/>
              </a:rPr>
              <a:t>Any feedback during the public beta can be provided </a:t>
            </a:r>
          </a:p>
          <a:p>
            <a:pPr lvl="1" algn="ctr">
              <a:lnSpc>
                <a:spcPct val="107000"/>
              </a:lnSpc>
            </a:pPr>
            <a:r>
              <a:rPr lang="en-AU" sz="1800">
                <a:latin typeface="Calibri"/>
                <a:ea typeface="Calibri" panose="020F0502020204030204" pitchFamily="34" charset="0"/>
                <a:cs typeface="Calibri"/>
              </a:rPr>
              <a:t>via email to </a:t>
            </a:r>
            <a:r>
              <a:rPr lang="en-AU" sz="1800">
                <a:latin typeface="Calibri"/>
                <a:ea typeface="Calibri" panose="020F0502020204030204" pitchFamily="34" charset="0"/>
                <a:cs typeface="Calibri"/>
                <a:hlinkClick r:id="rId3"/>
              </a:rPr>
              <a:t>HPP.Support@health.gov.au</a:t>
            </a:r>
            <a:endParaRPr lang="en-AU" sz="1800">
              <a:latin typeface="Calibri"/>
              <a:ea typeface="Calibri" panose="020F0502020204030204" pitchFamily="34" charset="0"/>
              <a:cs typeface="Calibri"/>
            </a:endParaRPr>
          </a:p>
        </p:txBody>
      </p:sp>
    </p:spTree>
    <p:extLst>
      <p:ext uri="{BB962C8B-B14F-4D97-AF65-F5344CB8AC3E}">
        <p14:creationId xmlns:p14="http://schemas.microsoft.com/office/powerpoint/2010/main" val="81087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8" y="681531"/>
            <a:ext cx="10938695" cy="694985"/>
          </a:xfrm>
        </p:spPr>
        <p:txBody>
          <a:bodyPr/>
          <a:lstStyle/>
          <a:p>
            <a:r>
              <a:rPr lang="en-AU">
                <a:solidFill>
                  <a:srgbClr val="153A6E"/>
                </a:solidFill>
                <a:latin typeface="Calibri" panose="020F0502020204030204" pitchFamily="34" charset="0"/>
                <a:cs typeface="Calibri" panose="020F0502020204030204" pitchFamily="34" charset="0"/>
              </a:rPr>
              <a:t>Before we begin…</a:t>
            </a:r>
          </a:p>
        </p:txBody>
      </p:sp>
      <p:sp>
        <p:nvSpPr>
          <p:cNvPr id="3" name="Content Placeholder 3"/>
          <p:cNvSpPr txBox="1">
            <a:spLocks/>
          </p:cNvSpPr>
          <p:nvPr/>
        </p:nvSpPr>
        <p:spPr>
          <a:xfrm>
            <a:off x="1986455" y="1954924"/>
            <a:ext cx="9143418" cy="37452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sz="2400">
                <a:latin typeface="Calibri" panose="020F0502020204030204" pitchFamily="34" charset="0"/>
                <a:cs typeface="Calibri" panose="020F0502020204030204" pitchFamily="34" charset="0"/>
              </a:rPr>
              <a:t>Please turn off your webcam</a:t>
            </a:r>
          </a:p>
          <a:p>
            <a:pPr marL="0" indent="0">
              <a:lnSpc>
                <a:spcPct val="150000"/>
              </a:lnSpc>
              <a:buNone/>
            </a:pPr>
            <a:endParaRPr lang="en-AU" sz="2400">
              <a:latin typeface="Calibri" panose="020F0502020204030204" pitchFamily="34" charset="0"/>
              <a:cs typeface="Calibri" panose="020F0502020204030204" pitchFamily="34" charset="0"/>
            </a:endParaRPr>
          </a:p>
          <a:p>
            <a:pPr marL="0" indent="0">
              <a:lnSpc>
                <a:spcPct val="150000"/>
              </a:lnSpc>
              <a:buNone/>
            </a:pPr>
            <a:r>
              <a:rPr lang="en-AU" sz="2400">
                <a:latin typeface="Calibri" panose="020F0502020204030204" pitchFamily="34" charset="0"/>
                <a:cs typeface="Calibri" panose="020F0502020204030204" pitchFamily="34" charset="0"/>
              </a:rPr>
              <a:t>Please mute your microphone unless speaking</a:t>
            </a:r>
          </a:p>
          <a:p>
            <a:pPr marL="0" indent="0">
              <a:lnSpc>
                <a:spcPct val="150000"/>
              </a:lnSpc>
              <a:buNone/>
            </a:pPr>
            <a:endParaRPr lang="en-AU" sz="2400">
              <a:latin typeface="Calibri" panose="020F0502020204030204" pitchFamily="34" charset="0"/>
              <a:cs typeface="Calibri" panose="020F0502020204030204" pitchFamily="34" charset="0"/>
            </a:endParaRPr>
          </a:p>
          <a:p>
            <a:pPr marL="0" indent="0">
              <a:lnSpc>
                <a:spcPct val="150000"/>
              </a:lnSpc>
              <a:buNone/>
            </a:pPr>
            <a:r>
              <a:rPr lang="en-AU" sz="2400">
                <a:latin typeface="Calibri" panose="020F0502020204030204" pitchFamily="34" charset="0"/>
                <a:cs typeface="Calibri" panose="020F0502020204030204" pitchFamily="34" charset="0"/>
              </a:rPr>
              <a:t>Any questions? Email </a:t>
            </a:r>
            <a:r>
              <a:rPr lang="en-AU" sz="2400">
                <a:latin typeface="Calibri" panose="020F0502020204030204" pitchFamily="34" charset="0"/>
                <a:cs typeface="Calibri" panose="020F0502020204030204" pitchFamily="34" charset="0"/>
                <a:hlinkClick r:id="rId3"/>
              </a:rPr>
              <a:t>HPP.Support@health.gov.au</a:t>
            </a:r>
            <a:r>
              <a:rPr lang="en-AU" sz="2400">
                <a:latin typeface="Calibri" panose="020F0502020204030204" pitchFamily="34" charset="0"/>
                <a:cs typeface="Calibri" panose="020F0502020204030204" pitchFamily="34" charset="0"/>
              </a:rPr>
              <a:t> </a:t>
            </a:r>
          </a:p>
        </p:txBody>
      </p:sp>
      <p:pic>
        <p:nvPicPr>
          <p:cNvPr id="5" name="Graphic 4" descr="Web cam">
            <a:extLst>
              <a:ext uri="{FF2B5EF4-FFF2-40B4-BE49-F238E27FC236}">
                <a16:creationId xmlns:a16="http://schemas.microsoft.com/office/drawing/2014/main" id="{D569147C-1576-4361-AB50-9287612383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914" y="1828787"/>
            <a:ext cx="914400" cy="914400"/>
          </a:xfrm>
          <a:prstGeom prst="rect">
            <a:avLst/>
          </a:prstGeom>
        </p:spPr>
      </p:pic>
      <p:pic>
        <p:nvPicPr>
          <p:cNvPr id="7" name="Graphic 6" descr="Radio microphone">
            <a:extLst>
              <a:ext uri="{FF2B5EF4-FFF2-40B4-BE49-F238E27FC236}">
                <a16:creationId xmlns:a16="http://schemas.microsoft.com/office/drawing/2014/main" id="{9A8BFC7F-EF73-4176-9948-BFC09D2B9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7914" y="3176752"/>
            <a:ext cx="914400" cy="914400"/>
          </a:xfrm>
          <a:prstGeom prst="rect">
            <a:avLst/>
          </a:prstGeom>
        </p:spPr>
      </p:pic>
      <p:pic>
        <p:nvPicPr>
          <p:cNvPr id="9" name="Graphic 8" descr="Envelope">
            <a:extLst>
              <a:ext uri="{FF2B5EF4-FFF2-40B4-BE49-F238E27FC236}">
                <a16:creationId xmlns:a16="http://schemas.microsoft.com/office/drawing/2014/main" id="{D8D5670D-270F-424E-ADBC-3AD925674B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914" y="4524717"/>
            <a:ext cx="914400" cy="914400"/>
          </a:xfrm>
          <a:prstGeom prst="rect">
            <a:avLst/>
          </a:prstGeom>
        </p:spPr>
      </p:pic>
      <p:cxnSp>
        <p:nvCxnSpPr>
          <p:cNvPr id="13" name="Straight Connector 12">
            <a:extLst>
              <a:ext uri="{FF2B5EF4-FFF2-40B4-BE49-F238E27FC236}">
                <a16:creationId xmlns:a16="http://schemas.microsoft.com/office/drawing/2014/main" id="{0132361B-D4C7-4667-A339-C63F9BC2BF3D}"/>
              </a:ext>
            </a:extLst>
          </p:cNvPr>
          <p:cNvCxnSpPr>
            <a:cxnSpLocks/>
          </p:cNvCxnSpPr>
          <p:nvPr/>
        </p:nvCxnSpPr>
        <p:spPr>
          <a:xfrm flipH="1">
            <a:off x="937578" y="1945092"/>
            <a:ext cx="802732" cy="643904"/>
          </a:xfrm>
          <a:prstGeom prst="line">
            <a:avLst/>
          </a:prstGeom>
          <a:ln w="76200">
            <a:solidFill>
              <a:srgbClr val="153A6E"/>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802574D-8DAD-47BB-8BAB-6DB35C3CB17C}"/>
              </a:ext>
            </a:extLst>
          </p:cNvPr>
          <p:cNvCxnSpPr>
            <a:cxnSpLocks/>
          </p:cNvCxnSpPr>
          <p:nvPr/>
        </p:nvCxnSpPr>
        <p:spPr>
          <a:xfrm flipH="1">
            <a:off x="937578" y="3302341"/>
            <a:ext cx="802732" cy="643904"/>
          </a:xfrm>
          <a:prstGeom prst="line">
            <a:avLst/>
          </a:prstGeom>
          <a:ln w="76200">
            <a:solidFill>
              <a:srgbClr val="153A6E"/>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6767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Agenda</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80968"/>
            <a:ext cx="10568248" cy="4229619"/>
          </a:xfrm>
          <a:prstGeom prst="rect">
            <a:avLst/>
          </a:prstGeom>
          <a:ln>
            <a:noFill/>
          </a:ln>
        </p:spPr>
        <p:txBody>
          <a:bodyPr wrap="square" lIns="91440" tIns="45720" rIns="91440" bIns="45720" anchor="t">
            <a:spAutoFit/>
          </a:bodyPr>
          <a:lstStyle/>
          <a:p>
            <a:pPr marL="800100" lvl="1" indent="-342900">
              <a:lnSpc>
                <a:spcPct val="107000"/>
              </a:lnSpc>
              <a:spcAft>
                <a:spcPts val="2400"/>
              </a:spcAft>
              <a:buFont typeface="Symbol" panose="05050102010706020507" pitchFamily="18" charset="2"/>
              <a:buChar char=""/>
            </a:pPr>
            <a:r>
              <a:rPr lang="en-AU" sz="2000">
                <a:latin typeface="Calibri"/>
                <a:ea typeface="Calibri" panose="020F0502020204030204" pitchFamily="34" charset="0"/>
                <a:cs typeface="Calibri"/>
              </a:rPr>
              <a:t>PBS Data Distribution Project model background and derivation</a:t>
            </a:r>
          </a:p>
          <a:p>
            <a:pPr marL="800100" lvl="1" indent="-342900">
              <a:lnSpc>
                <a:spcPct val="107000"/>
              </a:lnSpc>
              <a:spcAft>
                <a:spcPts val="2400"/>
              </a:spcAft>
              <a:buFont typeface="Symbol" panose="05050102010706020507" pitchFamily="18" charset="2"/>
              <a:buChar char=""/>
            </a:pPr>
            <a:r>
              <a:rPr lang="en-GB" sz="2000">
                <a:latin typeface="Calibri"/>
                <a:cs typeface="Calibri"/>
              </a:rPr>
              <a:t>Introduction to the API data model</a:t>
            </a:r>
          </a:p>
          <a:p>
            <a:pPr marL="1257300" lvl="2" indent="-342900">
              <a:lnSpc>
                <a:spcPct val="107000"/>
              </a:lnSpc>
              <a:spcAft>
                <a:spcPts val="2400"/>
              </a:spcAft>
              <a:buFont typeface="Symbol" panose="05050102010706020507" pitchFamily="18" charset="2"/>
              <a:buChar char=""/>
            </a:pPr>
            <a:r>
              <a:rPr lang="en-GB" sz="2000">
                <a:latin typeface="Calibri"/>
                <a:cs typeface="Calibri"/>
              </a:rPr>
              <a:t>Schedules</a:t>
            </a:r>
          </a:p>
          <a:p>
            <a:pPr marL="1257300" lvl="2" indent="-342900">
              <a:lnSpc>
                <a:spcPct val="107000"/>
              </a:lnSpc>
              <a:spcAft>
                <a:spcPts val="2400"/>
              </a:spcAft>
              <a:buFont typeface="Symbol" panose="05050102010706020507" pitchFamily="18" charset="2"/>
              <a:buChar char=""/>
            </a:pPr>
            <a:r>
              <a:rPr lang="en-GB" sz="2000">
                <a:latin typeface="Calibri"/>
                <a:cs typeface="Calibri"/>
              </a:rPr>
              <a:t>Items</a:t>
            </a:r>
          </a:p>
          <a:p>
            <a:pPr marL="1257300" lvl="2" indent="-342900">
              <a:lnSpc>
                <a:spcPct val="107000"/>
              </a:lnSpc>
              <a:spcAft>
                <a:spcPts val="2400"/>
              </a:spcAft>
              <a:buFont typeface="Symbol" panose="05050102010706020507" pitchFamily="18" charset="2"/>
              <a:buChar char=""/>
            </a:pPr>
            <a:r>
              <a:rPr lang="en-GB" sz="2000">
                <a:latin typeface="Calibri"/>
                <a:cs typeface="Calibri"/>
              </a:rPr>
              <a:t>Dispensing and Prescribing Rules</a:t>
            </a:r>
          </a:p>
          <a:p>
            <a:pPr marL="1257300" lvl="2" indent="-342900">
              <a:lnSpc>
                <a:spcPct val="107000"/>
              </a:lnSpc>
              <a:spcAft>
                <a:spcPts val="2400"/>
              </a:spcAft>
              <a:buFont typeface="Symbol" panose="05050102010706020507" pitchFamily="18" charset="2"/>
              <a:buChar char=""/>
            </a:pPr>
            <a:r>
              <a:rPr lang="en-GB" sz="2000">
                <a:latin typeface="Calibri"/>
                <a:cs typeface="Calibri"/>
              </a:rPr>
              <a:t>Restrictions</a:t>
            </a:r>
          </a:p>
          <a:p>
            <a:pPr marL="1257300" lvl="2" indent="-342900">
              <a:lnSpc>
                <a:spcPct val="107000"/>
              </a:lnSpc>
              <a:spcAft>
                <a:spcPts val="2400"/>
              </a:spcAft>
              <a:buFont typeface="Symbol" panose="05050102010706020507" pitchFamily="18" charset="2"/>
              <a:buChar char=""/>
            </a:pPr>
            <a:r>
              <a:rPr lang="en-GB" sz="2000">
                <a:latin typeface="Calibri"/>
                <a:cs typeface="Calibri"/>
              </a:rPr>
              <a:t>Summary of Changes</a:t>
            </a:r>
          </a:p>
        </p:txBody>
      </p:sp>
    </p:spTree>
    <p:extLst>
      <p:ext uri="{BB962C8B-B14F-4D97-AF65-F5344CB8AC3E}">
        <p14:creationId xmlns:p14="http://schemas.microsoft.com/office/powerpoint/2010/main" val="335619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658583"/>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Background</a:t>
            </a:r>
            <a:endParaRPr lang="en-AU" sz="2000">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2400"/>
              </a:spcAft>
            </a:pPr>
            <a:r>
              <a:rPr lang="en-AU" sz="2000"/>
              <a:t>The Department of Health is modernising the consumption and data distribution for the monthly PBS Schedule data.</a:t>
            </a:r>
          </a:p>
          <a:p>
            <a:pPr lvl="1">
              <a:lnSpc>
                <a:spcPct val="107000"/>
              </a:lnSpc>
              <a:spcAft>
                <a:spcPts val="2400"/>
              </a:spcAft>
            </a:pPr>
            <a:r>
              <a:rPr lang="en-AU" sz="2000"/>
              <a:t>To achieve this, it was decided to revisit the underlying XML/Text file distribution system and deliver the data in a more relational format via the use of an API.</a:t>
            </a:r>
          </a:p>
          <a:p>
            <a:pPr lvl="1">
              <a:lnSpc>
                <a:spcPct val="107000"/>
              </a:lnSpc>
              <a:spcAft>
                <a:spcPts val="2400"/>
              </a:spcAft>
            </a:pPr>
            <a:r>
              <a:rPr lang="en-AU" sz="2000"/>
              <a:t>The data was remodelled into a relational data model, and a series of endpoints designed to deliver the data for each entity/table in the model.</a:t>
            </a:r>
          </a:p>
          <a:p>
            <a:pPr lvl="1">
              <a:lnSpc>
                <a:spcPct val="107000"/>
              </a:lnSpc>
              <a:spcAft>
                <a:spcPts val="2400"/>
              </a:spcAft>
            </a:pPr>
            <a:r>
              <a:rPr lang="en-AU" sz="2000"/>
              <a:t>As per standard modelling rules; data lives in its most natural location, with associative tables resolving any many-to-many relationships, and reference tables used to reduce redundant storage.</a:t>
            </a:r>
          </a:p>
        </p:txBody>
      </p:sp>
    </p:spTree>
    <p:extLst>
      <p:ext uri="{BB962C8B-B14F-4D97-AF65-F5344CB8AC3E}">
        <p14:creationId xmlns:p14="http://schemas.microsoft.com/office/powerpoint/2010/main" val="2733211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agram, plan, screenshot&#10;&#10;Description automatically generated">
            <a:extLst>
              <a:ext uri="{FF2B5EF4-FFF2-40B4-BE49-F238E27FC236}">
                <a16:creationId xmlns:a16="http://schemas.microsoft.com/office/drawing/2014/main" id="{5AC19BE6-38C4-403B-A125-1C47CC05EDF8}"/>
              </a:ext>
            </a:extLst>
          </p:cNvPr>
          <p:cNvPicPr>
            <a:picLocks noChangeAspect="1"/>
          </p:cNvPicPr>
          <p:nvPr/>
        </p:nvPicPr>
        <p:blipFill>
          <a:blip r:embed="rId3"/>
          <a:stretch>
            <a:fillRect/>
          </a:stretch>
        </p:blipFill>
        <p:spPr>
          <a:xfrm>
            <a:off x="644176" y="230779"/>
            <a:ext cx="9545110" cy="6509660"/>
          </a:xfrm>
          <a:prstGeom prst="rect">
            <a:avLst/>
          </a:prstGeom>
        </p:spPr>
      </p:pic>
      <p:sp>
        <p:nvSpPr>
          <p:cNvPr id="4" name="Rectangle 3">
            <a:extLst>
              <a:ext uri="{FF2B5EF4-FFF2-40B4-BE49-F238E27FC236}">
                <a16:creationId xmlns:a16="http://schemas.microsoft.com/office/drawing/2014/main" id="{259B3896-4F61-4BE0-8ED2-82E9E31C8BA0}"/>
              </a:ext>
            </a:extLst>
          </p:cNvPr>
          <p:cNvSpPr/>
          <p:nvPr/>
        </p:nvSpPr>
        <p:spPr>
          <a:xfrm>
            <a:off x="2200275" y="1857375"/>
            <a:ext cx="1163411" cy="453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2729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646337"/>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Schedule Table</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r>
              <a:rPr lang="en-AU" sz="2000">
                <a:latin typeface="Calibri"/>
                <a:cs typeface="Calibri"/>
              </a:rPr>
              <a:t>The data model has been designed to act as a repository of data, rather than a transactional or operational database. It is recommended that the endpoint responses be loaded into a local repository for interrogation and use.</a:t>
            </a:r>
          </a:p>
          <a:p>
            <a:pPr>
              <a:lnSpc>
                <a:spcPct val="107000"/>
              </a:lnSpc>
              <a:spcAft>
                <a:spcPts val="2400"/>
              </a:spcAft>
            </a:pPr>
            <a:r>
              <a:rPr lang="en-AU" sz="2000">
                <a:latin typeface="Calibri"/>
                <a:cs typeface="Calibri"/>
              </a:rPr>
              <a:t>The Schedule table is the main controlling entity, and every table can be segmented into data specific to the relevant schedule.</a:t>
            </a:r>
          </a:p>
          <a:p>
            <a:pPr>
              <a:lnSpc>
                <a:spcPct val="107000"/>
              </a:lnSpc>
              <a:spcAft>
                <a:spcPts val="2400"/>
              </a:spcAft>
            </a:pPr>
            <a:r>
              <a:rPr lang="en-AU" sz="2000">
                <a:latin typeface="Calibri"/>
                <a:cs typeface="Calibri"/>
              </a:rPr>
              <a:t>The Schedule Code is then used as part of the Primary Key of all child tables across the model.</a:t>
            </a:r>
          </a:p>
          <a:p>
            <a:pPr>
              <a:lnSpc>
                <a:spcPct val="107000"/>
              </a:lnSpc>
              <a:spcAft>
                <a:spcPts val="2400"/>
              </a:spcAft>
            </a:pPr>
            <a:r>
              <a:rPr lang="en-AU" sz="2000">
                <a:latin typeface="Calibri"/>
                <a:ea typeface="Calibri" panose="020F0502020204030204" pitchFamily="34" charset="0"/>
                <a:cs typeface="Calibri"/>
              </a:rPr>
              <a:t>The table stores the Schedule Code, with the effective dates and publication status. </a:t>
            </a:r>
          </a:p>
          <a:p>
            <a:pPr>
              <a:lnSpc>
                <a:spcPct val="107000"/>
              </a:lnSpc>
              <a:spcAft>
                <a:spcPts val="2400"/>
              </a:spcAft>
            </a:pPr>
            <a:r>
              <a:rPr lang="en-AU" sz="2000">
                <a:latin typeface="Calibri"/>
                <a:ea typeface="Calibri" panose="020F0502020204030204" pitchFamily="34" charset="0"/>
                <a:cs typeface="Calibri"/>
              </a:rPr>
              <a:t>The status itself is used to indicate whether the current Schedule is under embargo.</a:t>
            </a:r>
          </a:p>
        </p:txBody>
      </p:sp>
      <p:pic>
        <p:nvPicPr>
          <p:cNvPr id="5" name="Picture 4">
            <a:extLst>
              <a:ext uri="{FF2B5EF4-FFF2-40B4-BE49-F238E27FC236}">
                <a16:creationId xmlns:a16="http://schemas.microsoft.com/office/drawing/2014/main" id="{3529E9DA-7A57-0D79-5640-0F9A8DD51580}"/>
              </a:ext>
            </a:extLst>
          </p:cNvPr>
          <p:cNvPicPr>
            <a:picLocks noChangeAspect="1"/>
          </p:cNvPicPr>
          <p:nvPr/>
        </p:nvPicPr>
        <p:blipFill>
          <a:blip r:embed="rId3"/>
          <a:stretch>
            <a:fillRect/>
          </a:stretch>
        </p:blipFill>
        <p:spPr>
          <a:xfrm>
            <a:off x="9823050" y="4886473"/>
            <a:ext cx="2219048" cy="1666667"/>
          </a:xfrm>
          <a:prstGeom prst="rect">
            <a:avLst/>
          </a:prstGeom>
        </p:spPr>
      </p:pic>
    </p:spTree>
    <p:extLst>
      <p:ext uri="{BB962C8B-B14F-4D97-AF65-F5344CB8AC3E}">
        <p14:creationId xmlns:p14="http://schemas.microsoft.com/office/powerpoint/2010/main" val="1255118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00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Schedule Table</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9E0BE0C-DA40-3A33-FA23-821FEDED24D8}"/>
              </a:ext>
            </a:extLst>
          </p:cNvPr>
          <p:cNvPicPr>
            <a:picLocks noChangeAspect="1"/>
          </p:cNvPicPr>
          <p:nvPr/>
        </p:nvPicPr>
        <p:blipFill>
          <a:blip r:embed="rId3"/>
          <a:stretch>
            <a:fillRect/>
          </a:stretch>
        </p:blipFill>
        <p:spPr>
          <a:xfrm>
            <a:off x="1095119" y="2165205"/>
            <a:ext cx="9506206" cy="3115583"/>
          </a:xfrm>
          <a:prstGeom prst="rect">
            <a:avLst/>
          </a:prstGeom>
        </p:spPr>
      </p:pic>
    </p:spTree>
    <p:extLst>
      <p:ext uri="{BB962C8B-B14F-4D97-AF65-F5344CB8AC3E}">
        <p14:creationId xmlns:p14="http://schemas.microsoft.com/office/powerpoint/2010/main" val="1215936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27135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Domains</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r>
              <a:rPr lang="en-AU" sz="2000">
                <a:latin typeface="Calibri"/>
                <a:cs typeface="Calibri"/>
              </a:rPr>
              <a:t>Even though it still looks complex, the model has been designed to deliver data in two main domains:</a:t>
            </a:r>
          </a:p>
          <a:p>
            <a:pPr marL="800100" lvl="1" indent="-342900">
              <a:lnSpc>
                <a:spcPct val="107000"/>
              </a:lnSpc>
              <a:spcAft>
                <a:spcPts val="2400"/>
              </a:spcAft>
              <a:buFont typeface="Symbol" panose="05050102010706020507" pitchFamily="18" charset="2"/>
              <a:buChar char=""/>
            </a:pPr>
            <a:r>
              <a:rPr lang="en-AU" sz="2000">
                <a:latin typeface="Calibri"/>
                <a:ea typeface="Calibri" panose="020F0502020204030204" pitchFamily="34" charset="0"/>
                <a:cs typeface="Calibri"/>
              </a:rPr>
              <a:t>Items – the data related to the PBS Items themselves</a:t>
            </a:r>
          </a:p>
          <a:p>
            <a:pPr marL="800100" lvl="1" indent="-342900">
              <a:lnSpc>
                <a:spcPct val="107000"/>
              </a:lnSpc>
              <a:spcAft>
                <a:spcPts val="2400"/>
              </a:spcAft>
              <a:buFont typeface="Symbol" panose="05050102010706020507" pitchFamily="18" charset="2"/>
              <a:buChar char=""/>
            </a:pPr>
            <a:r>
              <a:rPr lang="en-AU" sz="2000">
                <a:latin typeface="Calibri"/>
                <a:ea typeface="Calibri" panose="020F0502020204030204" pitchFamily="34" charset="0"/>
                <a:cs typeface="Calibri"/>
              </a:rPr>
              <a:t>Restrictions – the data related to the rules used for the prescribing of PBS Items</a:t>
            </a:r>
          </a:p>
        </p:txBody>
      </p:sp>
    </p:spTree>
    <p:extLst>
      <p:ext uri="{BB962C8B-B14F-4D97-AF65-F5344CB8AC3E}">
        <p14:creationId xmlns:p14="http://schemas.microsoft.com/office/powerpoint/2010/main" val="2959024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DoH New Brand">
      <a:dk1>
        <a:srgbClr val="000000"/>
      </a:dk1>
      <a:lt1>
        <a:srgbClr val="FFFFFF"/>
      </a:lt1>
      <a:dk2>
        <a:srgbClr val="6D6D70"/>
      </a:dk2>
      <a:lt2>
        <a:srgbClr val="F0F1F1"/>
      </a:lt2>
      <a:accent1>
        <a:srgbClr val="008A95"/>
      </a:accent1>
      <a:accent2>
        <a:srgbClr val="005BAB"/>
      </a:accent2>
      <a:accent3>
        <a:srgbClr val="A5A5A5"/>
      </a:accent3>
      <a:accent4>
        <a:srgbClr val="A11165"/>
      </a:accent4>
      <a:accent5>
        <a:srgbClr val="A7B12F"/>
      </a:accent5>
      <a:accent6>
        <a:srgbClr val="E1C50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P Committee member webinar - Logging in - January 2023.pptx" id="{C1693FBD-BCE7-4944-9D41-147498D29E7B}" vid="{956BD56E-FECC-4BC6-8DC6-CEE9BC1EE4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876c76-5897-4d5d-ac80-954d0599e137" xsi:nil="true"/>
    <lcf76f155ced4ddcb4097134ff3c332f xmlns="01920aa1-7832-453e-a147-98c77996387c">
      <Terms xmlns="http://schemas.microsoft.com/office/infopath/2007/PartnerControls"/>
    </lcf76f155ced4ddcb4097134ff3c332f>
    <SharedWithUsers xmlns="c4876c76-5897-4d5d-ac80-954d0599e137">
      <UserInfo>
        <DisplayName>SHARMA, Krishneel</DisplayName>
        <AccountId>13</AccountId>
        <AccountType/>
      </UserInfo>
      <UserInfo>
        <DisplayName>CURTIS, Tori</DisplayName>
        <AccountId>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E71144B0A72D48BAD5085EFC329F68" ma:contentTypeVersion="15" ma:contentTypeDescription="Create a new document." ma:contentTypeScope="" ma:versionID="5cf375928ed12d4b4998234bf7d8b671">
  <xsd:schema xmlns:xsd="http://www.w3.org/2001/XMLSchema" xmlns:xs="http://www.w3.org/2001/XMLSchema" xmlns:p="http://schemas.microsoft.com/office/2006/metadata/properties" xmlns:ns2="01920aa1-7832-453e-a147-98c77996387c" xmlns:ns3="c4876c76-5897-4d5d-ac80-954d0599e137" targetNamespace="http://schemas.microsoft.com/office/2006/metadata/properties" ma:root="true" ma:fieldsID="1186b90554b39bbc597490a6c1a982f8" ns2:_="" ns3:_="">
    <xsd:import namespace="01920aa1-7832-453e-a147-98c77996387c"/>
    <xsd:import namespace="c4876c76-5897-4d5d-ac80-954d0599e1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20aa1-7832-453e-a147-98c7799638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876c76-5897-4d5d-ac80-954d0599e1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8e53915-8c5f-445e-bedf-3b013b1c2309}" ma:internalName="TaxCatchAll" ma:showField="CatchAllData" ma:web="c4876c76-5897-4d5d-ac80-954d0599e1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29F1DE-711E-4FEC-B30C-4957D8EE3752}">
  <ds:schemaRefs>
    <ds:schemaRef ds:uri="01920aa1-7832-453e-a147-98c77996387c"/>
    <ds:schemaRef ds:uri="c4876c76-5897-4d5d-ac80-954d0599e1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B4EECD-D4AC-4ADE-ADDE-8A0C11B1A8AF}">
  <ds:schemaRefs>
    <ds:schemaRef ds:uri="01920aa1-7832-453e-a147-98c77996387c"/>
    <ds:schemaRef ds:uri="c4876c76-5897-4d5d-ac80-954d0599e1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BE339F-BAD8-4A76-8A9B-1A7F5211A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PresentationFormat>Widescreen</PresentationFormat>
  <Slides>22</Slides>
  <Notes>17</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Before we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2018-09-20T02:29:20Z</cp:lastPrinted>
  <dcterms:created xsi:type="dcterms:W3CDTF">2022-10-07T04:42:11Z</dcterms:created>
  <dcterms:modified xsi:type="dcterms:W3CDTF">2023-07-24T05:16:16Z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ion">
    <vt:lpwstr>5;#PCPD CC Corporate Communication SN|73cff0d0-7b20-43e0-ad96-75a3b55de641</vt:lpwstr>
  </property>
  <property fmtid="{D5CDD505-2E9C-101B-9397-08002B2CF9AE}" pid="3" name="ContentTypeId">
    <vt:lpwstr>0x010100FEE71144B0A72D48BAD5085EFC329F68</vt:lpwstr>
  </property>
  <property fmtid="{D5CDD505-2E9C-101B-9397-08002B2CF9AE}" pid="4" name="_dlc_DocIdItemGuid">
    <vt:lpwstr>44a230fd-fa4f-4291-89e0-e57edd2430d9</vt:lpwstr>
  </property>
  <property fmtid="{D5CDD505-2E9C-101B-9397-08002B2CF9AE}" pid="5" name="Keywords1">
    <vt:lpwstr>4;#visual identity|a54ebda2-a0fd-45ec-8fc0-1cf31001b526;#48;#Presentation|4aa1c64d-65dd-4587-b2fe-b758d053021e</vt:lpwstr>
  </property>
  <property fmtid="{D5CDD505-2E9C-101B-9397-08002B2CF9AE}" pid="6" name="Information type">
    <vt:lpwstr>42;#Template|0635ea83-9a41-497c-9b11-d9d7178dcab7</vt:lpwstr>
  </property>
  <property fmtid="{D5CDD505-2E9C-101B-9397-08002B2CF9AE}" pid="7" name="MediaServiceImageTags">
    <vt:lpwstr/>
  </property>
</Properties>
</file>