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3" r:id="rId4"/>
    <p:sldMasterId id="2147484010" r:id="rId5"/>
  </p:sldMasterIdLst>
  <p:notesMasterIdLst>
    <p:notesMasterId r:id="rId23"/>
  </p:notesMasterIdLst>
  <p:handoutMasterIdLst>
    <p:handoutMasterId r:id="rId24"/>
  </p:handoutMasterIdLst>
  <p:sldIdLst>
    <p:sldId id="673" r:id="rId6"/>
    <p:sldId id="672" r:id="rId7"/>
    <p:sldId id="469" r:id="rId8"/>
    <p:sldId id="578" r:id="rId9"/>
    <p:sldId id="682" r:id="rId10"/>
    <p:sldId id="694" r:id="rId11"/>
    <p:sldId id="695" r:id="rId12"/>
    <p:sldId id="696" r:id="rId13"/>
    <p:sldId id="690" r:id="rId14"/>
    <p:sldId id="683" r:id="rId15"/>
    <p:sldId id="675" r:id="rId16"/>
    <p:sldId id="686" r:id="rId17"/>
    <p:sldId id="676" r:id="rId18"/>
    <p:sldId id="679" r:id="rId19"/>
    <p:sldId id="677" r:id="rId20"/>
    <p:sldId id="678" r:id="rId21"/>
    <p:sldId id="69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4A3E18-541F-B1AE-9B40-2C93DD651804}" name="MACKEY, Tim" initials="MT" userId="S::tim.mackey@health.gov.au::1108bd44-9ed7-42ee-9e35-6f13f5260b03" providerId="AD"/>
  <p188:author id="{7716B669-65BC-0E7F-16DC-A946B444CBA8}" name="CURTIS, Tori" initials="CT" userId="S::tori.curtis@health.gov.au::f7f76036-7f9a-4d1f-89c0-f08e2f991577" providerId="AD"/>
  <p188:author id="{560D3C78-CCC2-9213-1E62-62072F016529}" name="MORO, Silvana" initials="MS" userId="S::Silvana.MORO@Health.gov.au::fed6deb7-97c7-4955-8445-149b8613446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ETTERPLACE, Anna" initials="FA" lastIdx="9" clrIdx="0">
    <p:extLst>
      <p:ext uri="{19B8F6BF-5375-455C-9EA6-DF929625EA0E}">
        <p15:presenceInfo xmlns:p15="http://schemas.microsoft.com/office/powerpoint/2012/main" userId="S::Anna.Fetterplace@health.gov.au::a30400a0-503d-41d3-abe7-87202bd0878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8A96"/>
    <a:srgbClr val="F1F2F2"/>
    <a:srgbClr val="00B4C4"/>
    <a:srgbClr val="005CAB"/>
    <a:srgbClr val="153A6E"/>
    <a:srgbClr val="00727E"/>
    <a:srgbClr val="004C91"/>
    <a:srgbClr val="153A96"/>
    <a:srgbClr val="0091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482FAF-77E8-4E41-8080-902DC92BC59C}" v="5" dt="2023-11-13T01:05:57.067"/>
    <p1510:client id="{F50E4CA2-2DAA-A517-888C-78B506FF3C53}" v="8" dt="2023-11-13T01:13:32.440"/>
  </p1510:revLst>
</p1510:revInfo>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96BD2C-675F-EB49-90C0-04BE238EA62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7BA457F-96B0-7940-A355-704673CC641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3C007C1-EFE5-D647-A9AD-E46E503CBB2C}" type="datetimeFigureOut">
              <a:rPr lang="en-US" smtClean="0"/>
              <a:t>11/12/2023</a:t>
            </a:fld>
            <a:endParaRPr lang="en-US"/>
          </a:p>
        </p:txBody>
      </p:sp>
      <p:sp>
        <p:nvSpPr>
          <p:cNvPr id="4" name="Footer Placeholder 3">
            <a:extLst>
              <a:ext uri="{FF2B5EF4-FFF2-40B4-BE49-F238E27FC236}">
                <a16:creationId xmlns:a16="http://schemas.microsoft.com/office/drawing/2014/main" id="{4AC93EC4-0AFF-BA47-92F6-879424DB280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391E6F3-8DEB-2746-872B-68149DD438C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F24250-436E-B84D-848B-317CC4F20292}" type="slidenum">
              <a:rPr lang="en-US" smtClean="0"/>
              <a:t>‹#›</a:t>
            </a:fld>
            <a:endParaRPr lang="en-US"/>
          </a:p>
        </p:txBody>
      </p:sp>
    </p:spTree>
    <p:extLst>
      <p:ext uri="{BB962C8B-B14F-4D97-AF65-F5344CB8AC3E}">
        <p14:creationId xmlns:p14="http://schemas.microsoft.com/office/powerpoint/2010/main" val="2633962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3730FA-5F08-DA4E-AAAA-2D71BC162741}" type="datetimeFigureOut">
              <a:rPr lang="en-US" smtClean="0"/>
              <a:t>11/12/2023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F9032-5597-3042-A2EA-4E24F1F56884}" type="slidenum">
              <a:rPr lang="en-US" smtClean="0"/>
              <a:t>‹#›</a:t>
            </a:fld>
            <a:endParaRPr lang="en-US"/>
          </a:p>
        </p:txBody>
      </p:sp>
    </p:spTree>
    <p:extLst>
      <p:ext uri="{BB962C8B-B14F-4D97-AF65-F5344CB8AC3E}">
        <p14:creationId xmlns:p14="http://schemas.microsoft.com/office/powerpoint/2010/main" val="367881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F9032-5597-3042-A2EA-4E24F1F56884}" type="slidenum">
              <a:rPr lang="en-US" smtClean="0"/>
              <a:t>1</a:t>
            </a:fld>
            <a:endParaRPr lang="en-US"/>
          </a:p>
        </p:txBody>
      </p:sp>
    </p:spTree>
    <p:extLst>
      <p:ext uri="{BB962C8B-B14F-4D97-AF65-F5344CB8AC3E}">
        <p14:creationId xmlns:p14="http://schemas.microsoft.com/office/powerpoint/2010/main" val="3014490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3</a:t>
            </a:fld>
            <a:endParaRPr lang="en-US"/>
          </a:p>
        </p:txBody>
      </p:sp>
    </p:spTree>
    <p:extLst>
      <p:ext uri="{BB962C8B-B14F-4D97-AF65-F5344CB8AC3E}">
        <p14:creationId xmlns:p14="http://schemas.microsoft.com/office/powerpoint/2010/main" val="3719290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AF9032-5597-3042-A2EA-4E24F1F5688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1497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17</a:t>
            </a:fld>
            <a:endParaRPr lang="en-US"/>
          </a:p>
        </p:txBody>
      </p:sp>
    </p:spTree>
    <p:extLst>
      <p:ext uri="{BB962C8B-B14F-4D97-AF65-F5344CB8AC3E}">
        <p14:creationId xmlns:p14="http://schemas.microsoft.com/office/powerpoint/2010/main" val="167814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6F5A2E-B019-214E-9B99-03C4D6FC9CD0}"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65129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79431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301515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43FB36D4-294B-455D-90CB-363BD5C60A97}"/>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ictureRight">
    <p:spTree>
      <p:nvGrpSpPr>
        <p:cNvPr id="1" name=""/>
        <p:cNvGrpSpPr/>
        <p:nvPr/>
      </p:nvGrpSpPr>
      <p:grpSpPr>
        <a:xfrm>
          <a:off x="0" y="0"/>
          <a:ext cx="0" cy="0"/>
          <a:chOff x="0" y="0"/>
          <a:chExt cx="0" cy="0"/>
        </a:xfrm>
      </p:grpSpPr>
      <p:sp>
        <p:nvSpPr>
          <p:cNvPr id="12" name="Bild">
            <a:extLst>
              <a:ext uri="{FF2B5EF4-FFF2-40B4-BE49-F238E27FC236}">
                <a16:creationId xmlns:a16="http://schemas.microsoft.com/office/drawing/2014/main" id="{DC821E7D-8E5B-0443-A5F3-00785BB23C7B}"/>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pic>
        <p:nvPicPr>
          <p:cNvPr id="5" name="Picture 4" descr="Shape&#10;&#10;Description automatically generated with medium confidence">
            <a:extLst>
              <a:ext uri="{FF2B5EF4-FFF2-40B4-BE49-F238E27FC236}">
                <a16:creationId xmlns:a16="http://schemas.microsoft.com/office/drawing/2014/main" id="{F7940347-5516-4FAF-B968-A82DC249DA19}"/>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031212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ueGradientB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2ECC3D-4340-4E40-AC6A-F9401763D662}"/>
              </a:ext>
            </a:extLst>
          </p:cNvPr>
          <p:cNvSpPr/>
          <p:nvPr userDrawn="1"/>
        </p:nvSpPr>
        <p:spPr>
          <a:xfrm>
            <a:off x="0" y="0"/>
            <a:ext cx="12192000" cy="210589"/>
          </a:xfrm>
          <a:prstGeom prst="rect">
            <a:avLst/>
          </a:prstGeom>
          <a:solidFill>
            <a:srgbClr val="0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88F766-4C1F-3941-B36C-3F586118A49A}"/>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21E5BF-9B7B-0A4C-9EC0-4D7B3AAF4F0D}"/>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42ECB8-8A33-F04E-88D1-FAC646208AC9}"/>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76EA20-6A3B-9345-A4A1-2F71ED598508}"/>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7E7824F-89BF-F440-A5D1-3640E9D51C4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997972-1439-C942-A9CD-125960657BC2}"/>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943050A-2473-F74A-90B1-13C96DB80099}"/>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41ABFE-D653-3540-B09E-B4410096FF90}"/>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Shape&#10;&#10;Description automatically generated with medium confidence">
            <a:extLst>
              <a:ext uri="{FF2B5EF4-FFF2-40B4-BE49-F238E27FC236}">
                <a16:creationId xmlns:a16="http://schemas.microsoft.com/office/drawing/2014/main" id="{41AE3820-E8FB-4C18-989E-080BD0ED51C2}"/>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717949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6E57FB54-8210-43A9-8331-B5673E568794}"/>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itonTitlePage Picture">
    <p:spTree>
      <p:nvGrpSpPr>
        <p:cNvPr id="1" name=""/>
        <p:cNvGrpSpPr/>
        <p:nvPr/>
      </p:nvGrpSpPr>
      <p:grpSpPr>
        <a:xfrm>
          <a:off x="0" y="0"/>
          <a:ext cx="0" cy="0"/>
          <a:chOff x="0" y="0"/>
          <a:chExt cx="0" cy="0"/>
        </a:xfrm>
      </p:grpSpPr>
      <p:sp>
        <p:nvSpPr>
          <p:cNvPr id="6" name="Bild">
            <a:extLst>
              <a:ext uri="{FF2B5EF4-FFF2-40B4-BE49-F238E27FC236}">
                <a16:creationId xmlns:a16="http://schemas.microsoft.com/office/drawing/2014/main" id="{AC009FC7-A04B-1B49-B7CE-ABC58262D45C}"/>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sp>
        <p:nvSpPr>
          <p:cNvPr id="7" name="ABOUT…">
            <a:extLst>
              <a:ext uri="{FF2B5EF4-FFF2-40B4-BE49-F238E27FC236}">
                <a16:creationId xmlns:a16="http://schemas.microsoft.com/office/drawing/2014/main" id="{27158CA1-850C-C642-A6C7-44B0ED57135B}"/>
              </a:ext>
            </a:extLst>
          </p:cNvPr>
          <p:cNvSpPr txBox="1"/>
          <p:nvPr userDrawn="1"/>
        </p:nvSpPr>
        <p:spPr>
          <a:xfrm>
            <a:off x="956410" y="788247"/>
            <a:ext cx="4160251" cy="1182721"/>
          </a:xfrm>
          <a:prstGeom prst="rect">
            <a:avLst/>
          </a:prstGeom>
          <a:ln w="12700">
            <a:miter lim="400000"/>
          </a:ln>
          <a:extLst>
            <a:ext uri="{C572A759-6A51-4108-AA02-DFA0A04FC94B}">
              <ma14:wrappingTextBoxFlag xmlns="" xmlns:ma14="http://schemas.microsoft.com/office/mac/drawingml/2011/main" val="1"/>
            </a:ext>
          </a:extLst>
        </p:spPr>
        <p:txBody>
          <a:bodyPr lIns="22860" rIns="22860">
            <a:normAutofit/>
          </a:bodyPr>
          <a:lstStyle>
            <a:defPPr>
              <a:defRPr lang="en-US"/>
            </a:defPPr>
            <a:lvl1pPr>
              <a:lnSpc>
                <a:spcPts val="3400"/>
              </a:lnSpc>
              <a:defRPr sz="3600" b="1" i="0" cap="all" spc="-215">
                <a:solidFill>
                  <a:schemeClr val="accent1"/>
                </a:solidFill>
                <a:latin typeface="+mj-lt"/>
                <a:ea typeface="Helvetica Neue" charset="0"/>
                <a:cs typeface="Helvetica Neue" charset="0"/>
              </a:defRPr>
            </a:lvl1pPr>
            <a:lvl2pPr marL="1371531"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2pPr>
            <a:lvl3pPr marL="2285886"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3pPr>
            <a:lvl4pPr marL="3200240"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4pPr>
            <a:lvl5pPr marL="4114594"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5pPr>
            <a:lvl6pPr marL="5028949" indent="-457177" defTabSz="1828709">
              <a:lnSpc>
                <a:spcPct val="90000"/>
              </a:lnSpc>
              <a:spcBef>
                <a:spcPts val="1000"/>
              </a:spcBef>
              <a:buFont typeface="Arial" panose="020B0604020202020204" pitchFamily="34" charset="0"/>
              <a:buChar char="•"/>
              <a:defRPr sz="3600"/>
            </a:lvl6pPr>
            <a:lvl7pPr marL="5943303" indent="-457177" defTabSz="1828709">
              <a:lnSpc>
                <a:spcPct val="90000"/>
              </a:lnSpc>
              <a:spcBef>
                <a:spcPts val="1000"/>
              </a:spcBef>
              <a:buFont typeface="Arial" panose="020B0604020202020204" pitchFamily="34" charset="0"/>
              <a:buChar char="•"/>
              <a:defRPr sz="3600"/>
            </a:lvl7pPr>
            <a:lvl8pPr marL="6857657" indent="-457177" defTabSz="1828709">
              <a:lnSpc>
                <a:spcPct val="90000"/>
              </a:lnSpc>
              <a:spcBef>
                <a:spcPts val="1000"/>
              </a:spcBef>
              <a:buFont typeface="Arial" panose="020B0604020202020204" pitchFamily="34" charset="0"/>
              <a:buChar char="•"/>
              <a:defRPr sz="3600"/>
            </a:lvl8pPr>
            <a:lvl9pPr marL="7772011" indent="-457177" defTabSz="1828709">
              <a:lnSpc>
                <a:spcPct val="90000"/>
              </a:lnSpc>
              <a:spcBef>
                <a:spcPts val="1000"/>
              </a:spcBef>
              <a:buFont typeface="Arial" panose="020B0604020202020204" pitchFamily="34" charset="0"/>
              <a:buChar char="•"/>
              <a:defRPr sz="3600"/>
            </a:lvl9pPr>
          </a:lstStyle>
          <a:p>
            <a:r>
              <a:rPr lang="en-AU" b="0" cap="none">
                <a:gradFill>
                  <a:gsLst>
                    <a:gs pos="0">
                      <a:schemeClr val="bg2">
                        <a:lumMod val="10000"/>
                      </a:schemeClr>
                    </a:gs>
                    <a:gs pos="100000">
                      <a:schemeClr val="bg2">
                        <a:lumMod val="25000"/>
                      </a:schemeClr>
                    </a:gs>
                  </a:gsLst>
                  <a:lin ang="2700000" scaled="1"/>
                </a:gradFill>
              </a:rPr>
              <a:t>Heading</a:t>
            </a:r>
          </a:p>
        </p:txBody>
      </p:sp>
      <p:sp>
        <p:nvSpPr>
          <p:cNvPr id="8" name="Inhaltsplatzhalter 3">
            <a:extLst>
              <a:ext uri="{FF2B5EF4-FFF2-40B4-BE49-F238E27FC236}">
                <a16:creationId xmlns:a16="http://schemas.microsoft.com/office/drawing/2014/main" id="{831612A6-A59F-5041-A0C9-4B2691E249A4}"/>
              </a:ext>
            </a:extLst>
          </p:cNvPr>
          <p:cNvSpPr txBox="1">
            <a:spLocks/>
          </p:cNvSpPr>
          <p:nvPr userDrawn="1"/>
        </p:nvSpPr>
        <p:spPr>
          <a:xfrm>
            <a:off x="1395116" y="2081035"/>
            <a:ext cx="4455115" cy="95284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360"/>
              </a:lnSpc>
              <a:buNone/>
            </a:pPr>
            <a:r>
              <a:rPr lang="en-AU" sz="2000">
                <a:solidFill>
                  <a:srgbClr val="008A96"/>
                </a:solidFill>
              </a:rPr>
              <a:t>Pull quote</a:t>
            </a:r>
          </a:p>
          <a:p>
            <a:pPr marL="0" indent="0">
              <a:lnSpc>
                <a:spcPts val="2360"/>
              </a:lnSpc>
              <a:buNone/>
            </a:pPr>
            <a:endParaRPr lang="en-AU" sz="2000">
              <a:solidFill>
                <a:schemeClr val="accent3"/>
              </a:solidFill>
            </a:endParaRPr>
          </a:p>
        </p:txBody>
      </p:sp>
      <p:sp>
        <p:nvSpPr>
          <p:cNvPr id="9" name="Tequis magnam everunt re volupti ntiusament at et omnimo totatin venimus anturis explaut alique quatem qui utemquia dolo erum soluptas alite tet id qui utempor esequis evelesc iaecabor re conseque qui officab orruntota cus ium rempedi gendandus veniscidus erum as ut utempor esequis evelesc iaecabor re conseque qui officab orruntota cus ium idebit, toremporias ea conet volo blantia plaborepel is natqui officil magnihi.">
            <a:extLst>
              <a:ext uri="{FF2B5EF4-FFF2-40B4-BE49-F238E27FC236}">
                <a16:creationId xmlns:a16="http://schemas.microsoft.com/office/drawing/2014/main" id="{D4914732-AABE-364B-9EE5-443B40E1A325}"/>
              </a:ext>
            </a:extLst>
          </p:cNvPr>
          <p:cNvSpPr txBox="1"/>
          <p:nvPr userDrawn="1"/>
        </p:nvSpPr>
        <p:spPr>
          <a:xfrm>
            <a:off x="1471017" y="3033875"/>
            <a:ext cx="4034750" cy="2652282"/>
          </a:xfrm>
          <a:prstGeom prst="rect">
            <a:avLst/>
          </a:prstGeom>
          <a:noFill/>
          <a:ln w="12700">
            <a:miter lim="400000"/>
          </a:ln>
          <a:extLst>
            <a:ext uri="{C572A759-6A51-4108-AA02-DFA0A04FC94B}">
              <ma14:wrappingTextBoxFlag xmlns="" xmlns:ma14="http://schemas.microsoft.com/office/mac/drawingml/2011/main" val="1"/>
            </a:ext>
          </a:extLst>
        </p:spPr>
        <p:txBody>
          <a:bodyPr lIns="22860" rIns="22860"/>
          <a:lstStyle>
            <a:lvl1pPr>
              <a:lnSpc>
                <a:spcPct val="120000"/>
              </a:lnSpc>
              <a:defRPr sz="2600" i="0" spc="0">
                <a:solidFill>
                  <a:srgbClr val="6E686F"/>
                </a:solidFill>
                <a:latin typeface="Open Sans"/>
                <a:ea typeface="Open Sans"/>
                <a:cs typeface="Open Sans"/>
                <a:sym typeface="Open Sans"/>
              </a:defRPr>
            </a:lvl1pPr>
          </a:lstStyle>
          <a:p>
            <a:r>
              <a:rPr lang="en-AU" sz="1300">
                <a:solidFill>
                  <a:schemeClr val="bg2">
                    <a:lumMod val="25000"/>
                  </a:schemeClr>
                </a:solidFill>
                <a:latin typeface="+mn-lt"/>
                <a:ea typeface="Helvetica Neue" charset="0"/>
                <a:cs typeface="Helvetica Neue" charset="0"/>
              </a:rPr>
              <a:t>Text</a:t>
            </a:r>
          </a:p>
        </p:txBody>
      </p:sp>
      <p:pic>
        <p:nvPicPr>
          <p:cNvPr id="10" name="Picture 9" descr="Shape&#10;&#10;Description automatically generated with medium confidence">
            <a:extLst>
              <a:ext uri="{FF2B5EF4-FFF2-40B4-BE49-F238E27FC236}">
                <a16:creationId xmlns:a16="http://schemas.microsoft.com/office/drawing/2014/main" id="{A9384539-9C72-4D64-ABCE-47F435AF7430}"/>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76781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Shape&#10;&#10;Description automatically generated with medium confidence">
            <a:extLst>
              <a:ext uri="{FF2B5EF4-FFF2-40B4-BE49-F238E27FC236}">
                <a16:creationId xmlns:a16="http://schemas.microsoft.com/office/drawing/2014/main" id="{6AF86069-9A04-4999-924B-B5F508320226}"/>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lueGradientB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2ECC3D-4340-4E40-AC6A-F9401763D662}"/>
              </a:ext>
            </a:extLst>
          </p:cNvPr>
          <p:cNvSpPr/>
          <p:nvPr userDrawn="1"/>
        </p:nvSpPr>
        <p:spPr>
          <a:xfrm>
            <a:off x="0" y="0"/>
            <a:ext cx="12192000" cy="210589"/>
          </a:xfrm>
          <a:prstGeom prst="rect">
            <a:avLst/>
          </a:prstGeom>
          <a:solidFill>
            <a:srgbClr val="0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88F766-4C1F-3941-B36C-3F586118A49A}"/>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21E5BF-9B7B-0A4C-9EC0-4D7B3AAF4F0D}"/>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42ECB8-8A33-F04E-88D1-FAC646208AC9}"/>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76EA20-6A3B-9345-A4A1-2F71ED598508}"/>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7E7824F-89BF-F440-A5D1-3640E9D51C4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997972-1439-C942-A9CD-125960657BC2}"/>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943050A-2473-F74A-90B1-13C96DB80099}"/>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41ABFE-D653-3540-B09E-B4410096FF90}"/>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Shape&#10;&#10;Description automatically generated with medium confidence">
            <a:extLst>
              <a:ext uri="{FF2B5EF4-FFF2-40B4-BE49-F238E27FC236}">
                <a16:creationId xmlns:a16="http://schemas.microsoft.com/office/drawing/2014/main" id="{D5D3CB85-A2F5-4356-BA5A-627AED2AC9BB}"/>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717949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9FE88CC9-0592-44EA-B0F9-C18265308731}"/>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9209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6F5A2E-B019-214E-9B99-03C4D6FC9CD0}"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702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6F5A2E-B019-214E-9B99-03C4D6FC9CD0}" type="datetimeFigureOut">
              <a:rPr lang="en-US" smtClean="0"/>
              <a:t>11/12/2023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9903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F5A2E-B019-214E-9B99-03C4D6FC9CD0}" type="datetimeFigureOut">
              <a:rPr lang="en-US" smtClean="0"/>
              <a:t>11/12/2023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76742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6F5A2E-B019-214E-9B99-03C4D6FC9CD0}" type="datetimeFigureOut">
              <a:rPr lang="en-US" smtClean="0"/>
              <a:t>11/12/2023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02730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F5A2E-B019-214E-9B99-03C4D6FC9CD0}" type="datetimeFigureOut">
              <a:rPr lang="en-US" smtClean="0"/>
              <a:t>11/12/2023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160234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US" smtClean="0"/>
              <a:t>11/12/2023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4018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AU" noProof="0" smtClean="0"/>
              <a:t>12/11/2023</a:t>
            </a:fld>
            <a:endParaRPr lang="en-AU" noProof="0"/>
          </a:p>
        </p:txBody>
      </p:sp>
      <p:sp>
        <p:nvSpPr>
          <p:cNvPr id="6" name="Footer Placeholder 5"/>
          <p:cNvSpPr>
            <a:spLocks noGrp="1"/>
          </p:cNvSpPr>
          <p:nvPr>
            <p:ph type="ftr" sz="quarter" idx="11"/>
          </p:nvPr>
        </p:nvSpPr>
        <p:spPr/>
        <p:txBody>
          <a:bodyPr/>
          <a:lstStyle/>
          <a:p>
            <a:endParaRPr lang="en-AU" noProof="0"/>
          </a:p>
        </p:txBody>
      </p:sp>
      <p:sp>
        <p:nvSpPr>
          <p:cNvPr id="7" name="Slide Number Placeholder 6"/>
          <p:cNvSpPr>
            <a:spLocks noGrp="1"/>
          </p:cNvSpPr>
          <p:nvPr>
            <p:ph type="sldNum" sz="quarter" idx="12"/>
          </p:nvPr>
        </p:nvSpPr>
        <p:spPr/>
        <p:txBody>
          <a:body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292876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12/11/2023</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9" r:id="rId14"/>
    <p:sldLayoutId id="2147483677" r:id="rId15"/>
    <p:sldLayoutId id="2147483666"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12/11/2023</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5.xml"/><Relationship Id="rId5" Type="http://schemas.openxmlformats.org/officeDocument/2006/relationships/image" Target="../media/image12.sv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https://business.health.gov.au/SignIn" TargetMode="External"/><Relationship Id="rId2" Type="http://schemas.openxmlformats.org/officeDocument/2006/relationships/image" Target="../media/image19.png"/><Relationship Id="rId1" Type="http://schemas.openxmlformats.org/officeDocument/2006/relationships/slideLayout" Target="../slideLayouts/slideLayout15.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19.xml"/><Relationship Id="rId4" Type="http://schemas.openxmlformats.org/officeDocument/2006/relationships/image" Target="../media/image24.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HTASupportUnit@health.gov.au" TargetMode="External"/><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mailto:hpp.support@health.gov.au"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s://data.pbs.gov.au/data-distribution/data-distribution.html"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320B9-A007-4B56-B7E5-10D20A6441CA}"/>
              </a:ext>
            </a:extLst>
          </p:cNvPr>
          <p:cNvPicPr>
            <a:picLocks noChangeAspect="1"/>
          </p:cNvPicPr>
          <p:nvPr/>
        </p:nvPicPr>
        <p:blipFill rotWithShape="1">
          <a:blip r:embed="rId3" cstate="screen">
            <a:alphaModFix amt="66000"/>
            <a:extLst>
              <a:ext uri="{28A0092B-C50C-407E-A947-70E740481C1C}">
                <a14:useLocalDpi xmlns:a14="http://schemas.microsoft.com/office/drawing/2010/main"/>
              </a:ext>
            </a:extLst>
          </a:blip>
          <a:srcRect b="15031"/>
          <a:stretch/>
        </p:blipFill>
        <p:spPr>
          <a:xfrm>
            <a:off x="6360161" y="220802"/>
            <a:ext cx="5824536" cy="5567717"/>
          </a:xfrm>
          <a:prstGeom prst="rect">
            <a:avLst/>
          </a:prstGeom>
        </p:spPr>
      </p:pic>
      <p:sp>
        <p:nvSpPr>
          <p:cNvPr id="10" name="www.helvetic-studio.com"/>
          <p:cNvSpPr txBox="1"/>
          <p:nvPr/>
        </p:nvSpPr>
        <p:spPr>
          <a:xfrm>
            <a:off x="8783053" y="6239087"/>
            <a:ext cx="2707837" cy="319368"/>
          </a:xfrm>
          <a:prstGeom prst="rect">
            <a:avLst/>
          </a:prstGeom>
          <a:ln w="12700">
            <a:miter lim="400000"/>
          </a:ln>
          <a:extLst>
            <a:ext uri="{C572A759-6A51-4108-AA02-DFA0A04FC94B}">
              <ma14:wrappingTextBoxFlag xmlns="" xmlns:ma14="http://schemas.microsoft.com/office/mac/drawingml/2011/main" val="1"/>
            </a:ext>
          </a:extLst>
        </p:spPr>
        <p:txBody>
          <a:bodyPr lIns="22860" rIns="22860">
            <a:normAutofit/>
          </a:bodyPr>
          <a:lstStyle>
            <a:lvl1pPr>
              <a:lnSpc>
                <a:spcPct val="110000"/>
              </a:lnSpc>
              <a:defRPr sz="2000" i="0" spc="0">
                <a:solidFill>
                  <a:srgbClr val="6E686F"/>
                </a:solidFill>
                <a:latin typeface="Open Sans"/>
                <a:ea typeface="Open Sans"/>
                <a:cs typeface="Open Sans"/>
                <a:sym typeface="Open Sans"/>
              </a:defRPr>
            </a:lvl1pPr>
          </a:lstStyle>
          <a:p>
            <a:pPr algn="r"/>
            <a:r>
              <a:rPr lang="en-AU" sz="1400" b="1">
                <a:solidFill>
                  <a:schemeClr val="tx1"/>
                </a:solidFill>
                <a:latin typeface="+mn-lt"/>
                <a:ea typeface="Helvetica" charset="0"/>
                <a:cs typeface="Helvetica" charset="0"/>
              </a:rPr>
              <a:t>www.health.gov.au</a:t>
            </a:r>
          </a:p>
        </p:txBody>
      </p:sp>
      <p:sp>
        <p:nvSpPr>
          <p:cNvPr id="9" name="TextBox 8">
            <a:extLst>
              <a:ext uri="{FF2B5EF4-FFF2-40B4-BE49-F238E27FC236}">
                <a16:creationId xmlns:a16="http://schemas.microsoft.com/office/drawing/2014/main" id="{DF11F376-FFDF-5E40-93A6-4936B00B4E5E}"/>
              </a:ext>
            </a:extLst>
          </p:cNvPr>
          <p:cNvSpPr txBox="1"/>
          <p:nvPr/>
        </p:nvSpPr>
        <p:spPr>
          <a:xfrm>
            <a:off x="2911642" y="1570121"/>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5" name="TextBox 14">
            <a:extLst>
              <a:ext uri="{FF2B5EF4-FFF2-40B4-BE49-F238E27FC236}">
                <a16:creationId xmlns:a16="http://schemas.microsoft.com/office/drawing/2014/main" id="{A26DAC68-7327-6E41-BEC5-66BCF34A6DE6}"/>
              </a:ext>
            </a:extLst>
          </p:cNvPr>
          <p:cNvSpPr txBox="1"/>
          <p:nvPr/>
        </p:nvSpPr>
        <p:spPr>
          <a:xfrm>
            <a:off x="1726532" y="3597442"/>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6" name="TextBox 15">
            <a:extLst>
              <a:ext uri="{FF2B5EF4-FFF2-40B4-BE49-F238E27FC236}">
                <a16:creationId xmlns:a16="http://schemas.microsoft.com/office/drawing/2014/main" id="{FA9DA5DC-3100-FB4C-8A63-00C4CC9E836E}"/>
              </a:ext>
            </a:extLst>
          </p:cNvPr>
          <p:cNvSpPr txBox="1"/>
          <p:nvPr/>
        </p:nvSpPr>
        <p:spPr>
          <a:xfrm>
            <a:off x="11099132" y="4295274"/>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4" name="Rectangle 3">
            <a:extLst>
              <a:ext uri="{FF2B5EF4-FFF2-40B4-BE49-F238E27FC236}">
                <a16:creationId xmlns:a16="http://schemas.microsoft.com/office/drawing/2014/main" id="{5D616AD4-F679-4B4E-93CE-9A0F9798C020}"/>
              </a:ext>
            </a:extLst>
          </p:cNvPr>
          <p:cNvSpPr/>
          <p:nvPr/>
        </p:nvSpPr>
        <p:spPr>
          <a:xfrm>
            <a:off x="0" y="1874101"/>
            <a:ext cx="6586538" cy="3914418"/>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2E51E1-FD8B-9A4F-9849-68D3ADC71213}"/>
              </a:ext>
            </a:extLst>
          </p:cNvPr>
          <p:cNvSpPr/>
          <p:nvPr/>
        </p:nvSpPr>
        <p:spPr>
          <a:xfrm>
            <a:off x="-83636" y="139973"/>
            <a:ext cx="12192001" cy="5574205"/>
          </a:xfrm>
          <a:prstGeom prst="rect">
            <a:avLst/>
          </a:prstGeom>
          <a:gradFill>
            <a:gsLst>
              <a:gs pos="0">
                <a:schemeClr val="tx2">
                  <a:lumMod val="40000"/>
                  <a:lumOff val="60000"/>
                </a:schemeClr>
              </a:gs>
              <a:gs pos="52000">
                <a:srgbClr val="F1F2F2"/>
              </a:gs>
              <a:gs pos="100000">
                <a:srgbClr val="F1F2F2">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BE319F90-3CB3-464B-AFB8-260E22599247}"/>
              </a:ext>
            </a:extLst>
          </p:cNvPr>
          <p:cNvGrpSpPr/>
          <p:nvPr/>
        </p:nvGrpSpPr>
        <p:grpSpPr>
          <a:xfrm>
            <a:off x="986589" y="1135184"/>
            <a:ext cx="7669732" cy="3975008"/>
            <a:chOff x="986589" y="1099837"/>
            <a:chExt cx="6875108" cy="3975008"/>
          </a:xfrm>
        </p:grpSpPr>
        <p:sp>
          <p:nvSpPr>
            <p:cNvPr id="21" name="KEYNOTE PRESENTATION">
              <a:extLst>
                <a:ext uri="{FF2B5EF4-FFF2-40B4-BE49-F238E27FC236}">
                  <a16:creationId xmlns:a16="http://schemas.microsoft.com/office/drawing/2014/main" id="{07E33BA1-460E-C544-A709-0D3DB6D80A13}"/>
                </a:ext>
              </a:extLst>
            </p:cNvPr>
            <p:cNvSpPr txBox="1"/>
            <p:nvPr userDrawn="1"/>
          </p:nvSpPr>
          <p:spPr>
            <a:xfrm>
              <a:off x="1554476" y="3429000"/>
              <a:ext cx="4705610" cy="930868"/>
            </a:xfrm>
            <a:prstGeom prst="rect">
              <a:avLst/>
            </a:prstGeom>
            <a:ln w="12700">
              <a:miter lim="400000"/>
            </a:ln>
            <a:extLst>
              <a:ext uri="{C572A759-6A51-4108-AA02-DFA0A04FC94B}">
                <ma14:wrappingTextBoxFlag xmlns="" xmlns:ma14="http://schemas.microsoft.com/office/mac/drawingml/2011/main" val="1"/>
              </a:ext>
            </a:extLst>
          </p:spPr>
          <p:txBody>
            <a:bodyPr lIns="22860" rIns="22860">
              <a:noAutofit/>
            </a:bodyPr>
            <a:lstStyle>
              <a:lvl1pPr>
                <a:lnSpc>
                  <a:spcPct val="110000"/>
                </a:lnSpc>
                <a:defRPr sz="3200" i="0" spc="160">
                  <a:solidFill>
                    <a:srgbClr val="6E686F"/>
                  </a:solidFill>
                  <a:latin typeface="Open Sans"/>
                  <a:ea typeface="Open Sans"/>
                  <a:cs typeface="Open Sans"/>
                  <a:sym typeface="Open Sans"/>
                </a:defRPr>
              </a:lvl1pPr>
            </a:lstStyle>
            <a:p>
              <a:r>
                <a:rPr lang="en-AU" sz="2000" spc="0">
                  <a:solidFill>
                    <a:srgbClr val="008A96"/>
                  </a:solidFill>
                  <a:latin typeface="+mn-lt"/>
                  <a:ea typeface="Helvetica" charset="0"/>
                  <a:cs typeface="Helvetica" charset="0"/>
                </a:rPr>
                <a:t>Pull quote</a:t>
              </a:r>
            </a:p>
          </p:txBody>
        </p:sp>
        <p:sp>
          <p:nvSpPr>
            <p:cNvPr id="19" name="Rechteck">
              <a:extLst>
                <a:ext uri="{FF2B5EF4-FFF2-40B4-BE49-F238E27FC236}">
                  <a16:creationId xmlns:a16="http://schemas.microsoft.com/office/drawing/2014/main" id="{733FED14-765A-234D-AB20-069D2C957652}"/>
                </a:ext>
              </a:extLst>
            </p:cNvPr>
            <p:cNvSpPr/>
            <p:nvPr userDrawn="1"/>
          </p:nvSpPr>
          <p:spPr>
            <a:xfrm>
              <a:off x="986589" y="1099837"/>
              <a:ext cx="6875108" cy="3975008"/>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grpSp>
      <p:sp>
        <p:nvSpPr>
          <p:cNvPr id="2" name="TextBox 1">
            <a:extLst>
              <a:ext uri="{FF2B5EF4-FFF2-40B4-BE49-F238E27FC236}">
                <a16:creationId xmlns:a16="http://schemas.microsoft.com/office/drawing/2014/main" id="{F66C6F3D-03AF-3D4A-8062-E9B7693102CC}"/>
              </a:ext>
            </a:extLst>
          </p:cNvPr>
          <p:cNvSpPr txBox="1"/>
          <p:nvPr/>
        </p:nvSpPr>
        <p:spPr>
          <a:xfrm>
            <a:off x="712381" y="467833"/>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TextBox 2">
            <a:extLst>
              <a:ext uri="{FF2B5EF4-FFF2-40B4-BE49-F238E27FC236}">
                <a16:creationId xmlns:a16="http://schemas.microsoft.com/office/drawing/2014/main" id="{3AA12730-1C98-6D47-97CA-18BF0AD94FF7}"/>
              </a:ext>
            </a:extLst>
          </p:cNvPr>
          <p:cNvSpPr txBox="1"/>
          <p:nvPr/>
        </p:nvSpPr>
        <p:spPr>
          <a:xfrm>
            <a:off x="1315777" y="1405884"/>
            <a:ext cx="7010874" cy="2154436"/>
          </a:xfrm>
          <a:prstGeom prst="rect">
            <a:avLst/>
          </a:prstGeom>
          <a:noFill/>
        </p:spPr>
        <p:txBody>
          <a:bodyPr wrap="square" lIns="0" tIns="45720" rIns="91440" bIns="45720" rtlCol="0" anchor="t">
            <a:spAutoFit/>
          </a:bodyPr>
          <a:lstStyle/>
          <a:p>
            <a:r>
              <a:rPr lang="en-AU" sz="5400" b="1">
                <a:solidFill>
                  <a:srgbClr val="243C96"/>
                </a:solidFill>
                <a:latin typeface="Calibri"/>
              </a:rPr>
              <a:t>Health Products Portal</a:t>
            </a:r>
          </a:p>
          <a:p>
            <a:r>
              <a:rPr lang="en-AU" sz="4800" b="1">
                <a:solidFill>
                  <a:srgbClr val="243C96"/>
                </a:solidFill>
                <a:latin typeface="Calibri"/>
              </a:rPr>
              <a:t>Webinar</a:t>
            </a:r>
            <a:endParaRPr lang="en-AU" sz="4800" b="1">
              <a:solidFill>
                <a:srgbClr val="243C96"/>
              </a:solidFill>
              <a:latin typeface="Calibri"/>
              <a:cs typeface="Calibri"/>
            </a:endParaRPr>
          </a:p>
          <a:p>
            <a:r>
              <a:rPr lang="en-AU" sz="3200">
                <a:solidFill>
                  <a:srgbClr val="243C96"/>
                </a:solidFill>
                <a:latin typeface="Calibri"/>
                <a:cs typeface="Calibri"/>
              </a:rPr>
              <a:t>Software Vendor API access</a:t>
            </a:r>
            <a:endParaRPr lang="en-AU" sz="3200">
              <a:solidFill>
                <a:srgbClr val="243C96"/>
              </a:solidFill>
              <a:latin typeface="Calibri"/>
              <a:ea typeface="Calibri"/>
              <a:cs typeface="Calibri"/>
            </a:endParaRPr>
          </a:p>
        </p:txBody>
      </p:sp>
      <p:sp>
        <p:nvSpPr>
          <p:cNvPr id="5" name="TextBox 4">
            <a:extLst>
              <a:ext uri="{FF2B5EF4-FFF2-40B4-BE49-F238E27FC236}">
                <a16:creationId xmlns:a16="http://schemas.microsoft.com/office/drawing/2014/main" id="{BE4D18C7-3E94-7E41-9FC6-18384970A5AA}"/>
              </a:ext>
            </a:extLst>
          </p:cNvPr>
          <p:cNvSpPr txBox="1"/>
          <p:nvPr/>
        </p:nvSpPr>
        <p:spPr>
          <a:xfrm>
            <a:off x="986589" y="4483868"/>
            <a:ext cx="7754398" cy="646331"/>
          </a:xfrm>
          <a:prstGeom prst="rect">
            <a:avLst/>
          </a:prstGeom>
          <a:noFill/>
        </p:spPr>
        <p:txBody>
          <a:bodyPr wrap="square" lIns="91440" tIns="45720" rIns="91440" bIns="45720" rtlCol="0" anchor="t">
            <a:spAutoFit/>
          </a:bodyPr>
          <a:lstStyle/>
          <a:p>
            <a:r>
              <a:rPr lang="en-US">
                <a:solidFill>
                  <a:srgbClr val="008A96"/>
                </a:solidFill>
              </a:rPr>
              <a:t>Thank you for joining, this webinar will begin at 3.00pm, </a:t>
            </a:r>
            <a:endParaRPr lang="en-US">
              <a:solidFill>
                <a:srgbClr val="008A96"/>
              </a:solidFill>
              <a:cs typeface="Arial"/>
            </a:endParaRPr>
          </a:p>
          <a:p>
            <a:r>
              <a:rPr lang="en-US">
                <a:solidFill>
                  <a:srgbClr val="008A96"/>
                </a:solidFill>
              </a:rPr>
              <a:t>13 November 2023</a:t>
            </a:r>
            <a:endParaRPr lang="en-US">
              <a:solidFill>
                <a:srgbClr val="008A96"/>
              </a:solidFill>
              <a:cs typeface="Arial"/>
            </a:endParaRPr>
          </a:p>
        </p:txBody>
      </p:sp>
    </p:spTree>
    <p:extLst>
      <p:ext uri="{BB962C8B-B14F-4D97-AF65-F5344CB8AC3E}">
        <p14:creationId xmlns:p14="http://schemas.microsoft.com/office/powerpoint/2010/main" val="1286603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itle 1">
            <a:extLst>
              <a:ext uri="{FF2B5EF4-FFF2-40B4-BE49-F238E27FC236}">
                <a16:creationId xmlns:a16="http://schemas.microsoft.com/office/drawing/2014/main" id="{E9AB60D0-6296-4ABF-B393-BCF2929839AA}"/>
              </a:ext>
            </a:extLst>
          </p:cNvPr>
          <p:cNvSpPr txBox="1">
            <a:spLocks/>
          </p:cNvSpPr>
          <p:nvPr/>
        </p:nvSpPr>
        <p:spPr>
          <a:xfrm>
            <a:off x="506861" y="476214"/>
            <a:ext cx="11489668" cy="832164"/>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kumimoji="0" lang="en-AU" sz="4000" b="0" i="0" u="none" strike="noStrike" kern="1200" cap="none" spc="0" normalizeH="0" baseline="0" noProof="0">
                <a:ln>
                  <a:noFill/>
                </a:ln>
                <a:solidFill>
                  <a:srgbClr val="153A6E"/>
                </a:solidFill>
                <a:effectLst/>
                <a:uLnTx/>
                <a:uFillTx/>
                <a:latin typeface="Calibri"/>
                <a:cs typeface="Calibri"/>
              </a:rPr>
              <a:t>What can </a:t>
            </a:r>
            <a:r>
              <a:rPr lang="en-AU" sz="4000">
                <a:solidFill>
                  <a:srgbClr val="153A6E"/>
                </a:solidFill>
                <a:latin typeface="Calibri"/>
                <a:cs typeface="Calibri"/>
              </a:rPr>
              <a:t>PBS embargo data users do</a:t>
            </a:r>
            <a:r>
              <a:rPr kumimoji="0" lang="en-AU" sz="4000" b="0" i="0" u="none" strike="noStrike" kern="1200" cap="none" spc="0" normalizeH="0" baseline="0" noProof="0">
                <a:ln>
                  <a:noFill/>
                </a:ln>
                <a:solidFill>
                  <a:srgbClr val="153A6E"/>
                </a:solidFill>
                <a:effectLst/>
                <a:uLnTx/>
                <a:uFillTx/>
                <a:latin typeface="Calibri"/>
                <a:cs typeface="Calibri"/>
              </a:rPr>
              <a:t> in the HPP?</a:t>
            </a:r>
          </a:p>
        </p:txBody>
      </p:sp>
      <p:sp>
        <p:nvSpPr>
          <p:cNvPr id="38" name="Rectangle: Rounded Corners 37">
            <a:extLst>
              <a:ext uri="{FF2B5EF4-FFF2-40B4-BE49-F238E27FC236}">
                <a16:creationId xmlns:a16="http://schemas.microsoft.com/office/drawing/2014/main" id="{B56DED98-B8CF-426E-946E-AA41CACBF3D4}"/>
              </a:ext>
            </a:extLst>
          </p:cNvPr>
          <p:cNvSpPr/>
          <p:nvPr/>
        </p:nvSpPr>
        <p:spPr>
          <a:xfrm>
            <a:off x="218485" y="1641811"/>
            <a:ext cx="11741543" cy="3578498"/>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3" name="Group 2">
            <a:extLst>
              <a:ext uri="{FF2B5EF4-FFF2-40B4-BE49-F238E27FC236}">
                <a16:creationId xmlns:a16="http://schemas.microsoft.com/office/drawing/2014/main" id="{A495AB87-C83F-4352-0E1B-37F2A0FEFF87}"/>
              </a:ext>
            </a:extLst>
          </p:cNvPr>
          <p:cNvGrpSpPr/>
          <p:nvPr/>
        </p:nvGrpSpPr>
        <p:grpSpPr>
          <a:xfrm>
            <a:off x="4028378" y="1837681"/>
            <a:ext cx="4136934" cy="3862119"/>
            <a:chOff x="3583338" y="1633242"/>
            <a:chExt cx="4136934" cy="3862119"/>
          </a:xfrm>
        </p:grpSpPr>
        <p:sp>
          <p:nvSpPr>
            <p:cNvPr id="36" name="Rectangle 35">
              <a:extLst>
                <a:ext uri="{FF2B5EF4-FFF2-40B4-BE49-F238E27FC236}">
                  <a16:creationId xmlns:a16="http://schemas.microsoft.com/office/drawing/2014/main" id="{DE9912BA-5205-4D54-9713-69CFCDC6A1A3}"/>
                </a:ext>
              </a:extLst>
            </p:cNvPr>
            <p:cNvSpPr/>
            <p:nvPr/>
          </p:nvSpPr>
          <p:spPr>
            <a:xfrm>
              <a:off x="3583338" y="3180566"/>
              <a:ext cx="4136934" cy="23147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spcAft>
                  <a:spcPts val="600"/>
                </a:spcAft>
                <a:buFont typeface="Arial" panose="020B0604020202020204" pitchFamily="34" charset="0"/>
                <a:buChar char="•"/>
              </a:pPr>
              <a:r>
                <a:rPr lang="en-AU" sz="2000">
                  <a:solidFill>
                    <a:schemeClr val="tx1"/>
                  </a:solidFill>
                  <a:latin typeface="Calibri"/>
                  <a:cs typeface="Calibri"/>
                </a:rPr>
                <a:t>Personal profile details</a:t>
              </a:r>
              <a:endParaRPr lang="en-AU" sz="2000">
                <a:solidFill>
                  <a:schemeClr val="tx1"/>
                </a:solidFill>
                <a:latin typeface="Calibri"/>
                <a:ea typeface="Calibri"/>
                <a:cs typeface="Calibri"/>
              </a:endParaRPr>
            </a:p>
            <a:p>
              <a:pPr marL="285750" indent="-285750">
                <a:spcAft>
                  <a:spcPts val="600"/>
                </a:spcAft>
                <a:buFont typeface="Arial" panose="020B0604020202020204" pitchFamily="34" charset="0"/>
                <a:buChar char="•"/>
              </a:pPr>
              <a:r>
                <a:rPr lang="en-AU" sz="2000">
                  <a:solidFill>
                    <a:schemeClr val="tx1"/>
                  </a:solidFill>
                  <a:latin typeface="Calibri"/>
                  <a:cs typeface="Calibri"/>
                </a:rPr>
                <a:t>Apply for Embargo data API access</a:t>
              </a:r>
              <a:endParaRPr lang="en-AU" sz="2000">
                <a:solidFill>
                  <a:schemeClr val="tx1"/>
                </a:solidFill>
                <a:latin typeface="Calibri"/>
                <a:ea typeface="Calibri"/>
                <a:cs typeface="Calibri"/>
              </a:endParaRPr>
            </a:p>
            <a:p>
              <a:pPr marL="285750" indent="-285750">
                <a:spcAft>
                  <a:spcPts val="600"/>
                </a:spcAft>
                <a:buFont typeface="Arial" panose="020B0604020202020204" pitchFamily="34" charset="0"/>
                <a:buChar char="•"/>
              </a:pPr>
              <a:r>
                <a:rPr lang="en-AU" sz="2000">
                  <a:solidFill>
                    <a:schemeClr val="tx1"/>
                  </a:solidFill>
                  <a:latin typeface="Calibri"/>
                  <a:cs typeface="Calibri"/>
                </a:rPr>
                <a:t>Correspondence to and from the Department</a:t>
              </a:r>
              <a:endParaRPr lang="en-AU" sz="2000">
                <a:solidFill>
                  <a:schemeClr val="tx1"/>
                </a:solidFill>
                <a:latin typeface="Calibri"/>
                <a:ea typeface="Calibri"/>
                <a:cs typeface="Calibri"/>
              </a:endParaRPr>
            </a:p>
          </p:txBody>
        </p:sp>
        <p:grpSp>
          <p:nvGrpSpPr>
            <p:cNvPr id="4" name="Group 3">
              <a:extLst>
                <a:ext uri="{FF2B5EF4-FFF2-40B4-BE49-F238E27FC236}">
                  <a16:creationId xmlns:a16="http://schemas.microsoft.com/office/drawing/2014/main" id="{70AA6DA5-A83A-B27C-0915-674379715C91}"/>
                </a:ext>
              </a:extLst>
            </p:cNvPr>
            <p:cNvGrpSpPr/>
            <p:nvPr/>
          </p:nvGrpSpPr>
          <p:grpSpPr>
            <a:xfrm>
              <a:off x="4651997" y="1633242"/>
              <a:ext cx="1998562" cy="1397353"/>
              <a:chOff x="5264563" y="1299192"/>
              <a:chExt cx="1998562" cy="1397353"/>
            </a:xfrm>
          </p:grpSpPr>
          <p:sp>
            <p:nvSpPr>
              <p:cNvPr id="28" name="Rectangle 27">
                <a:extLst>
                  <a:ext uri="{FF2B5EF4-FFF2-40B4-BE49-F238E27FC236}">
                    <a16:creationId xmlns:a16="http://schemas.microsoft.com/office/drawing/2014/main" id="{422C0BD9-41AF-4386-AA26-FB70A73E12DE}"/>
                  </a:ext>
                </a:extLst>
              </p:cNvPr>
              <p:cNvSpPr/>
              <p:nvPr/>
            </p:nvSpPr>
            <p:spPr>
              <a:xfrm>
                <a:off x="5264563" y="2393209"/>
                <a:ext cx="1998562" cy="303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solidFill>
                      <a:schemeClr val="accent1"/>
                    </a:solidFill>
                  </a:rPr>
                  <a:t>Manage</a:t>
                </a:r>
              </a:p>
            </p:txBody>
          </p:sp>
          <p:grpSp>
            <p:nvGrpSpPr>
              <p:cNvPr id="53" name="Group 52">
                <a:extLst>
                  <a:ext uri="{FF2B5EF4-FFF2-40B4-BE49-F238E27FC236}">
                    <a16:creationId xmlns:a16="http://schemas.microsoft.com/office/drawing/2014/main" id="{77D13335-C9FF-4FB7-811C-205AEE0419AB}"/>
                  </a:ext>
                </a:extLst>
              </p:cNvPr>
              <p:cNvGrpSpPr/>
              <p:nvPr/>
            </p:nvGrpSpPr>
            <p:grpSpPr>
              <a:xfrm>
                <a:off x="5906604" y="1380137"/>
                <a:ext cx="690181" cy="845961"/>
                <a:chOff x="5659598" y="2892055"/>
                <a:chExt cx="914400" cy="1172497"/>
              </a:xfrm>
            </p:grpSpPr>
            <p:pic>
              <p:nvPicPr>
                <p:cNvPr id="54" name="Graphic 53" descr="Open hand with solid fill">
                  <a:extLst>
                    <a:ext uri="{FF2B5EF4-FFF2-40B4-BE49-F238E27FC236}">
                      <a16:creationId xmlns:a16="http://schemas.microsoft.com/office/drawing/2014/main" id="{D79E931C-1371-469F-A9B8-32FA4D50985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59598" y="3150152"/>
                  <a:ext cx="914400" cy="914400"/>
                </a:xfrm>
                <a:prstGeom prst="rect">
                  <a:avLst/>
                </a:prstGeom>
              </p:spPr>
            </p:pic>
            <p:pic>
              <p:nvPicPr>
                <p:cNvPr id="56" name="Graphic 55" descr="Gears outline">
                  <a:extLst>
                    <a:ext uri="{FF2B5EF4-FFF2-40B4-BE49-F238E27FC236}">
                      <a16:creationId xmlns:a16="http://schemas.microsoft.com/office/drawing/2014/main" id="{000154B8-E069-4ABA-8229-A80D50B683A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322850">
                  <a:off x="5760886" y="2892055"/>
                  <a:ext cx="670228" cy="670228"/>
                </a:xfrm>
                <a:prstGeom prst="rect">
                  <a:avLst/>
                </a:prstGeom>
              </p:spPr>
            </p:pic>
          </p:grpSp>
          <p:sp>
            <p:nvSpPr>
              <p:cNvPr id="57" name="Oval 56">
                <a:extLst>
                  <a:ext uri="{FF2B5EF4-FFF2-40B4-BE49-F238E27FC236}">
                    <a16:creationId xmlns:a16="http://schemas.microsoft.com/office/drawing/2014/main" id="{841899A0-8A84-4B9D-8695-16141F73A76E}"/>
                  </a:ext>
                </a:extLst>
              </p:cNvPr>
              <p:cNvSpPr/>
              <p:nvPr/>
            </p:nvSpPr>
            <p:spPr>
              <a:xfrm>
                <a:off x="5755143" y="1299192"/>
                <a:ext cx="993104" cy="944697"/>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spTree>
    <p:extLst>
      <p:ext uri="{BB962C8B-B14F-4D97-AF65-F5344CB8AC3E}">
        <p14:creationId xmlns:p14="http://schemas.microsoft.com/office/powerpoint/2010/main" val="18896578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2372A6B-379D-45CA-A05B-082FEA04F7ED}"/>
              </a:ext>
            </a:extLst>
          </p:cNvPr>
          <p:cNvSpPr txBox="1">
            <a:spLocks/>
          </p:cNvSpPr>
          <p:nvPr/>
        </p:nvSpPr>
        <p:spPr>
          <a:xfrm>
            <a:off x="506861" y="476214"/>
            <a:ext cx="11489668" cy="832164"/>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AU" sz="4000">
                <a:solidFill>
                  <a:srgbClr val="153A6E"/>
                </a:solidFill>
                <a:latin typeface="Calibri"/>
                <a:cs typeface="Calibri"/>
              </a:rPr>
              <a:t>Things to note prior to using the HPP</a:t>
            </a:r>
            <a:endParaRPr lang="en-US"/>
          </a:p>
        </p:txBody>
      </p:sp>
      <p:sp>
        <p:nvSpPr>
          <p:cNvPr id="16" name="Rectangle: Rounded Corners 15">
            <a:extLst>
              <a:ext uri="{FF2B5EF4-FFF2-40B4-BE49-F238E27FC236}">
                <a16:creationId xmlns:a16="http://schemas.microsoft.com/office/drawing/2014/main" id="{FF804407-6A73-33AE-85C6-FF973E013649}"/>
              </a:ext>
            </a:extLst>
          </p:cNvPr>
          <p:cNvSpPr/>
          <p:nvPr/>
        </p:nvSpPr>
        <p:spPr>
          <a:xfrm>
            <a:off x="505404" y="1240658"/>
            <a:ext cx="10982652" cy="422412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nSpc>
                <a:spcPct val="150000"/>
              </a:lnSpc>
            </a:pPr>
            <a:r>
              <a:rPr lang="en-AU">
                <a:solidFill>
                  <a:srgbClr val="008A95"/>
                </a:solidFill>
                <a:latin typeface="Arial"/>
                <a:ea typeface="Calibri"/>
                <a:cs typeface="Arial"/>
              </a:rPr>
              <a:t>Before logging into the HPP</a:t>
            </a:r>
            <a:br>
              <a:rPr lang="en-AU">
                <a:latin typeface="Arial"/>
                <a:ea typeface="Calibri"/>
                <a:cs typeface="Arial"/>
              </a:rPr>
            </a:br>
            <a:endParaRPr lang="en-AU">
              <a:cs typeface="Arial"/>
            </a:endParaRPr>
          </a:p>
          <a:p>
            <a:pPr marL="285750" indent="-285750">
              <a:lnSpc>
                <a:spcPct val="150000"/>
              </a:lnSpc>
              <a:buFont typeface="Arial"/>
              <a:buChar char="•"/>
            </a:pPr>
            <a:r>
              <a:rPr lang="en-AU">
                <a:solidFill>
                  <a:schemeClr val="tx1"/>
                </a:solidFill>
                <a:latin typeface="Arial"/>
                <a:ea typeface="Calibri"/>
                <a:cs typeface="Arial"/>
              </a:rPr>
              <a:t>Please ensure you are using a recent version of Google chrome          or Microsoft edge          for optimal performance on the HPP </a:t>
            </a:r>
            <a:br>
              <a:rPr lang="en-AU">
                <a:latin typeface="Arial"/>
                <a:ea typeface="Calibri"/>
                <a:cs typeface="Arial"/>
              </a:rPr>
            </a:br>
            <a:endParaRPr lang="en-AU">
              <a:solidFill>
                <a:schemeClr val="tx1"/>
              </a:solidFill>
              <a:cs typeface="Arial"/>
            </a:endParaRPr>
          </a:p>
          <a:p>
            <a:pPr marL="285750" indent="-285750">
              <a:lnSpc>
                <a:spcPct val="150000"/>
              </a:lnSpc>
              <a:buFont typeface="Arial"/>
              <a:buChar char="•"/>
            </a:pPr>
            <a:r>
              <a:rPr lang="en-AU">
                <a:solidFill>
                  <a:schemeClr val="tx1"/>
                </a:solidFill>
                <a:latin typeface="Arial"/>
                <a:ea typeface="Calibri"/>
                <a:cs typeface="Arial"/>
              </a:rPr>
              <a:t>Your </a:t>
            </a:r>
            <a:r>
              <a:rPr lang="en-AU" err="1">
                <a:solidFill>
                  <a:schemeClr val="tx1"/>
                </a:solidFill>
                <a:latin typeface="Arial"/>
                <a:ea typeface="Calibri"/>
                <a:cs typeface="Arial"/>
              </a:rPr>
              <a:t>myGovID</a:t>
            </a:r>
            <a:r>
              <a:rPr lang="en-AU">
                <a:solidFill>
                  <a:schemeClr val="tx1"/>
                </a:solidFill>
                <a:latin typeface="Arial"/>
                <a:ea typeface="Calibri"/>
                <a:cs typeface="Arial"/>
              </a:rPr>
              <a:t> will need to be of a 'Basic' identity strength and linked to an organisation in RAM</a:t>
            </a:r>
            <a:endParaRPr lang="en-AU">
              <a:solidFill>
                <a:schemeClr val="tx1"/>
              </a:solidFill>
              <a:cs typeface="Arial"/>
            </a:endParaRPr>
          </a:p>
          <a:p>
            <a:pPr>
              <a:lnSpc>
                <a:spcPct val="150000"/>
              </a:lnSpc>
            </a:pPr>
            <a:endParaRPr lang="en-AU" sz="2000">
              <a:solidFill>
                <a:schemeClr val="accent1"/>
              </a:solidFill>
              <a:latin typeface="Arial"/>
              <a:ea typeface="Calibri"/>
              <a:cs typeface="Arial"/>
            </a:endParaRPr>
          </a:p>
        </p:txBody>
      </p:sp>
      <p:pic>
        <p:nvPicPr>
          <p:cNvPr id="4" name="Picture 4">
            <a:extLst>
              <a:ext uri="{FF2B5EF4-FFF2-40B4-BE49-F238E27FC236}">
                <a16:creationId xmlns:a16="http://schemas.microsoft.com/office/drawing/2014/main" id="{D0AFAB20-F734-C545-29A8-803CAEA49C9B}"/>
              </a:ext>
            </a:extLst>
          </p:cNvPr>
          <p:cNvPicPr>
            <a:picLocks noChangeAspect="1"/>
          </p:cNvPicPr>
          <p:nvPr/>
        </p:nvPicPr>
        <p:blipFill>
          <a:blip r:embed="rId3"/>
          <a:stretch>
            <a:fillRect/>
          </a:stretch>
        </p:blipFill>
        <p:spPr>
          <a:xfrm>
            <a:off x="7630455" y="2235672"/>
            <a:ext cx="555238" cy="488331"/>
          </a:xfrm>
          <a:prstGeom prst="rect">
            <a:avLst/>
          </a:prstGeom>
        </p:spPr>
      </p:pic>
      <p:pic>
        <p:nvPicPr>
          <p:cNvPr id="5" name="Picture 6">
            <a:extLst>
              <a:ext uri="{FF2B5EF4-FFF2-40B4-BE49-F238E27FC236}">
                <a16:creationId xmlns:a16="http://schemas.microsoft.com/office/drawing/2014/main" id="{39BA196E-3EB1-02F9-77DE-698F6BA32EB6}"/>
              </a:ext>
            </a:extLst>
          </p:cNvPr>
          <p:cNvPicPr>
            <a:picLocks noChangeAspect="1"/>
          </p:cNvPicPr>
          <p:nvPr/>
        </p:nvPicPr>
        <p:blipFill>
          <a:blip r:embed="rId4"/>
          <a:stretch>
            <a:fillRect/>
          </a:stretch>
        </p:blipFill>
        <p:spPr>
          <a:xfrm>
            <a:off x="10047945" y="2249494"/>
            <a:ext cx="422353" cy="460685"/>
          </a:xfrm>
          <a:prstGeom prst="rect">
            <a:avLst/>
          </a:prstGeom>
        </p:spPr>
      </p:pic>
    </p:spTree>
    <p:extLst>
      <p:ext uri="{BB962C8B-B14F-4D97-AF65-F5344CB8AC3E}">
        <p14:creationId xmlns:p14="http://schemas.microsoft.com/office/powerpoint/2010/main" val="2488181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FAF50A1-84DD-D2F3-C40F-5A64CF1DCE57}"/>
              </a:ext>
            </a:extLst>
          </p:cNvPr>
          <p:cNvSpPr txBox="1">
            <a:spLocks/>
          </p:cNvSpPr>
          <p:nvPr/>
        </p:nvSpPr>
        <p:spPr>
          <a:xfrm>
            <a:off x="506861" y="476214"/>
            <a:ext cx="11489668" cy="832164"/>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AU" sz="4000">
                <a:solidFill>
                  <a:srgbClr val="153A6E"/>
                </a:solidFill>
                <a:latin typeface="Calibri"/>
                <a:cs typeface="Calibri"/>
              </a:rPr>
              <a:t>Accessing the HPP</a:t>
            </a:r>
            <a:endParaRPr lang="en-US"/>
          </a:p>
        </p:txBody>
      </p:sp>
      <p:sp>
        <p:nvSpPr>
          <p:cNvPr id="8" name="Rectangle: Rounded Corners 7">
            <a:extLst>
              <a:ext uri="{FF2B5EF4-FFF2-40B4-BE49-F238E27FC236}">
                <a16:creationId xmlns:a16="http://schemas.microsoft.com/office/drawing/2014/main" id="{E4498BD7-57DA-78F4-CD2C-55E553A90FEE}"/>
              </a:ext>
            </a:extLst>
          </p:cNvPr>
          <p:cNvSpPr/>
          <p:nvPr/>
        </p:nvSpPr>
        <p:spPr>
          <a:xfrm>
            <a:off x="946092" y="1764565"/>
            <a:ext cx="10611206" cy="243147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1"/>
            <a:r>
              <a:rPr lang="en-AU" sz="2000" b="1">
                <a:solidFill>
                  <a:schemeClr val="tx1"/>
                </a:solidFill>
              </a:rPr>
              <a:t>Register with </a:t>
            </a:r>
            <a:r>
              <a:rPr lang="en-AU" sz="2000" b="1" err="1">
                <a:solidFill>
                  <a:schemeClr val="tx1"/>
                </a:solidFill>
              </a:rPr>
              <a:t>myGovID</a:t>
            </a:r>
            <a:r>
              <a:rPr lang="en-AU" sz="2000" b="1">
                <a:solidFill>
                  <a:schemeClr val="tx1"/>
                </a:solidFill>
              </a:rPr>
              <a:t> and verify your identity</a:t>
            </a:r>
            <a:br>
              <a:rPr lang="en-AU" sz="2000"/>
            </a:br>
            <a:r>
              <a:rPr lang="en-AU" sz="1800">
                <a:solidFill>
                  <a:srgbClr val="000000"/>
                </a:solidFill>
                <a:effectLst/>
                <a:latin typeface="Calibri"/>
                <a:ea typeface="Calibri" panose="020F0502020204030204" pitchFamily="34" charset="0"/>
                <a:cs typeface="Calibri"/>
              </a:rPr>
              <a:t>Please note: </a:t>
            </a:r>
            <a:r>
              <a:rPr lang="en-AU" sz="1800" err="1">
                <a:solidFill>
                  <a:srgbClr val="000000"/>
                </a:solidFill>
                <a:effectLst/>
                <a:latin typeface="Calibri"/>
                <a:ea typeface="Calibri" panose="020F0502020204030204" pitchFamily="34" charset="0"/>
                <a:cs typeface="Calibri"/>
              </a:rPr>
              <a:t>myGovID</a:t>
            </a:r>
            <a:r>
              <a:rPr lang="en-AU" sz="1800">
                <a:solidFill>
                  <a:srgbClr val="000000"/>
                </a:solidFill>
                <a:effectLst/>
                <a:latin typeface="Calibri"/>
                <a:ea typeface="Calibri" panose="020F0502020204030204" pitchFamily="34" charset="0"/>
                <a:cs typeface="Calibri"/>
              </a:rPr>
              <a:t> is the Australian Government’s Digital Identity app you can use to sign in to a range of participating government online services like </a:t>
            </a:r>
            <a:r>
              <a:rPr lang="en-AU" sz="1800" err="1">
                <a:solidFill>
                  <a:srgbClr val="000000"/>
                </a:solidFill>
                <a:effectLst/>
                <a:latin typeface="Calibri"/>
                <a:ea typeface="Calibri" panose="020F0502020204030204" pitchFamily="34" charset="0"/>
                <a:cs typeface="Calibri"/>
              </a:rPr>
              <a:t>myGov</a:t>
            </a:r>
            <a:r>
              <a:rPr lang="en-AU" sz="1800">
                <a:solidFill>
                  <a:srgbClr val="000000"/>
                </a:solidFill>
                <a:effectLst/>
                <a:latin typeface="Calibri"/>
                <a:ea typeface="Calibri" panose="020F0502020204030204" pitchFamily="34" charset="0"/>
                <a:cs typeface="Calibri"/>
              </a:rPr>
              <a:t> and also the HPP. </a:t>
            </a:r>
          </a:p>
          <a:p>
            <a:pPr lvl="1"/>
            <a:endParaRPr lang="en-AU">
              <a:solidFill>
                <a:srgbClr val="000000"/>
              </a:solidFill>
              <a:latin typeface="Calibri"/>
              <a:cs typeface="Calibri"/>
            </a:endParaRPr>
          </a:p>
          <a:p>
            <a:pPr lvl="1"/>
            <a:r>
              <a:rPr lang="en-AU" sz="1800" b="1">
                <a:solidFill>
                  <a:schemeClr val="tx1"/>
                </a:solidFill>
                <a:cs typeface="Arial"/>
              </a:rPr>
              <a:t>Provide your </a:t>
            </a:r>
            <a:r>
              <a:rPr lang="en-AU" sz="1800" b="1" err="1">
                <a:solidFill>
                  <a:schemeClr val="tx1"/>
                </a:solidFill>
                <a:cs typeface="Arial"/>
              </a:rPr>
              <a:t>myGovID</a:t>
            </a:r>
            <a:r>
              <a:rPr lang="en-AU" sz="1800" b="1">
                <a:solidFill>
                  <a:schemeClr val="tx1"/>
                </a:solidFill>
                <a:cs typeface="Arial"/>
              </a:rPr>
              <a:t> details to your Principal Authority</a:t>
            </a:r>
          </a:p>
          <a:p>
            <a:pPr lvl="1"/>
            <a:r>
              <a:rPr lang="en-AU" sz="1800">
                <a:solidFill>
                  <a:schemeClr val="tx1"/>
                </a:solidFill>
                <a:effectLst/>
                <a:latin typeface="Calibri" panose="020F0502020204030204" pitchFamily="34" charset="0"/>
                <a:ea typeface="Calibri" panose="020F0502020204030204" pitchFamily="34" charset="0"/>
              </a:rPr>
              <a:t>Click ‘My identity’ which will bring up a screen that looks like the below where you can get the information required for the above table. </a:t>
            </a:r>
            <a:r>
              <a:rPr lang="en-AU" sz="1800" b="1" u="sng">
                <a:solidFill>
                  <a:schemeClr val="tx1"/>
                </a:solidFill>
                <a:effectLst/>
                <a:latin typeface="Calibri" panose="020F0502020204030204" pitchFamily="34" charset="0"/>
                <a:ea typeface="Calibri" panose="020F0502020204030204" pitchFamily="34" charset="0"/>
              </a:rPr>
              <a:t>It is important that all the fields match. Do not provide a middle name if it’s not included in your </a:t>
            </a:r>
            <a:r>
              <a:rPr lang="en-AU" sz="1800" b="1" u="sng" err="1">
                <a:solidFill>
                  <a:schemeClr val="tx1"/>
                </a:solidFill>
                <a:effectLst/>
                <a:latin typeface="Calibri" panose="020F0502020204030204" pitchFamily="34" charset="0"/>
                <a:ea typeface="Calibri" panose="020F0502020204030204" pitchFamily="34" charset="0"/>
              </a:rPr>
              <a:t>myGovID</a:t>
            </a:r>
            <a:endParaRPr lang="en-AU">
              <a:solidFill>
                <a:schemeClr val="tx1"/>
              </a:solidFill>
              <a:latin typeface="Calibri" panose="020F0502020204030204" pitchFamily="34" charset="0"/>
            </a:endParaRPr>
          </a:p>
          <a:p>
            <a:endParaRPr lang="en-AU" sz="2000">
              <a:solidFill>
                <a:schemeClr val="accent1"/>
              </a:solidFill>
              <a:cs typeface="Arial"/>
            </a:endParaRPr>
          </a:p>
        </p:txBody>
      </p:sp>
      <p:sp>
        <p:nvSpPr>
          <p:cNvPr id="2" name="Oval 1">
            <a:extLst>
              <a:ext uri="{FF2B5EF4-FFF2-40B4-BE49-F238E27FC236}">
                <a16:creationId xmlns:a16="http://schemas.microsoft.com/office/drawing/2014/main" id="{FC814CE0-BBF4-41B9-AC31-9C996B3B0C7B}"/>
              </a:ext>
            </a:extLst>
          </p:cNvPr>
          <p:cNvSpPr/>
          <p:nvPr/>
        </p:nvSpPr>
        <p:spPr>
          <a:xfrm>
            <a:off x="904460" y="1676121"/>
            <a:ext cx="540000" cy="540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2800" b="1"/>
              <a:t>1</a:t>
            </a:r>
          </a:p>
        </p:txBody>
      </p:sp>
      <p:pic>
        <p:nvPicPr>
          <p:cNvPr id="1026" name="Picture 1">
            <a:extLst>
              <a:ext uri="{FF2B5EF4-FFF2-40B4-BE49-F238E27FC236}">
                <a16:creationId xmlns:a16="http://schemas.microsoft.com/office/drawing/2014/main" id="{3EFD280C-A509-4E3E-8651-8C09C4F7FF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494"/>
          <a:stretch/>
        </p:blipFill>
        <p:spPr bwMode="auto">
          <a:xfrm>
            <a:off x="4432045" y="4026025"/>
            <a:ext cx="1592003" cy="2431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598F8A6A-EF09-4710-B6DE-4540516C5182}"/>
              </a:ext>
            </a:extLst>
          </p:cNvPr>
          <p:cNvPicPr>
            <a:picLocks noChangeAspect="1"/>
          </p:cNvPicPr>
          <p:nvPr/>
        </p:nvPicPr>
        <p:blipFill>
          <a:blip r:embed="rId3"/>
          <a:stretch>
            <a:fillRect/>
          </a:stretch>
        </p:blipFill>
        <p:spPr>
          <a:xfrm>
            <a:off x="6533767" y="3931885"/>
            <a:ext cx="5193437" cy="2619756"/>
          </a:xfrm>
          <a:prstGeom prst="rect">
            <a:avLst/>
          </a:prstGeom>
        </p:spPr>
      </p:pic>
      <p:sp>
        <p:nvSpPr>
          <p:cNvPr id="14" name="Oval 13">
            <a:extLst>
              <a:ext uri="{FF2B5EF4-FFF2-40B4-BE49-F238E27FC236}">
                <a16:creationId xmlns:a16="http://schemas.microsoft.com/office/drawing/2014/main" id="{92244426-00C6-4BC1-A23D-6EAA48394500}"/>
              </a:ext>
            </a:extLst>
          </p:cNvPr>
          <p:cNvSpPr/>
          <p:nvPr/>
        </p:nvSpPr>
        <p:spPr>
          <a:xfrm>
            <a:off x="904460" y="2746593"/>
            <a:ext cx="540000" cy="540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2800" b="1"/>
              <a:t>2</a:t>
            </a:r>
          </a:p>
        </p:txBody>
      </p:sp>
    </p:spTree>
    <p:extLst>
      <p:ext uri="{BB962C8B-B14F-4D97-AF65-F5344CB8AC3E}">
        <p14:creationId xmlns:p14="http://schemas.microsoft.com/office/powerpoint/2010/main" val="18707500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7DAB9714-A2C1-4FD7-936E-2C08E7F92451}"/>
              </a:ext>
            </a:extLst>
          </p:cNvPr>
          <p:cNvSpPr/>
          <p:nvPr/>
        </p:nvSpPr>
        <p:spPr>
          <a:xfrm>
            <a:off x="1341782" y="5277685"/>
            <a:ext cx="9402418" cy="705672"/>
          </a:xfrm>
          <a:prstGeom prst="round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AU"/>
          </a:p>
        </p:txBody>
      </p:sp>
      <p:sp>
        <p:nvSpPr>
          <p:cNvPr id="6" name="Title 1">
            <a:extLst>
              <a:ext uri="{FF2B5EF4-FFF2-40B4-BE49-F238E27FC236}">
                <a16:creationId xmlns:a16="http://schemas.microsoft.com/office/drawing/2014/main" id="{FFAF50A1-84DD-D2F3-C40F-5A64CF1DCE57}"/>
              </a:ext>
            </a:extLst>
          </p:cNvPr>
          <p:cNvSpPr txBox="1">
            <a:spLocks/>
          </p:cNvSpPr>
          <p:nvPr/>
        </p:nvSpPr>
        <p:spPr>
          <a:xfrm>
            <a:off x="506861" y="476214"/>
            <a:ext cx="11489668" cy="832164"/>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AU" sz="4000">
                <a:solidFill>
                  <a:srgbClr val="153A6E"/>
                </a:solidFill>
                <a:latin typeface="Calibri"/>
                <a:cs typeface="Calibri"/>
              </a:rPr>
              <a:t>Accessing the HPP</a:t>
            </a:r>
            <a:endParaRPr lang="en-US"/>
          </a:p>
        </p:txBody>
      </p:sp>
      <p:sp>
        <p:nvSpPr>
          <p:cNvPr id="8" name="Rectangle: Rounded Corners 7">
            <a:extLst>
              <a:ext uri="{FF2B5EF4-FFF2-40B4-BE49-F238E27FC236}">
                <a16:creationId xmlns:a16="http://schemas.microsoft.com/office/drawing/2014/main" id="{E4498BD7-57DA-78F4-CD2C-55E553A90FEE}"/>
              </a:ext>
            </a:extLst>
          </p:cNvPr>
          <p:cNvSpPr/>
          <p:nvPr/>
        </p:nvSpPr>
        <p:spPr>
          <a:xfrm>
            <a:off x="853799" y="1435285"/>
            <a:ext cx="10611206" cy="37154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lvl="1"/>
            <a:r>
              <a:rPr lang="en-AU" sz="2000" b="1">
                <a:solidFill>
                  <a:schemeClr val="tx1"/>
                </a:solidFill>
                <a:cs typeface="Arial"/>
              </a:rPr>
              <a:t>Receive communications from Relationship Authorisation Manager (RAM)</a:t>
            </a:r>
            <a:r>
              <a:rPr lang="en-AU" sz="2000">
                <a:solidFill>
                  <a:schemeClr val="tx1"/>
                </a:solidFill>
                <a:cs typeface="Arial"/>
              </a:rPr>
              <a:t> </a:t>
            </a:r>
            <a:br>
              <a:rPr lang="en-AU" sz="2000">
                <a:cs typeface="Arial"/>
              </a:rPr>
            </a:br>
            <a:r>
              <a:rPr lang="en-AU">
                <a:solidFill>
                  <a:srgbClr val="000000"/>
                </a:solidFill>
                <a:latin typeface="Calibri"/>
                <a:cs typeface="Calibri"/>
              </a:rPr>
              <a:t>You will be linked to your company in RAM and will receive an email with a code which will expire in 7 days, follow the instructions in the RAM email.</a:t>
            </a:r>
          </a:p>
          <a:p>
            <a:pPr lvl="1"/>
            <a:endParaRPr lang="en-AU">
              <a:solidFill>
                <a:srgbClr val="000000"/>
              </a:solidFill>
              <a:latin typeface="Calibri" panose="020F0502020204030204" pitchFamily="34" charset="0"/>
            </a:endParaRPr>
          </a:p>
          <a:p>
            <a:pPr lvl="1"/>
            <a:r>
              <a:rPr lang="en-AU" sz="2000" b="1">
                <a:solidFill>
                  <a:schemeClr val="tx1"/>
                </a:solidFill>
                <a:cs typeface="Arial"/>
              </a:rPr>
              <a:t>Sign in to HPP, update your personal profile and register your organisation</a:t>
            </a:r>
            <a:br>
              <a:rPr lang="en-AU" sz="2000">
                <a:cs typeface="Arial"/>
              </a:rPr>
            </a:br>
            <a:r>
              <a:rPr lang="en-AU">
                <a:solidFill>
                  <a:srgbClr val="000000"/>
                </a:solidFill>
                <a:latin typeface="Calibri"/>
                <a:cs typeface="Calibri"/>
              </a:rPr>
              <a:t>If your organisation has already been registered, you can request access via the Personalise your Session page.</a:t>
            </a:r>
            <a:endParaRPr lang="en-AU">
              <a:solidFill>
                <a:srgbClr val="000000"/>
              </a:solidFill>
              <a:latin typeface="Calibri"/>
              <a:ea typeface="Calibri"/>
              <a:cs typeface="Calibri"/>
            </a:endParaRPr>
          </a:p>
          <a:p>
            <a:pPr lvl="1"/>
            <a:endParaRPr lang="en-AU">
              <a:solidFill>
                <a:srgbClr val="FFFFFF"/>
              </a:solidFill>
              <a:latin typeface="Arial"/>
              <a:cs typeface="Arial"/>
            </a:endParaRPr>
          </a:p>
          <a:p>
            <a:pPr lvl="1"/>
            <a:endParaRPr lang="en-AU">
              <a:solidFill>
                <a:srgbClr val="000000"/>
              </a:solidFill>
              <a:latin typeface="Calibri" panose="020F0502020204030204" pitchFamily="34" charset="0"/>
              <a:cs typeface="Calibri" panose="020F0502020204030204" pitchFamily="34" charset="0"/>
            </a:endParaRPr>
          </a:p>
          <a:p>
            <a:endParaRPr lang="en-AU" sz="2000">
              <a:solidFill>
                <a:srgbClr val="008A95"/>
              </a:solidFill>
              <a:latin typeface="Arial"/>
              <a:cs typeface="Arial"/>
            </a:endParaRPr>
          </a:p>
        </p:txBody>
      </p:sp>
      <p:sp>
        <p:nvSpPr>
          <p:cNvPr id="5" name="Oval 4">
            <a:extLst>
              <a:ext uri="{FF2B5EF4-FFF2-40B4-BE49-F238E27FC236}">
                <a16:creationId xmlns:a16="http://schemas.microsoft.com/office/drawing/2014/main" id="{7167E42A-B626-4945-AE69-CB7461BC1A6A}"/>
              </a:ext>
            </a:extLst>
          </p:cNvPr>
          <p:cNvSpPr/>
          <p:nvPr/>
        </p:nvSpPr>
        <p:spPr>
          <a:xfrm>
            <a:off x="922819" y="1579354"/>
            <a:ext cx="540000" cy="540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2800" b="1"/>
              <a:t>3</a:t>
            </a:r>
          </a:p>
        </p:txBody>
      </p:sp>
      <p:sp>
        <p:nvSpPr>
          <p:cNvPr id="9" name="Rectangle: Rounded Corners 8">
            <a:extLst>
              <a:ext uri="{FF2B5EF4-FFF2-40B4-BE49-F238E27FC236}">
                <a16:creationId xmlns:a16="http://schemas.microsoft.com/office/drawing/2014/main" id="{F3A93F03-EFE6-4F5A-B166-DCA9B024AEC2}"/>
              </a:ext>
            </a:extLst>
          </p:cNvPr>
          <p:cNvSpPr/>
          <p:nvPr/>
        </p:nvSpPr>
        <p:spPr>
          <a:xfrm>
            <a:off x="2073485" y="5406895"/>
            <a:ext cx="172757" cy="423198"/>
          </a:xfrm>
          <a:prstGeom prst="roundRect">
            <a:avLst/>
          </a:prstGeom>
          <a:solidFill>
            <a:srgbClr val="FFFFF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AU"/>
          </a:p>
        </p:txBody>
      </p:sp>
      <p:pic>
        <p:nvPicPr>
          <p:cNvPr id="4" name="Graphic 3" descr="Information with solid fill">
            <a:extLst>
              <a:ext uri="{FF2B5EF4-FFF2-40B4-BE49-F238E27FC236}">
                <a16:creationId xmlns:a16="http://schemas.microsoft.com/office/drawing/2014/main" id="{11956B0C-A7F1-439A-BEDB-66FE6053711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38738" y="5327380"/>
            <a:ext cx="596349" cy="596349"/>
          </a:xfrm>
          <a:prstGeom prst="rect">
            <a:avLst/>
          </a:prstGeom>
        </p:spPr>
      </p:pic>
      <p:sp>
        <p:nvSpPr>
          <p:cNvPr id="11" name="TextBox 10">
            <a:extLst>
              <a:ext uri="{FF2B5EF4-FFF2-40B4-BE49-F238E27FC236}">
                <a16:creationId xmlns:a16="http://schemas.microsoft.com/office/drawing/2014/main" id="{66A153FE-A46B-4C23-99D6-0A98899CE0F3}"/>
              </a:ext>
            </a:extLst>
          </p:cNvPr>
          <p:cNvSpPr txBox="1"/>
          <p:nvPr/>
        </p:nvSpPr>
        <p:spPr>
          <a:xfrm>
            <a:off x="2759288" y="5460760"/>
            <a:ext cx="6097656" cy="369332"/>
          </a:xfrm>
          <a:prstGeom prst="rect">
            <a:avLst/>
          </a:prstGeom>
          <a:noFill/>
        </p:spPr>
        <p:txBody>
          <a:bodyPr wrap="square">
            <a:spAutoFit/>
          </a:bodyPr>
          <a:lstStyle/>
          <a:p>
            <a:r>
              <a:rPr lang="en-AU" sz="1800" b="1">
                <a:solidFill>
                  <a:schemeClr val="bg1"/>
                </a:solidFill>
                <a:cs typeface="Arial"/>
              </a:rPr>
              <a:t>These are once-off activities</a:t>
            </a:r>
            <a:endParaRPr lang="en-AU">
              <a:solidFill>
                <a:schemeClr val="bg1"/>
              </a:solidFill>
            </a:endParaRPr>
          </a:p>
        </p:txBody>
      </p:sp>
      <p:sp>
        <p:nvSpPr>
          <p:cNvPr id="12" name="Oval 11">
            <a:extLst>
              <a:ext uri="{FF2B5EF4-FFF2-40B4-BE49-F238E27FC236}">
                <a16:creationId xmlns:a16="http://schemas.microsoft.com/office/drawing/2014/main" id="{D79F040A-4ADA-4A34-8D84-FA97C24E3459}"/>
              </a:ext>
            </a:extLst>
          </p:cNvPr>
          <p:cNvSpPr/>
          <p:nvPr/>
        </p:nvSpPr>
        <p:spPr>
          <a:xfrm>
            <a:off x="948849" y="2729227"/>
            <a:ext cx="540000" cy="540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2800" b="1"/>
              <a:t>4</a:t>
            </a:r>
          </a:p>
        </p:txBody>
      </p:sp>
    </p:spTree>
    <p:extLst>
      <p:ext uri="{BB962C8B-B14F-4D97-AF65-F5344CB8AC3E}">
        <p14:creationId xmlns:p14="http://schemas.microsoft.com/office/powerpoint/2010/main" val="6571437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Graphical user interface, text, application, email&#10;&#10;Description automatically generated">
            <a:extLst>
              <a:ext uri="{FF2B5EF4-FFF2-40B4-BE49-F238E27FC236}">
                <a16:creationId xmlns:a16="http://schemas.microsoft.com/office/drawing/2014/main" id="{9A0E091A-E826-AF83-7B43-E169B3AEA7FF}"/>
              </a:ext>
            </a:extLst>
          </p:cNvPr>
          <p:cNvPicPr>
            <a:picLocks noChangeAspect="1"/>
          </p:cNvPicPr>
          <p:nvPr/>
        </p:nvPicPr>
        <p:blipFill>
          <a:blip r:embed="rId2"/>
          <a:stretch>
            <a:fillRect/>
          </a:stretch>
        </p:blipFill>
        <p:spPr>
          <a:xfrm>
            <a:off x="0" y="1205002"/>
            <a:ext cx="12184565" cy="4447995"/>
          </a:xfrm>
          <a:prstGeom prst="rect">
            <a:avLst/>
          </a:prstGeom>
        </p:spPr>
      </p:pic>
      <p:sp>
        <p:nvSpPr>
          <p:cNvPr id="2" name="TextBox 1">
            <a:extLst>
              <a:ext uri="{FF2B5EF4-FFF2-40B4-BE49-F238E27FC236}">
                <a16:creationId xmlns:a16="http://schemas.microsoft.com/office/drawing/2014/main" id="{304B0E83-4954-4C0F-A3B2-E59557356659}"/>
              </a:ext>
            </a:extLst>
          </p:cNvPr>
          <p:cNvSpPr txBox="1"/>
          <p:nvPr/>
        </p:nvSpPr>
        <p:spPr>
          <a:xfrm>
            <a:off x="2262753" y="588935"/>
            <a:ext cx="7861960" cy="369332"/>
          </a:xfrm>
          <a:prstGeom prst="rect">
            <a:avLst/>
          </a:prstGeom>
          <a:noFill/>
        </p:spPr>
        <p:txBody>
          <a:bodyPr wrap="none" lIns="91440" tIns="45720" rIns="91440" bIns="45720" rtlCol="0" anchor="t">
            <a:spAutoFit/>
          </a:bodyPr>
          <a:lstStyle/>
          <a:p>
            <a:r>
              <a:rPr lang="en-AU"/>
              <a:t>Access the Health Products Portal via </a:t>
            </a:r>
            <a:r>
              <a:rPr lang="en-AU">
                <a:ea typeface="+mn-lt"/>
                <a:cs typeface="+mn-lt"/>
                <a:hlinkClick r:id="rId3"/>
              </a:rPr>
              <a:t>https://business.health.gov.au/SignIn</a:t>
            </a:r>
            <a:r>
              <a:rPr lang="en-AU">
                <a:ea typeface="+mn-lt"/>
                <a:cs typeface="+mn-lt"/>
              </a:rPr>
              <a:t> </a:t>
            </a:r>
            <a:endParaRPr lang="en-AU">
              <a:cs typeface="Arial"/>
            </a:endParaRPr>
          </a:p>
        </p:txBody>
      </p:sp>
      <p:pic>
        <p:nvPicPr>
          <p:cNvPr id="4" name="Picture 3" descr="A screenshot of a webinar&#10;&#10;Description automatically generated">
            <a:extLst>
              <a:ext uri="{FF2B5EF4-FFF2-40B4-BE49-F238E27FC236}">
                <a16:creationId xmlns:a16="http://schemas.microsoft.com/office/drawing/2014/main" id="{3D22E8B2-521E-8710-8751-B378F2E5D5E0}"/>
              </a:ext>
            </a:extLst>
          </p:cNvPr>
          <p:cNvPicPr>
            <a:picLocks noChangeAspect="1"/>
          </p:cNvPicPr>
          <p:nvPr/>
        </p:nvPicPr>
        <p:blipFill>
          <a:blip r:embed="rId4"/>
          <a:stretch>
            <a:fillRect/>
          </a:stretch>
        </p:blipFill>
        <p:spPr>
          <a:xfrm>
            <a:off x="3717" y="1440192"/>
            <a:ext cx="12175273" cy="4033372"/>
          </a:xfrm>
          <a:prstGeom prst="rect">
            <a:avLst/>
          </a:prstGeom>
        </p:spPr>
      </p:pic>
    </p:spTree>
    <p:extLst>
      <p:ext uri="{BB962C8B-B14F-4D97-AF65-F5344CB8AC3E}">
        <p14:creationId xmlns:p14="http://schemas.microsoft.com/office/powerpoint/2010/main" val="1785884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Graphical user interface, website&#10;&#10;Description automatically generated">
            <a:extLst>
              <a:ext uri="{FF2B5EF4-FFF2-40B4-BE49-F238E27FC236}">
                <a16:creationId xmlns:a16="http://schemas.microsoft.com/office/drawing/2014/main" id="{D6E7B048-CAEE-C155-6065-3914A6449003}"/>
              </a:ext>
            </a:extLst>
          </p:cNvPr>
          <p:cNvPicPr>
            <a:picLocks noChangeAspect="1"/>
          </p:cNvPicPr>
          <p:nvPr/>
        </p:nvPicPr>
        <p:blipFill>
          <a:blip r:embed="rId2"/>
          <a:stretch>
            <a:fillRect/>
          </a:stretch>
        </p:blipFill>
        <p:spPr>
          <a:xfrm>
            <a:off x="3054" y="354447"/>
            <a:ext cx="12185228" cy="5164524"/>
          </a:xfrm>
          <a:prstGeom prst="rect">
            <a:avLst/>
          </a:prstGeom>
        </p:spPr>
      </p:pic>
      <p:sp>
        <p:nvSpPr>
          <p:cNvPr id="7" name="Speech Bubble: Oval 6">
            <a:extLst>
              <a:ext uri="{FF2B5EF4-FFF2-40B4-BE49-F238E27FC236}">
                <a16:creationId xmlns:a16="http://schemas.microsoft.com/office/drawing/2014/main" id="{09FC6FFB-2270-4554-8371-66715BDD1CD0}"/>
              </a:ext>
            </a:extLst>
          </p:cNvPr>
          <p:cNvSpPr/>
          <p:nvPr/>
        </p:nvSpPr>
        <p:spPr>
          <a:xfrm>
            <a:off x="7973878" y="2711983"/>
            <a:ext cx="3215899" cy="1710380"/>
          </a:xfrm>
          <a:prstGeom prst="wedgeEllipseCallout">
            <a:avLst>
              <a:gd name="adj1" fmla="val -68939"/>
              <a:gd name="adj2" fmla="val 47299"/>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600">
                <a:cs typeface="Arial"/>
              </a:rPr>
              <a:t>This must match your </a:t>
            </a:r>
            <a:r>
              <a:rPr lang="en-GB" sz="1600" err="1">
                <a:cs typeface="Arial"/>
              </a:rPr>
              <a:t>myGovID</a:t>
            </a:r>
            <a:r>
              <a:rPr lang="en-GB" sz="1600">
                <a:cs typeface="Arial"/>
              </a:rPr>
              <a:t> email address, not the one registered with Health Products Portal</a:t>
            </a:r>
            <a:endParaRPr lang="en-GB" sz="1600"/>
          </a:p>
        </p:txBody>
      </p:sp>
    </p:spTree>
    <p:extLst>
      <p:ext uri="{BB962C8B-B14F-4D97-AF65-F5344CB8AC3E}">
        <p14:creationId xmlns:p14="http://schemas.microsoft.com/office/powerpoint/2010/main" val="6325625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Graphical user interface, text, application, email&#10;&#10;Description automatically generated">
            <a:extLst>
              <a:ext uri="{FF2B5EF4-FFF2-40B4-BE49-F238E27FC236}">
                <a16:creationId xmlns:a16="http://schemas.microsoft.com/office/drawing/2014/main" id="{B5BFE328-9E98-85D2-DE7C-C2A199672CAD}"/>
              </a:ext>
            </a:extLst>
          </p:cNvPr>
          <p:cNvPicPr>
            <a:picLocks noChangeAspect="1"/>
          </p:cNvPicPr>
          <p:nvPr/>
        </p:nvPicPr>
        <p:blipFill>
          <a:blip r:embed="rId2"/>
          <a:stretch>
            <a:fillRect/>
          </a:stretch>
        </p:blipFill>
        <p:spPr>
          <a:xfrm>
            <a:off x="3718" y="882158"/>
            <a:ext cx="12184564" cy="5084392"/>
          </a:xfrm>
          <a:prstGeom prst="rect">
            <a:avLst/>
          </a:prstGeom>
        </p:spPr>
      </p:pic>
    </p:spTree>
    <p:extLst>
      <p:ext uri="{BB962C8B-B14F-4D97-AF65-F5344CB8AC3E}">
        <p14:creationId xmlns:p14="http://schemas.microsoft.com/office/powerpoint/2010/main" val="30763909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FA7D9E9-D70C-4B0C-AD2D-CD89124B0F6D}"/>
              </a:ext>
            </a:extLst>
          </p:cNvPr>
          <p:cNvSpPr txBox="1">
            <a:spLocks/>
          </p:cNvSpPr>
          <p:nvPr/>
        </p:nvSpPr>
        <p:spPr>
          <a:xfrm>
            <a:off x="506861" y="476214"/>
            <a:ext cx="11489668" cy="832164"/>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4000" b="0" i="0" u="none" strike="noStrike" kern="1200" cap="none" spc="0" normalizeH="0" baseline="0" noProof="0">
                <a:ln>
                  <a:noFill/>
                </a:ln>
                <a:solidFill>
                  <a:srgbClr val="153A6E"/>
                </a:solidFill>
                <a:effectLst/>
                <a:uLnTx/>
                <a:uFillTx/>
                <a:latin typeface="Calibri" panose="020F0502020204030204" pitchFamily="34" charset="0"/>
                <a:cs typeface="Calibri" panose="020F0502020204030204" pitchFamily="34" charset="0"/>
              </a:rPr>
              <a:t>Demonstration</a:t>
            </a:r>
          </a:p>
        </p:txBody>
      </p:sp>
      <p:pic>
        <p:nvPicPr>
          <p:cNvPr id="8" name="Graphic 7" descr="Teacher">
            <a:extLst>
              <a:ext uri="{FF2B5EF4-FFF2-40B4-BE49-F238E27FC236}">
                <a16:creationId xmlns:a16="http://schemas.microsoft.com/office/drawing/2014/main" id="{83752403-5EB8-4730-A3C0-E17A1ACB957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59822" y="2026561"/>
            <a:ext cx="2876270" cy="2876270"/>
          </a:xfrm>
          <a:prstGeom prst="rect">
            <a:avLst/>
          </a:prstGeom>
        </p:spPr>
      </p:pic>
    </p:spTree>
    <p:extLst>
      <p:ext uri="{BB962C8B-B14F-4D97-AF65-F5344CB8AC3E}">
        <p14:creationId xmlns:p14="http://schemas.microsoft.com/office/powerpoint/2010/main" val="2087335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593E9-EC4B-BB4A-8DC9-7119B7CE7CCB}"/>
              </a:ext>
            </a:extLst>
          </p:cNvPr>
          <p:cNvSpPr txBox="1"/>
          <p:nvPr/>
        </p:nvSpPr>
        <p:spPr>
          <a:xfrm>
            <a:off x="849088" y="1603983"/>
            <a:ext cx="10525156" cy="1569660"/>
          </a:xfrm>
          <a:prstGeom prst="rect">
            <a:avLst/>
          </a:prstGeom>
          <a:noFill/>
        </p:spPr>
        <p:txBody>
          <a:bodyPr wrap="square">
            <a:spAutoFit/>
          </a:bodyPr>
          <a:lstStyle/>
          <a:p>
            <a:r>
              <a:rPr lang="en-AU" sz="2400">
                <a:latin typeface="Calibri" panose="020F0502020204030204" pitchFamily="34" charset="0"/>
                <a:cs typeface="Calibri" panose="020F0502020204030204" pitchFamily="34" charset="0"/>
              </a:rPr>
              <a:t>We acknowledge the Traditional Custodians of country throughout Australia and their connections to land, sea and community. We pay our respect to their Elders past and present and extend that respect to all Aboriginal and Torres Strait Islander peoples today.</a:t>
            </a:r>
          </a:p>
        </p:txBody>
      </p:sp>
      <p:sp>
        <p:nvSpPr>
          <p:cNvPr id="4" name="Title 1">
            <a:extLst>
              <a:ext uri="{FF2B5EF4-FFF2-40B4-BE49-F238E27FC236}">
                <a16:creationId xmlns:a16="http://schemas.microsoft.com/office/drawing/2014/main" id="{62E3C55D-867A-FE4A-A6D2-C5EEAFB46692}"/>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Acknowledgement of Country</a:t>
            </a:r>
          </a:p>
        </p:txBody>
      </p:sp>
    </p:spTree>
    <p:extLst>
      <p:ext uri="{BB962C8B-B14F-4D97-AF65-F5344CB8AC3E}">
        <p14:creationId xmlns:p14="http://schemas.microsoft.com/office/powerpoint/2010/main" val="1415880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8" y="681531"/>
            <a:ext cx="10938695" cy="694985"/>
          </a:xfrm>
        </p:spPr>
        <p:txBody>
          <a:bodyPr/>
          <a:lstStyle/>
          <a:p>
            <a:r>
              <a:rPr lang="en-AU">
                <a:solidFill>
                  <a:srgbClr val="153A6E"/>
                </a:solidFill>
                <a:latin typeface="Calibri" panose="020F0502020204030204" pitchFamily="34" charset="0"/>
                <a:cs typeface="Calibri" panose="020F0502020204030204" pitchFamily="34" charset="0"/>
              </a:rPr>
              <a:t>Before we begin…</a:t>
            </a:r>
          </a:p>
        </p:txBody>
      </p:sp>
      <p:sp>
        <p:nvSpPr>
          <p:cNvPr id="3" name="Content Placeholder 3"/>
          <p:cNvSpPr txBox="1">
            <a:spLocks/>
          </p:cNvSpPr>
          <p:nvPr/>
        </p:nvSpPr>
        <p:spPr>
          <a:xfrm>
            <a:off x="1986455" y="1954924"/>
            <a:ext cx="9143418" cy="3745220"/>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AU" sz="2400">
                <a:latin typeface="Calibri"/>
                <a:ea typeface="Calibri"/>
                <a:cs typeface="Calibri"/>
              </a:rPr>
              <a:t>Please turn off your webcam</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Please mute your microphone unless speaking</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Any questions? Email </a:t>
            </a:r>
            <a:r>
              <a:rPr lang="en-AU" sz="2400">
                <a:latin typeface="Calibri"/>
                <a:ea typeface="Calibri"/>
                <a:cs typeface="Calibri"/>
                <a:hlinkClick r:id="rId3"/>
              </a:rPr>
              <a:t>HPP.Support@health.gov.au</a:t>
            </a:r>
            <a:r>
              <a:rPr lang="en-AU" sz="2400">
                <a:latin typeface="Calibri"/>
                <a:ea typeface="Calibri"/>
                <a:cs typeface="Calibri"/>
              </a:rPr>
              <a:t> </a:t>
            </a:r>
            <a:endParaRPr lang="en-AU" sz="2400">
              <a:latin typeface="Calibri" panose="020F0502020204030204" pitchFamily="34" charset="0"/>
              <a:ea typeface="Calibri"/>
              <a:cs typeface="Calibri" panose="020F0502020204030204" pitchFamily="34" charset="0"/>
            </a:endParaRPr>
          </a:p>
        </p:txBody>
      </p:sp>
      <p:pic>
        <p:nvPicPr>
          <p:cNvPr id="5" name="Graphic 4" descr="Web cam">
            <a:extLst>
              <a:ext uri="{FF2B5EF4-FFF2-40B4-BE49-F238E27FC236}">
                <a16:creationId xmlns:a16="http://schemas.microsoft.com/office/drawing/2014/main" id="{D569147C-1576-4361-AB50-9287612383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7914" y="1828787"/>
            <a:ext cx="914400" cy="914400"/>
          </a:xfrm>
          <a:prstGeom prst="rect">
            <a:avLst/>
          </a:prstGeom>
        </p:spPr>
      </p:pic>
      <p:pic>
        <p:nvPicPr>
          <p:cNvPr id="7" name="Graphic 6" descr="Radio microphone">
            <a:extLst>
              <a:ext uri="{FF2B5EF4-FFF2-40B4-BE49-F238E27FC236}">
                <a16:creationId xmlns:a16="http://schemas.microsoft.com/office/drawing/2014/main" id="{9A8BFC7F-EF73-4176-9948-BFC09D2B9E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7914" y="3176752"/>
            <a:ext cx="914400" cy="914400"/>
          </a:xfrm>
          <a:prstGeom prst="rect">
            <a:avLst/>
          </a:prstGeom>
        </p:spPr>
      </p:pic>
      <p:pic>
        <p:nvPicPr>
          <p:cNvPr id="9" name="Graphic 8" descr="Envelope">
            <a:extLst>
              <a:ext uri="{FF2B5EF4-FFF2-40B4-BE49-F238E27FC236}">
                <a16:creationId xmlns:a16="http://schemas.microsoft.com/office/drawing/2014/main" id="{D8D5670D-270F-424E-ADBC-3AD925674BD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7914" y="4524717"/>
            <a:ext cx="914400" cy="914400"/>
          </a:xfrm>
          <a:prstGeom prst="rect">
            <a:avLst/>
          </a:prstGeom>
        </p:spPr>
      </p:pic>
      <p:cxnSp>
        <p:nvCxnSpPr>
          <p:cNvPr id="13" name="Straight Connector 12">
            <a:extLst>
              <a:ext uri="{FF2B5EF4-FFF2-40B4-BE49-F238E27FC236}">
                <a16:creationId xmlns:a16="http://schemas.microsoft.com/office/drawing/2014/main" id="{0132361B-D4C7-4667-A339-C63F9BC2BF3D}"/>
              </a:ext>
            </a:extLst>
          </p:cNvPr>
          <p:cNvCxnSpPr>
            <a:cxnSpLocks/>
          </p:cNvCxnSpPr>
          <p:nvPr/>
        </p:nvCxnSpPr>
        <p:spPr>
          <a:xfrm flipH="1">
            <a:off x="937578" y="1945092"/>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F802574D-8DAD-47BB-8BAB-6DB35C3CB17C}"/>
              </a:ext>
            </a:extLst>
          </p:cNvPr>
          <p:cNvCxnSpPr>
            <a:cxnSpLocks/>
          </p:cNvCxnSpPr>
          <p:nvPr/>
        </p:nvCxnSpPr>
        <p:spPr>
          <a:xfrm flipH="1">
            <a:off x="937578" y="3302341"/>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067671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Agenda</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288944"/>
            <a:ext cx="10568248" cy="2933239"/>
          </a:xfrm>
          <a:prstGeom prst="rect">
            <a:avLst/>
          </a:prstGeom>
          <a:ln>
            <a:noFill/>
          </a:ln>
        </p:spPr>
        <p:txBody>
          <a:bodyPr wrap="square" lIns="91440" tIns="45720" rIns="91440" bIns="45720" anchor="t">
            <a:spAutoFit/>
          </a:bodyPr>
          <a:lstStyle/>
          <a:p>
            <a:pPr lvl="0">
              <a:lnSpc>
                <a:spcPct val="107000"/>
              </a:lnSpc>
              <a:spcAft>
                <a:spcPts val="2400"/>
              </a:spcAft>
            </a:pPr>
            <a:r>
              <a:rPr lang="en-AU" sz="2400">
                <a:solidFill>
                  <a:schemeClr val="accent1"/>
                </a:solidFill>
                <a:latin typeface="Calibri"/>
                <a:ea typeface="Calibri" panose="020F0502020204030204" pitchFamily="34" charset="0"/>
                <a:cs typeface="Calibri"/>
              </a:rPr>
              <a:t>Introduction</a:t>
            </a:r>
          </a:p>
          <a:p>
            <a:pPr marL="800100" lvl="1" indent="-342900">
              <a:lnSpc>
                <a:spcPct val="107000"/>
              </a:lnSpc>
              <a:spcAft>
                <a:spcPts val="2400"/>
              </a:spcAft>
              <a:buFont typeface="Symbol,Sans-Serif" panose="05050102010706020507" pitchFamily="18" charset="2"/>
              <a:buChar char=""/>
            </a:pPr>
            <a:r>
              <a:rPr lang="en-AU" sz="2000">
                <a:latin typeface="Calibri"/>
                <a:ea typeface="Calibri"/>
                <a:cs typeface="Calibri"/>
              </a:rPr>
              <a:t>PBS Data Distribution Project background and timeline</a:t>
            </a:r>
            <a:endParaRPr lang="en-US" sz="2000">
              <a:latin typeface="Calibri"/>
              <a:ea typeface="Calibri"/>
              <a:cs typeface="Calibri"/>
            </a:endParaRPr>
          </a:p>
          <a:p>
            <a:pPr>
              <a:lnSpc>
                <a:spcPct val="107000"/>
              </a:lnSpc>
              <a:spcAft>
                <a:spcPts val="2400"/>
              </a:spcAft>
            </a:pPr>
            <a:r>
              <a:rPr lang="en-AU" sz="2400">
                <a:solidFill>
                  <a:schemeClr val="accent1"/>
                </a:solidFill>
                <a:latin typeface="Calibri"/>
                <a:ea typeface="Calibri"/>
                <a:cs typeface="Calibri"/>
              </a:rPr>
              <a:t>Applying to access the API</a:t>
            </a:r>
          </a:p>
          <a:p>
            <a:pPr marL="800100" lvl="1" indent="-342900">
              <a:lnSpc>
                <a:spcPct val="107000"/>
              </a:lnSpc>
              <a:spcAft>
                <a:spcPts val="1200"/>
              </a:spcAft>
              <a:buFont typeface="Symbol" panose="05050102010706020507" pitchFamily="18" charset="2"/>
              <a:buChar char=""/>
            </a:pPr>
            <a:r>
              <a:rPr lang="en-GB" sz="2000">
                <a:latin typeface="Calibri"/>
                <a:ea typeface="Calibri"/>
                <a:cs typeface="Calibri"/>
              </a:rPr>
              <a:t>Signing into the HPP</a:t>
            </a:r>
            <a:endParaRPr lang="en-GB"/>
          </a:p>
          <a:p>
            <a:pPr marL="800100" lvl="1" indent="-342900">
              <a:lnSpc>
                <a:spcPct val="107000"/>
              </a:lnSpc>
              <a:spcAft>
                <a:spcPts val="1200"/>
              </a:spcAft>
              <a:buFont typeface="Symbol" panose="05050102010706020507" pitchFamily="18" charset="2"/>
              <a:buChar char=""/>
            </a:pPr>
            <a:r>
              <a:rPr lang="en-GB" sz="2000">
                <a:latin typeface="Calibri"/>
                <a:ea typeface="Calibri"/>
                <a:cs typeface="Calibri"/>
              </a:rPr>
              <a:t>Lodging a 'Request access to PBS embargo data API' form</a:t>
            </a:r>
            <a:endParaRPr lang="en-GB" sz="2000">
              <a:latin typeface="Calibri"/>
              <a:ea typeface="Calibri" panose="020F0502020204030204" pitchFamily="34" charset="0"/>
              <a:cs typeface="Calibri"/>
            </a:endParaRPr>
          </a:p>
        </p:txBody>
      </p:sp>
    </p:spTree>
    <p:extLst>
      <p:ext uri="{BB962C8B-B14F-4D97-AF65-F5344CB8AC3E}">
        <p14:creationId xmlns:p14="http://schemas.microsoft.com/office/powerpoint/2010/main" val="3356194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654800"/>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Background</a:t>
            </a:r>
            <a:endParaRPr lang="en-AU" sz="200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1200"/>
              </a:spcAft>
            </a:pPr>
            <a:r>
              <a:rPr lang="en-AU" sz="2000"/>
              <a:t>The Department of Health is modernising the consumption and data distribution model for the monthly PBS Schedule data, in order to:</a:t>
            </a:r>
          </a:p>
          <a:p>
            <a:pPr marL="800100" lvl="1" indent="-342900">
              <a:spcAft>
                <a:spcPts val="1200"/>
              </a:spcAft>
              <a:buFont typeface="Arial" panose="020B0604020202020204" pitchFamily="34" charset="0"/>
              <a:buChar char="•"/>
            </a:pPr>
            <a:r>
              <a:rPr lang="en-AU">
                <a:latin typeface="Calibri"/>
                <a:cs typeface="Calibri"/>
              </a:rPr>
              <a:t>Improve accessibility to PBS Schedule data; </a:t>
            </a:r>
          </a:p>
          <a:p>
            <a:pPr marL="800100" lvl="1" indent="-342900">
              <a:spcAft>
                <a:spcPts val="1200"/>
              </a:spcAft>
              <a:buFont typeface="Arial" panose="020B0604020202020204" pitchFamily="34" charset="0"/>
              <a:buChar char="•"/>
            </a:pPr>
            <a:r>
              <a:rPr lang="en-AU">
                <a:latin typeface="Calibri"/>
                <a:cs typeface="Calibri"/>
              </a:rPr>
              <a:t>Make the data easier to understand and use in software; and</a:t>
            </a:r>
          </a:p>
          <a:p>
            <a:pPr marL="800100" lvl="1" indent="-342900">
              <a:spcAft>
                <a:spcPts val="1200"/>
              </a:spcAft>
              <a:buFont typeface="Arial" panose="020B0604020202020204" pitchFamily="34" charset="0"/>
              <a:buChar char="•"/>
            </a:pPr>
            <a:r>
              <a:rPr lang="en-AU">
                <a:latin typeface="Calibri"/>
                <a:cs typeface="Calibri"/>
              </a:rPr>
              <a:t>Improve data latency and data provision through best practice architecture.</a:t>
            </a:r>
          </a:p>
          <a:p>
            <a:pPr>
              <a:spcAft>
                <a:spcPts val="1600"/>
              </a:spcAft>
            </a:pPr>
            <a:r>
              <a:rPr lang="en-AU" sz="2000"/>
              <a:t>Timing</a:t>
            </a:r>
          </a:p>
          <a:p>
            <a:pPr marL="800100" lvl="1" indent="-342900">
              <a:spcAft>
                <a:spcPts val="1200"/>
              </a:spcAft>
              <a:buFont typeface="Arial" panose="020B0604020202020204" pitchFamily="34" charset="0"/>
              <a:buChar char="•"/>
            </a:pPr>
            <a:r>
              <a:rPr lang="en-AU">
                <a:latin typeface="Calibri"/>
                <a:cs typeface="Calibri"/>
              </a:rPr>
              <a:t>The project started in 2019, and conducted a series of working group meetings in 2020-21</a:t>
            </a:r>
          </a:p>
          <a:p>
            <a:pPr marL="800100" lvl="1" indent="-342900">
              <a:spcAft>
                <a:spcPts val="1200"/>
              </a:spcAft>
              <a:buFont typeface="Arial" panose="020B0604020202020204" pitchFamily="34" charset="0"/>
              <a:buChar char="•"/>
            </a:pPr>
            <a:r>
              <a:rPr lang="en-AU">
                <a:latin typeface="Calibri"/>
                <a:cs typeface="Calibri"/>
              </a:rPr>
              <a:t>A Private Beta with a small group of vendors was held in late 2022</a:t>
            </a:r>
          </a:p>
          <a:p>
            <a:pPr marL="800100" lvl="1" indent="-342900">
              <a:spcAft>
                <a:spcPts val="1200"/>
              </a:spcAft>
              <a:buFont typeface="Arial" panose="020B0604020202020204" pitchFamily="34" charset="0"/>
              <a:buChar char="•"/>
            </a:pPr>
            <a:r>
              <a:rPr lang="en-AU">
                <a:latin typeface="Calibri"/>
                <a:cs typeface="Calibri"/>
              </a:rPr>
              <a:t>A Public Beta was held between June and October 2023</a:t>
            </a:r>
          </a:p>
        </p:txBody>
      </p:sp>
    </p:spTree>
    <p:extLst>
      <p:ext uri="{BB962C8B-B14F-4D97-AF65-F5344CB8AC3E}">
        <p14:creationId xmlns:p14="http://schemas.microsoft.com/office/powerpoint/2010/main" val="27332114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310091"/>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The Department is working to the following timeline</a:t>
            </a:r>
            <a:endParaRPr lang="en-AU" sz="200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From </a:t>
            </a:r>
            <a:r>
              <a:rPr lang="en-AU" sz="2000" b="1">
                <a:highlight>
                  <a:srgbClr val="FFFFFF"/>
                </a:highlight>
                <a:latin typeface="Calibri"/>
                <a:cs typeface="Calibri"/>
              </a:rPr>
              <a:t>November 2023</a:t>
            </a:r>
            <a:r>
              <a:rPr lang="en-AU" sz="2000">
                <a:highlight>
                  <a:srgbClr val="FFFFFF"/>
                </a:highlight>
                <a:latin typeface="Calibri"/>
                <a:cs typeface="Calibri"/>
              </a:rPr>
              <a:t>, the API is a production system. Vendors are encouraged to commence their transition.</a:t>
            </a:r>
          </a:p>
          <a:p>
            <a:pPr marL="800100" lvl="1" indent="-342900">
              <a:lnSpc>
                <a:spcPct val="107000"/>
              </a:lnSpc>
              <a:spcAft>
                <a:spcPts val="2400"/>
              </a:spcAft>
              <a:buFont typeface="Arial" panose="020B0604020202020204" pitchFamily="34" charset="0"/>
              <a:buChar char="•"/>
            </a:pPr>
            <a:r>
              <a:rPr lang="en-AU" sz="2000" b="1">
                <a:highlight>
                  <a:srgbClr val="FFFFFF"/>
                </a:highlight>
                <a:latin typeface="Calibri"/>
                <a:cs typeface="Calibri"/>
              </a:rPr>
              <a:t>February 2024 </a:t>
            </a:r>
            <a:r>
              <a:rPr lang="en-AU" sz="2000">
                <a:highlight>
                  <a:srgbClr val="FFFFFF"/>
                </a:highlight>
                <a:latin typeface="Calibri"/>
                <a:cs typeface="Calibri"/>
              </a:rPr>
              <a:t>will be the last PBS schedule for which data in existing formats will be released under embargo.</a:t>
            </a: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From the </a:t>
            </a:r>
            <a:r>
              <a:rPr lang="en-AU" sz="2000" b="1">
                <a:highlight>
                  <a:srgbClr val="FFFFFF"/>
                </a:highlight>
                <a:latin typeface="Calibri"/>
                <a:cs typeface="Calibri"/>
              </a:rPr>
              <a:t>March 2024 </a:t>
            </a:r>
            <a:r>
              <a:rPr lang="en-AU" sz="2000">
                <a:highlight>
                  <a:srgbClr val="FFFFFF"/>
                </a:highlight>
                <a:latin typeface="Calibri"/>
                <a:cs typeface="Calibri"/>
              </a:rPr>
              <a:t>PBS schedule onwards, data released under embargo will be made available only via the API.</a:t>
            </a:r>
          </a:p>
          <a:p>
            <a:pPr algn="l"/>
            <a:r>
              <a:rPr lang="en-AU" sz="2000" b="0" i="0">
                <a:solidFill>
                  <a:srgbClr val="212121"/>
                </a:solidFill>
                <a:effectLst/>
                <a:latin typeface="-apple-system"/>
              </a:rPr>
              <a:t>A version of the API for use by the general public is also in development. This API will be made available in early 2024.</a:t>
            </a:r>
          </a:p>
        </p:txBody>
      </p:sp>
    </p:spTree>
    <p:extLst>
      <p:ext uri="{BB962C8B-B14F-4D97-AF65-F5344CB8AC3E}">
        <p14:creationId xmlns:p14="http://schemas.microsoft.com/office/powerpoint/2010/main" val="12551182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096634"/>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We want to work collaboratively with all stakeholders to establish a timeline that is realistic and mutually acceptable</a:t>
            </a:r>
            <a:endParaRPr lang="en-AU" sz="2000">
              <a:solidFill>
                <a:schemeClr val="accent1"/>
              </a:solidFill>
              <a:highlight>
                <a:srgbClr val="FFFFFF"/>
              </a:highlight>
              <a:latin typeface="Calibri"/>
              <a:ea typeface="Calibri" panose="020F0502020204030204" pitchFamily="34" charset="0"/>
              <a:cs typeface="Calibri"/>
            </a:endParaRPr>
          </a:p>
          <a:p>
            <a:pPr>
              <a:lnSpc>
                <a:spcPct val="107000"/>
              </a:lnSpc>
              <a:spcAft>
                <a:spcPts val="1200"/>
              </a:spcAft>
            </a:pPr>
            <a:r>
              <a:rPr lang="en-AU" sz="2000">
                <a:highlight>
                  <a:srgbClr val="FFFFFF"/>
                </a:highlight>
                <a:latin typeface="Calibri"/>
                <a:cs typeface="Calibri"/>
              </a:rPr>
              <a:t>The Department acknowledges that this timeline may be difficult for some embargo data users to meet, for a range of reasons. The Department invites individual organisations in this situation to provide the following information by to the Department:</a:t>
            </a:r>
          </a:p>
          <a:p>
            <a:pPr marL="914400" lvl="1" indent="-457200">
              <a:lnSpc>
                <a:spcPct val="107000"/>
              </a:lnSpc>
              <a:spcAft>
                <a:spcPts val="1200"/>
              </a:spcAft>
              <a:buFont typeface="+mj-lt"/>
              <a:buAutoNum type="arabicPeriod"/>
            </a:pPr>
            <a:r>
              <a:rPr lang="en-AU" sz="2000">
                <a:highlight>
                  <a:srgbClr val="FFFFFF"/>
                </a:highlight>
                <a:latin typeface="Calibri"/>
                <a:cs typeface="Calibri"/>
              </a:rPr>
              <a:t>The circumstances that prevent your organisation from achieving the published timeline</a:t>
            </a:r>
          </a:p>
          <a:p>
            <a:pPr marL="914400" lvl="1" indent="-457200">
              <a:lnSpc>
                <a:spcPct val="107000"/>
              </a:lnSpc>
              <a:spcAft>
                <a:spcPts val="1200"/>
              </a:spcAft>
              <a:buFont typeface="+mj-lt"/>
              <a:buAutoNum type="arabicPeriod"/>
            </a:pPr>
            <a:r>
              <a:rPr lang="en-AU" sz="2000">
                <a:highlight>
                  <a:srgbClr val="FFFFFF"/>
                </a:highlight>
                <a:latin typeface="Calibri"/>
                <a:cs typeface="Calibri"/>
              </a:rPr>
              <a:t>A proposed timeline that your organisation could achieve the transition by</a:t>
            </a:r>
          </a:p>
          <a:p>
            <a:pPr marL="914400" lvl="1" indent="-457200">
              <a:lnSpc>
                <a:spcPct val="107000"/>
              </a:lnSpc>
              <a:spcAft>
                <a:spcPts val="1200"/>
              </a:spcAft>
              <a:buFont typeface="+mj-lt"/>
              <a:buAutoNum type="arabicPeriod"/>
            </a:pPr>
            <a:r>
              <a:rPr lang="en-AU" sz="2000">
                <a:highlight>
                  <a:srgbClr val="FFFFFF"/>
                </a:highlight>
                <a:latin typeface="Calibri"/>
                <a:cs typeface="Calibri"/>
              </a:rPr>
              <a:t>The logic behind your proposed timeline, such as a high-level schedule of activities</a:t>
            </a:r>
          </a:p>
          <a:p>
            <a:pPr lvl="1">
              <a:lnSpc>
                <a:spcPct val="107000"/>
              </a:lnSpc>
              <a:spcAft>
                <a:spcPts val="1200"/>
              </a:spcAft>
            </a:pPr>
            <a:r>
              <a:rPr lang="en-AU" sz="2000">
                <a:highlight>
                  <a:srgbClr val="FFFFFF"/>
                </a:highlight>
                <a:latin typeface="Calibri"/>
                <a:cs typeface="Calibri"/>
              </a:rPr>
              <a:t>Please provide feedback by email to </a:t>
            </a:r>
            <a:r>
              <a:rPr lang="en-AU" sz="2000">
                <a:highlight>
                  <a:srgbClr val="FFFFFF"/>
                </a:highlight>
                <a:latin typeface="Calibri"/>
                <a:cs typeface="Calibri"/>
                <a:hlinkClick r:id="rId2"/>
              </a:rPr>
              <a:t>hpp.support@health.gov.au</a:t>
            </a:r>
            <a:r>
              <a:rPr lang="en-AU" sz="2000">
                <a:highlight>
                  <a:srgbClr val="FFFFFF"/>
                </a:highlight>
                <a:latin typeface="Calibri"/>
                <a:cs typeface="Calibri"/>
              </a:rPr>
              <a:t> by Thursday 23rd November.</a:t>
            </a:r>
          </a:p>
        </p:txBody>
      </p:sp>
    </p:spTree>
    <p:extLst>
      <p:ext uri="{BB962C8B-B14F-4D97-AF65-F5344CB8AC3E}">
        <p14:creationId xmlns:p14="http://schemas.microsoft.com/office/powerpoint/2010/main" val="35442034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3021276"/>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Supporting resources that are available</a:t>
            </a:r>
            <a:endParaRPr lang="en-AU" sz="200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Sample data from the API, for developers to familiarise themselves with the format</a:t>
            </a: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guide (33 pages) that explains the process for converting </a:t>
            </a:r>
            <a:r>
              <a:rPr lang="en-AU" sz="2000" b="1">
                <a:highlight>
                  <a:srgbClr val="FFFFFF"/>
                </a:highlight>
                <a:latin typeface="Calibri"/>
                <a:cs typeface="Calibri"/>
              </a:rPr>
              <a:t>API data to PBS text files</a:t>
            </a: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guide (24 pages) that explains </a:t>
            </a:r>
            <a:r>
              <a:rPr lang="en-AU" sz="2000" b="1">
                <a:highlight>
                  <a:srgbClr val="FFFFFF"/>
                </a:highlight>
                <a:latin typeface="Calibri"/>
                <a:cs typeface="Calibri"/>
              </a:rPr>
              <a:t>how PBS restrictions work</a:t>
            </a:r>
            <a:r>
              <a:rPr lang="en-AU" sz="2000">
                <a:highlight>
                  <a:srgbClr val="FFFFFF"/>
                </a:highlight>
                <a:latin typeface="Calibri"/>
                <a:cs typeface="Calibri"/>
              </a:rPr>
              <a:t>, in the API</a:t>
            </a: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a:t>
            </a:r>
            <a:r>
              <a:rPr lang="en-AU" sz="2000" b="1">
                <a:highlight>
                  <a:srgbClr val="FFFFFF"/>
                </a:highlight>
                <a:latin typeface="Calibri"/>
                <a:cs typeface="Calibri"/>
              </a:rPr>
              <a:t>data dictionary and data model </a:t>
            </a:r>
            <a:r>
              <a:rPr lang="en-AU" sz="2000">
                <a:highlight>
                  <a:srgbClr val="FFFFFF"/>
                </a:highlight>
                <a:latin typeface="Calibri"/>
                <a:cs typeface="Calibri"/>
              </a:rPr>
              <a:t>for the API</a:t>
            </a:r>
          </a:p>
        </p:txBody>
      </p:sp>
      <p:sp>
        <p:nvSpPr>
          <p:cNvPr id="7" name="TextBox 6">
            <a:extLst>
              <a:ext uri="{FF2B5EF4-FFF2-40B4-BE49-F238E27FC236}">
                <a16:creationId xmlns:a16="http://schemas.microsoft.com/office/drawing/2014/main" id="{BA755B6E-288E-F400-DD68-7928D928DB19}"/>
              </a:ext>
            </a:extLst>
          </p:cNvPr>
          <p:cNvSpPr txBox="1"/>
          <p:nvPr/>
        </p:nvSpPr>
        <p:spPr>
          <a:xfrm>
            <a:off x="849088" y="5037799"/>
            <a:ext cx="8324637" cy="369332"/>
          </a:xfrm>
          <a:prstGeom prst="rect">
            <a:avLst/>
          </a:prstGeom>
          <a:noFill/>
        </p:spPr>
        <p:txBody>
          <a:bodyPr wrap="square">
            <a:spAutoFit/>
          </a:bodyPr>
          <a:lstStyle/>
          <a:p>
            <a:r>
              <a:rPr lang="en-AU">
                <a:hlinkClick r:id="rId2"/>
              </a:rPr>
              <a:t>https://data.pbs.gov.au/data-distribution/data-distribution.html</a:t>
            </a:r>
            <a:r>
              <a:rPr lang="en-AU"/>
              <a:t> </a:t>
            </a:r>
          </a:p>
        </p:txBody>
      </p:sp>
    </p:spTree>
    <p:extLst>
      <p:ext uri="{BB962C8B-B14F-4D97-AF65-F5344CB8AC3E}">
        <p14:creationId xmlns:p14="http://schemas.microsoft.com/office/powerpoint/2010/main" val="18802930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70000"/>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User Journeys</a:t>
            </a:r>
          </a:p>
        </p:txBody>
      </p:sp>
      <p:sp>
        <p:nvSpPr>
          <p:cNvPr id="4" name="Rectangle: Rounded Corners 3">
            <a:extLst>
              <a:ext uri="{FF2B5EF4-FFF2-40B4-BE49-F238E27FC236}">
                <a16:creationId xmlns:a16="http://schemas.microsoft.com/office/drawing/2014/main" id="{02763C7B-3391-4323-BC98-44009F490F70}"/>
              </a:ext>
            </a:extLst>
          </p:cNvPr>
          <p:cNvSpPr/>
          <p:nvPr/>
        </p:nvSpPr>
        <p:spPr>
          <a:xfrm>
            <a:off x="1770859" y="249507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Get a </a:t>
            </a:r>
            <a:r>
              <a:rPr lang="en-AU" sz="1200" err="1"/>
              <a:t>myGovID</a:t>
            </a:r>
            <a:endParaRPr lang="en-AU" sz="1200"/>
          </a:p>
        </p:txBody>
      </p:sp>
      <p:sp>
        <p:nvSpPr>
          <p:cNvPr id="5" name="Rectangle: Rounded Corners 4">
            <a:extLst>
              <a:ext uri="{FF2B5EF4-FFF2-40B4-BE49-F238E27FC236}">
                <a16:creationId xmlns:a16="http://schemas.microsoft.com/office/drawing/2014/main" id="{3650B148-EA27-4C97-801D-3C6DDA3AFBCD}"/>
              </a:ext>
            </a:extLst>
          </p:cNvPr>
          <p:cNvSpPr/>
          <p:nvPr/>
        </p:nvSpPr>
        <p:spPr>
          <a:xfrm>
            <a:off x="4031150" y="2495070"/>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Link to your company in RAM</a:t>
            </a:r>
          </a:p>
        </p:txBody>
      </p:sp>
      <p:sp>
        <p:nvSpPr>
          <p:cNvPr id="6" name="Rectangle: Rounded Corners 5">
            <a:extLst>
              <a:ext uri="{FF2B5EF4-FFF2-40B4-BE49-F238E27FC236}">
                <a16:creationId xmlns:a16="http://schemas.microsoft.com/office/drawing/2014/main" id="{BF1A727C-D436-4624-BF44-17764EBD962E}"/>
              </a:ext>
            </a:extLst>
          </p:cNvPr>
          <p:cNvSpPr/>
          <p:nvPr/>
        </p:nvSpPr>
        <p:spPr>
          <a:xfrm>
            <a:off x="6291441" y="2495069"/>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Register your company in the HPP</a:t>
            </a:r>
          </a:p>
        </p:txBody>
      </p:sp>
      <p:sp>
        <p:nvSpPr>
          <p:cNvPr id="7" name="Rectangle: Rounded Corners 6">
            <a:extLst>
              <a:ext uri="{FF2B5EF4-FFF2-40B4-BE49-F238E27FC236}">
                <a16:creationId xmlns:a16="http://schemas.microsoft.com/office/drawing/2014/main" id="{7993F804-27B6-4990-ABE2-065E2895947B}"/>
              </a:ext>
            </a:extLst>
          </p:cNvPr>
          <p:cNvSpPr/>
          <p:nvPr/>
        </p:nvSpPr>
        <p:spPr>
          <a:xfrm>
            <a:off x="8551733" y="2495072"/>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Apply for access to the API</a:t>
            </a:r>
          </a:p>
        </p:txBody>
      </p:sp>
      <p:sp>
        <p:nvSpPr>
          <p:cNvPr id="8" name="Rectangle: Rounded Corners 7">
            <a:extLst>
              <a:ext uri="{FF2B5EF4-FFF2-40B4-BE49-F238E27FC236}">
                <a16:creationId xmlns:a16="http://schemas.microsoft.com/office/drawing/2014/main" id="{4BC3DC68-8AA6-4E96-BC38-6345305AE841}"/>
              </a:ext>
            </a:extLst>
          </p:cNvPr>
          <p:cNvSpPr/>
          <p:nvPr/>
        </p:nvSpPr>
        <p:spPr>
          <a:xfrm>
            <a:off x="1770859" y="3692930"/>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(after approval)</a:t>
            </a:r>
            <a:br>
              <a:rPr lang="en-AU" sz="1200"/>
            </a:br>
            <a:r>
              <a:rPr lang="en-AU" sz="1200"/>
              <a:t>Receive API credentials</a:t>
            </a:r>
          </a:p>
        </p:txBody>
      </p:sp>
      <p:sp>
        <p:nvSpPr>
          <p:cNvPr id="9" name="Rectangle: Rounded Corners 8">
            <a:extLst>
              <a:ext uri="{FF2B5EF4-FFF2-40B4-BE49-F238E27FC236}">
                <a16:creationId xmlns:a16="http://schemas.microsoft.com/office/drawing/2014/main" id="{F38F756F-1347-4B17-BE16-A7E5A9A78A96}"/>
              </a:ext>
            </a:extLst>
          </p:cNvPr>
          <p:cNvSpPr/>
          <p:nvPr/>
        </p:nvSpPr>
        <p:spPr>
          <a:xfrm>
            <a:off x="4031150" y="3692931"/>
            <a:ext cx="2012855"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Login to dev. portal </a:t>
            </a:r>
            <a:br>
              <a:rPr lang="en-AU" sz="1200"/>
            </a:br>
            <a:r>
              <a:rPr lang="en-AU" sz="1200"/>
              <a:t>(using </a:t>
            </a:r>
            <a:r>
              <a:rPr lang="en-AU" sz="1200" err="1"/>
              <a:t>MyGovID</a:t>
            </a:r>
            <a:r>
              <a:rPr lang="en-AU" sz="1200"/>
              <a:t>/RAM)</a:t>
            </a:r>
          </a:p>
        </p:txBody>
      </p:sp>
      <p:sp>
        <p:nvSpPr>
          <p:cNvPr id="10" name="Rectangle: Rounded Corners 9">
            <a:extLst>
              <a:ext uri="{FF2B5EF4-FFF2-40B4-BE49-F238E27FC236}">
                <a16:creationId xmlns:a16="http://schemas.microsoft.com/office/drawing/2014/main" id="{F8C15D7B-09BE-491E-ABF5-8C201EF3D917}"/>
              </a:ext>
            </a:extLst>
          </p:cNvPr>
          <p:cNvSpPr/>
          <p:nvPr/>
        </p:nvSpPr>
        <p:spPr>
          <a:xfrm>
            <a:off x="8551733" y="369293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Access your subscription key</a:t>
            </a:r>
          </a:p>
        </p:txBody>
      </p:sp>
      <p:sp>
        <p:nvSpPr>
          <p:cNvPr id="11" name="Rectangle: Rounded Corners 10">
            <a:extLst>
              <a:ext uri="{FF2B5EF4-FFF2-40B4-BE49-F238E27FC236}">
                <a16:creationId xmlns:a16="http://schemas.microsoft.com/office/drawing/2014/main" id="{34D5E497-EF18-4D85-BC11-29E6911BFA24}"/>
              </a:ext>
            </a:extLst>
          </p:cNvPr>
          <p:cNvSpPr/>
          <p:nvPr/>
        </p:nvSpPr>
        <p:spPr>
          <a:xfrm>
            <a:off x="1770859" y="4835304"/>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Request a bearer token</a:t>
            </a:r>
          </a:p>
        </p:txBody>
      </p:sp>
      <p:sp>
        <p:nvSpPr>
          <p:cNvPr id="12" name="Rectangle: Rounded Corners 11">
            <a:extLst>
              <a:ext uri="{FF2B5EF4-FFF2-40B4-BE49-F238E27FC236}">
                <a16:creationId xmlns:a16="http://schemas.microsoft.com/office/drawing/2014/main" id="{C3E9F7F3-6246-4448-A0E7-E71622AE17E1}"/>
              </a:ext>
            </a:extLst>
          </p:cNvPr>
          <p:cNvSpPr/>
          <p:nvPr/>
        </p:nvSpPr>
        <p:spPr>
          <a:xfrm>
            <a:off x="6291442" y="369293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View API documentation</a:t>
            </a:r>
          </a:p>
        </p:txBody>
      </p:sp>
      <p:sp>
        <p:nvSpPr>
          <p:cNvPr id="13" name="Rectangle: Rounded Corners 12">
            <a:extLst>
              <a:ext uri="{FF2B5EF4-FFF2-40B4-BE49-F238E27FC236}">
                <a16:creationId xmlns:a16="http://schemas.microsoft.com/office/drawing/2014/main" id="{05A5AD8E-F2EC-4CEF-AB49-F908502E17A9}"/>
              </a:ext>
            </a:extLst>
          </p:cNvPr>
          <p:cNvSpPr/>
          <p:nvPr/>
        </p:nvSpPr>
        <p:spPr>
          <a:xfrm>
            <a:off x="4031150" y="4835303"/>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Download API data</a:t>
            </a:r>
          </a:p>
        </p:txBody>
      </p:sp>
      <p:sp>
        <p:nvSpPr>
          <p:cNvPr id="14" name="Rectangle 13">
            <a:extLst>
              <a:ext uri="{FF2B5EF4-FFF2-40B4-BE49-F238E27FC236}">
                <a16:creationId xmlns:a16="http://schemas.microsoft.com/office/drawing/2014/main" id="{94922F90-3F74-4A39-84EA-AFFA1EEA4249}"/>
              </a:ext>
            </a:extLst>
          </p:cNvPr>
          <p:cNvSpPr/>
          <p:nvPr/>
        </p:nvSpPr>
        <p:spPr>
          <a:xfrm rot="2751973">
            <a:off x="10851549" y="2352765"/>
            <a:ext cx="777060" cy="80538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Dept. approval</a:t>
            </a:r>
          </a:p>
        </p:txBody>
      </p:sp>
      <p:sp>
        <p:nvSpPr>
          <p:cNvPr id="15" name="Rectangle 14">
            <a:extLst>
              <a:ext uri="{FF2B5EF4-FFF2-40B4-BE49-F238E27FC236}">
                <a16:creationId xmlns:a16="http://schemas.microsoft.com/office/drawing/2014/main" id="{71677453-65DF-45AE-BA85-82130425DF5A}"/>
              </a:ext>
            </a:extLst>
          </p:cNvPr>
          <p:cNvSpPr/>
          <p:nvPr/>
        </p:nvSpPr>
        <p:spPr>
          <a:xfrm>
            <a:off x="446202" y="2495072"/>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Initial</a:t>
            </a:r>
          </a:p>
        </p:txBody>
      </p:sp>
      <p:sp>
        <p:nvSpPr>
          <p:cNvPr id="16" name="Rectangle 15">
            <a:extLst>
              <a:ext uri="{FF2B5EF4-FFF2-40B4-BE49-F238E27FC236}">
                <a16:creationId xmlns:a16="http://schemas.microsoft.com/office/drawing/2014/main" id="{C730D519-F08E-4356-9065-96274C166F53}"/>
              </a:ext>
            </a:extLst>
          </p:cNvPr>
          <p:cNvSpPr/>
          <p:nvPr/>
        </p:nvSpPr>
        <p:spPr>
          <a:xfrm>
            <a:off x="446202" y="3692931"/>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Development</a:t>
            </a:r>
          </a:p>
        </p:txBody>
      </p:sp>
      <p:sp>
        <p:nvSpPr>
          <p:cNvPr id="17" name="Rectangle 16">
            <a:extLst>
              <a:ext uri="{FF2B5EF4-FFF2-40B4-BE49-F238E27FC236}">
                <a16:creationId xmlns:a16="http://schemas.microsoft.com/office/drawing/2014/main" id="{55B44D1A-77D4-4087-BDB1-AE5181A8BDCD}"/>
              </a:ext>
            </a:extLst>
          </p:cNvPr>
          <p:cNvSpPr/>
          <p:nvPr/>
        </p:nvSpPr>
        <p:spPr>
          <a:xfrm>
            <a:off x="446202" y="4835304"/>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Regular</a:t>
            </a:r>
          </a:p>
        </p:txBody>
      </p:sp>
      <p:sp>
        <p:nvSpPr>
          <p:cNvPr id="18" name="Arrow: Right 17">
            <a:extLst>
              <a:ext uri="{FF2B5EF4-FFF2-40B4-BE49-F238E27FC236}">
                <a16:creationId xmlns:a16="http://schemas.microsoft.com/office/drawing/2014/main" id="{C9F1059A-B8BC-4F62-BA18-2EB3A51F7574}"/>
              </a:ext>
            </a:extLst>
          </p:cNvPr>
          <p:cNvSpPr/>
          <p:nvPr/>
        </p:nvSpPr>
        <p:spPr>
          <a:xfrm>
            <a:off x="3818480"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Arrow: Right 18">
            <a:extLst>
              <a:ext uri="{FF2B5EF4-FFF2-40B4-BE49-F238E27FC236}">
                <a16:creationId xmlns:a16="http://schemas.microsoft.com/office/drawing/2014/main" id="{145B3C94-BE90-4B80-84E6-59CD64972D8D}"/>
              </a:ext>
            </a:extLst>
          </p:cNvPr>
          <p:cNvSpPr/>
          <p:nvPr/>
        </p:nvSpPr>
        <p:spPr>
          <a:xfrm>
            <a:off x="6068754"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Arrow: Right 19">
            <a:extLst>
              <a:ext uri="{FF2B5EF4-FFF2-40B4-BE49-F238E27FC236}">
                <a16:creationId xmlns:a16="http://schemas.microsoft.com/office/drawing/2014/main" id="{78A4D66A-6715-402F-890F-D4D4C068BEFE}"/>
              </a:ext>
            </a:extLst>
          </p:cNvPr>
          <p:cNvSpPr/>
          <p:nvPr/>
        </p:nvSpPr>
        <p:spPr>
          <a:xfrm>
            <a:off x="8339064"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Arrow: Right 20">
            <a:extLst>
              <a:ext uri="{FF2B5EF4-FFF2-40B4-BE49-F238E27FC236}">
                <a16:creationId xmlns:a16="http://schemas.microsoft.com/office/drawing/2014/main" id="{5B5F7248-40F9-4018-BC7A-516A5B3106B3}"/>
              </a:ext>
            </a:extLst>
          </p:cNvPr>
          <p:cNvSpPr/>
          <p:nvPr/>
        </p:nvSpPr>
        <p:spPr>
          <a:xfrm>
            <a:off x="3807394"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Arrow: Right 21">
            <a:extLst>
              <a:ext uri="{FF2B5EF4-FFF2-40B4-BE49-F238E27FC236}">
                <a16:creationId xmlns:a16="http://schemas.microsoft.com/office/drawing/2014/main" id="{20E70E7F-F153-4395-9B92-AB12A9091716}"/>
              </a:ext>
            </a:extLst>
          </p:cNvPr>
          <p:cNvSpPr/>
          <p:nvPr/>
        </p:nvSpPr>
        <p:spPr>
          <a:xfrm>
            <a:off x="6068754"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Arrow: Right 22">
            <a:extLst>
              <a:ext uri="{FF2B5EF4-FFF2-40B4-BE49-F238E27FC236}">
                <a16:creationId xmlns:a16="http://schemas.microsoft.com/office/drawing/2014/main" id="{995913AD-9C63-4928-BD84-4A745053A456}"/>
              </a:ext>
            </a:extLst>
          </p:cNvPr>
          <p:cNvSpPr/>
          <p:nvPr/>
        </p:nvSpPr>
        <p:spPr>
          <a:xfrm>
            <a:off x="8327977"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Arrow: Right 23">
            <a:extLst>
              <a:ext uri="{FF2B5EF4-FFF2-40B4-BE49-F238E27FC236}">
                <a16:creationId xmlns:a16="http://schemas.microsoft.com/office/drawing/2014/main" id="{AF2265A3-94DA-44E4-883E-8CC405896FB8}"/>
              </a:ext>
            </a:extLst>
          </p:cNvPr>
          <p:cNvSpPr/>
          <p:nvPr/>
        </p:nvSpPr>
        <p:spPr>
          <a:xfrm>
            <a:off x="3809054" y="5009170"/>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24377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PP Committee member webinar - Logging in - January 2023.pptx" id="{C1693FBD-BCE7-4944-9D41-147498D29E7B}" vid="{956BD56E-FECC-4BC6-8DC6-CEE9BC1EE450}"/>
    </a:ext>
  </a:extLst>
</a:theme>
</file>

<file path=ppt/theme/theme2.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EE71144B0A72D48BAD5085EFC329F68" ma:contentTypeVersion="15" ma:contentTypeDescription="Create a new document." ma:contentTypeScope="" ma:versionID="5cf375928ed12d4b4998234bf7d8b671">
  <xsd:schema xmlns:xsd="http://www.w3.org/2001/XMLSchema" xmlns:xs="http://www.w3.org/2001/XMLSchema" xmlns:p="http://schemas.microsoft.com/office/2006/metadata/properties" xmlns:ns2="01920aa1-7832-453e-a147-98c77996387c" xmlns:ns3="c4876c76-5897-4d5d-ac80-954d0599e137" targetNamespace="http://schemas.microsoft.com/office/2006/metadata/properties" ma:root="true" ma:fieldsID="1186b90554b39bbc597490a6c1a982f8" ns2:_="" ns3:_="">
    <xsd:import namespace="01920aa1-7832-453e-a147-98c77996387c"/>
    <xsd:import namespace="c4876c76-5897-4d5d-ac80-954d0599e1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920aa1-7832-453e-a147-98c7799638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9927c38-8944-418e-ac9b-4d6e75543028"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hidden="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876c76-5897-4d5d-ac80-954d0599e1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8e53915-8c5f-445e-bedf-3b013b1c2309}" ma:internalName="TaxCatchAll" ma:showField="CatchAllData" ma:web="c4876c76-5897-4d5d-ac80-954d0599e1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4876c76-5897-4d5d-ac80-954d0599e137" xsi:nil="true"/>
    <lcf76f155ced4ddcb4097134ff3c332f xmlns="01920aa1-7832-453e-a147-98c77996387c">
      <Terms xmlns="http://schemas.microsoft.com/office/infopath/2007/PartnerControls"/>
    </lcf76f155ced4ddcb4097134ff3c332f>
    <SharedWithUsers xmlns="c4876c76-5897-4d5d-ac80-954d0599e137">
      <UserInfo>
        <DisplayName>SHARMA, Krishneel</DisplayName>
        <AccountId>13</AccountId>
        <AccountType/>
      </UserInfo>
      <UserInfo>
        <DisplayName>CURTIS, Tori</DisplayName>
        <AccountId>69</AccountId>
        <AccountType/>
      </UserInfo>
      <UserInfo>
        <DisplayName>MORO, Silvana</DisplayName>
        <AccountId>12</AccountId>
        <AccountType/>
      </UserInfo>
    </SharedWithUsers>
  </documentManagement>
</p:properties>
</file>

<file path=customXml/itemProps1.xml><?xml version="1.0" encoding="utf-8"?>
<ds:datastoreItem xmlns:ds="http://schemas.openxmlformats.org/officeDocument/2006/customXml" ds:itemID="{0BBE339F-BAD8-4A76-8A9B-1A7F5211AD39}">
  <ds:schemaRefs>
    <ds:schemaRef ds:uri="http://schemas.microsoft.com/sharepoint/v3/contenttype/forms"/>
  </ds:schemaRefs>
</ds:datastoreItem>
</file>

<file path=customXml/itemProps2.xml><?xml version="1.0" encoding="utf-8"?>
<ds:datastoreItem xmlns:ds="http://schemas.openxmlformats.org/officeDocument/2006/customXml" ds:itemID="{73A8F2D4-09F8-487C-B0B0-373628999B93}">
  <ds:schemaRefs>
    <ds:schemaRef ds:uri="01920aa1-7832-453e-a147-98c77996387c"/>
    <ds:schemaRef ds:uri="c4876c76-5897-4d5d-ac80-954d0599e1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029F1DE-711E-4FEC-B30C-4957D8EE3752}">
  <ds:schemaRefs>
    <ds:schemaRef ds:uri="01920aa1-7832-453e-a147-98c77996387c"/>
    <ds:schemaRef ds:uri="c4876c76-5897-4d5d-ac80-954d0599e13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PresentationFormat>Widescreen</PresentationFormat>
  <Slides>17</Slides>
  <Notes>4</Notes>
  <HiddenSlides>0</HiddenSlide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Office Theme</vt:lpstr>
      <vt:lpstr>PowerPoint Presentation</vt:lpstr>
      <vt:lpstr>PowerPoint Presentation</vt:lpstr>
      <vt:lpstr>Before we begin…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2018-09-20T02:29:20Z</cp:lastPrinted>
  <dcterms:created xsi:type="dcterms:W3CDTF">2022-10-07T04:42:11Z</dcterms:created>
  <dcterms:modified xsi:type="dcterms:W3CDTF">2023-11-13T04:58:51Z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ction">
    <vt:lpwstr>5;#PCPD CC Corporate Communication SN|73cff0d0-7b20-43e0-ad96-75a3b55de641</vt:lpwstr>
  </property>
  <property fmtid="{D5CDD505-2E9C-101B-9397-08002B2CF9AE}" pid="3" name="ContentTypeId">
    <vt:lpwstr>0x010100FEE71144B0A72D48BAD5085EFC329F68</vt:lpwstr>
  </property>
  <property fmtid="{D5CDD505-2E9C-101B-9397-08002B2CF9AE}" pid="4" name="_dlc_DocIdItemGuid">
    <vt:lpwstr>44a230fd-fa4f-4291-89e0-e57edd2430d9</vt:lpwstr>
  </property>
  <property fmtid="{D5CDD505-2E9C-101B-9397-08002B2CF9AE}" pid="5" name="Keywords1">
    <vt:lpwstr>4;#visual identity|a54ebda2-a0fd-45ec-8fc0-1cf31001b526;#48;#Presentation|4aa1c64d-65dd-4587-b2fe-b758d053021e</vt:lpwstr>
  </property>
  <property fmtid="{D5CDD505-2E9C-101B-9397-08002B2CF9AE}" pid="6" name="Information type">
    <vt:lpwstr>42;#Template|0635ea83-9a41-497c-9b11-d9d7178dcab7</vt:lpwstr>
  </property>
  <property fmtid="{D5CDD505-2E9C-101B-9397-08002B2CF9AE}" pid="7" name="MediaServiceImageTags">
    <vt:lpwstr/>
  </property>
</Properties>
</file>