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3" r:id="rId4"/>
    <p:sldMasterId id="2147484010" r:id="rId5"/>
  </p:sldMasterIdLst>
  <p:notesMasterIdLst>
    <p:notesMasterId r:id="rId20"/>
  </p:notesMasterIdLst>
  <p:handoutMasterIdLst>
    <p:handoutMasterId r:id="rId21"/>
  </p:handoutMasterIdLst>
  <p:sldIdLst>
    <p:sldId id="673" r:id="rId6"/>
    <p:sldId id="672" r:id="rId7"/>
    <p:sldId id="469" r:id="rId8"/>
    <p:sldId id="578" r:id="rId9"/>
    <p:sldId id="689" r:id="rId10"/>
    <p:sldId id="690" r:id="rId11"/>
    <p:sldId id="683" r:id="rId12"/>
    <p:sldId id="675" r:id="rId13"/>
    <p:sldId id="686" r:id="rId14"/>
    <p:sldId id="676" r:id="rId15"/>
    <p:sldId id="679" r:id="rId16"/>
    <p:sldId id="677" r:id="rId17"/>
    <p:sldId id="678" r:id="rId18"/>
    <p:sldId id="6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4A3E18-541F-B1AE-9B40-2C93DD651804}" name="MACKEY, Tim" initials="MT" userId="S::tim.mackey@health.gov.au::1108bd44-9ed7-42ee-9e35-6f13f5260b03" providerId="AD"/>
  <p188:author id="{7716B669-65BC-0E7F-16DC-A946B444CBA8}" name="CURTIS, Tori" initials="CT" userId="S::tori.curtis@health.gov.au::f7f76036-7f9a-4d1f-89c0-f08e2f991577" providerId="AD"/>
  <p188:author id="{560D3C78-CCC2-9213-1E62-62072F016529}" name="MORO, Silvana" initials="MS" userId="S::Silvana.MORO@Health.gov.au::fed6deb7-97c7-4955-8445-149b861344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ETTERPLACE, Anna" initials="FA" lastIdx="9" clrIdx="0">
    <p:extLst>
      <p:ext uri="{19B8F6BF-5375-455C-9EA6-DF929625EA0E}">
        <p15:presenceInfo xmlns:p15="http://schemas.microsoft.com/office/powerpoint/2012/main" userId="S::Anna.Fetterplace@health.gov.au::a30400a0-503d-41d3-abe7-87202bd087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A96"/>
    <a:srgbClr val="F1F2F2"/>
    <a:srgbClr val="00B4C4"/>
    <a:srgbClr val="005CAB"/>
    <a:srgbClr val="153A6E"/>
    <a:srgbClr val="00727E"/>
    <a:srgbClr val="004C91"/>
    <a:srgbClr val="153A96"/>
    <a:srgbClr val="0091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9BC216-B17F-1847-DBD9-0377BD1F1702}" v="54" dt="2023-02-09T01:58:55.720"/>
    <p1510:client id="{4C95BF08-58E5-7642-A1DB-C514B3CA14F5}" v="4" dt="2023-07-10T00:34:12.174"/>
    <p1510:client id="{52D33E39-4EF7-499B-9C1B-D039A7E076A1}" v="9" vWet="11" dt="2023-02-09T01:57:53.617"/>
    <p1510:client id="{61184952-F03B-0522-CBD2-407199F469BA}" v="80" dt="2023-02-16T23:23:34.868"/>
    <p1510:client id="{6AC684C3-5C66-218C-6CCD-1D7CA260F333}" v="13" dt="2023-04-06T03:56:00.925"/>
    <p1510:client id="{EAA9284E-7BB4-6982-8C2E-6B1C0A270A43}" v="7" dt="2023-02-20T21:54:42.577"/>
    <p1510:client id="{F8A8BBF2-9B06-585F-924B-5E447F8312FD}" v="15" dt="2023-02-16T23:25:30.699"/>
    <p1510:client id="{FBBF64AB-B1B5-318A-9866-A9F60B6D6D68}" v="365" dt="2023-07-10T05:49:36.055"/>
  </p1510:revLst>
</p1510:revInfo>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96BD2C-675F-EB49-90C0-04BE238EA62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BA457F-96B0-7940-A355-704673CC641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C007C1-EFE5-D647-A9AD-E46E503CBB2C}" type="datetimeFigureOut">
              <a:rPr lang="en-US" smtClean="0"/>
              <a:t>7/14/2023</a:t>
            </a:fld>
            <a:endParaRPr lang="en-US"/>
          </a:p>
        </p:txBody>
      </p:sp>
      <p:sp>
        <p:nvSpPr>
          <p:cNvPr id="4" name="Footer Placeholder 3">
            <a:extLst>
              <a:ext uri="{FF2B5EF4-FFF2-40B4-BE49-F238E27FC236}">
                <a16:creationId xmlns:a16="http://schemas.microsoft.com/office/drawing/2014/main" id="{4AC93EC4-0AFF-BA47-92F6-879424DB28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91E6F3-8DEB-2746-872B-68149DD438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F24250-436E-B84D-848B-317CC4F20292}" type="slidenum">
              <a:rPr lang="en-US" smtClean="0"/>
              <a:t>‹#›</a:t>
            </a:fld>
            <a:endParaRPr lang="en-US"/>
          </a:p>
        </p:txBody>
      </p:sp>
    </p:spTree>
    <p:extLst>
      <p:ext uri="{BB962C8B-B14F-4D97-AF65-F5344CB8AC3E}">
        <p14:creationId xmlns:p14="http://schemas.microsoft.com/office/powerpoint/2010/main" val="2633962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730FA-5F08-DA4E-AAAA-2D71BC162741}" type="datetimeFigureOut">
              <a:rPr lang="en-US" smtClean="0"/>
              <a:t>7/14/2023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F9032-5597-3042-A2EA-4E24F1F56884}" type="slidenum">
              <a:rPr lang="en-US" smtClean="0"/>
              <a:t>‹#›</a:t>
            </a:fld>
            <a:endParaRPr lang="en-US"/>
          </a:p>
        </p:txBody>
      </p:sp>
    </p:spTree>
    <p:extLst>
      <p:ext uri="{BB962C8B-B14F-4D97-AF65-F5344CB8AC3E}">
        <p14:creationId xmlns:p14="http://schemas.microsoft.com/office/powerpoint/2010/main" val="367881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F9032-5597-3042-A2EA-4E24F1F568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149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14</a:t>
            </a:fld>
            <a:endParaRPr lang="en-US"/>
          </a:p>
        </p:txBody>
      </p:sp>
    </p:spTree>
    <p:extLst>
      <p:ext uri="{BB962C8B-B14F-4D97-AF65-F5344CB8AC3E}">
        <p14:creationId xmlns:p14="http://schemas.microsoft.com/office/powerpoint/2010/main" val="167814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41AE3820-E8FB-4C18-989E-080BD0ED51C2}"/>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ma14="http://schemas.microsoft.com/office/mac/drawingml/2011/main" xmlns=""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6AF86069-9A04-4999-924B-B5F50832022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D5D3CB85-A2F5-4356-BA5A-627AED2AC9BB}"/>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9FE88CC9-0592-44EA-B0F9-C18265308731}"/>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14/07/2023</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14/07/2023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9" r:id="rId14"/>
    <p:sldLayoutId id="2147483677" r:id="rId15"/>
    <p:sldLayoutId id="214748366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14/07/2023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business.health.gov.au/SignIn" TargetMode="External"/><Relationship Id="rId2" Type="http://schemas.openxmlformats.org/officeDocument/2006/relationships/image" Target="../media/image19.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2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TASupportUni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5.xml"/><Relationship Id="rId5" Type="http://schemas.openxmlformats.org/officeDocument/2006/relationships/image" Target="../media/image12.sv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83636" y="139973"/>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ma14="http://schemas.microsoft.com/office/mac/drawingml/2011/main" xmlns=""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154436"/>
          </a:xfrm>
          <a:prstGeom prst="rect">
            <a:avLst/>
          </a:prstGeom>
          <a:noFill/>
        </p:spPr>
        <p:txBody>
          <a:bodyPr wrap="square" lIns="0" tIns="45720" rIns="91440" bIns="45720" rtlCol="0" anchor="t">
            <a:spAutoFit/>
          </a:bodyPr>
          <a:lstStyle/>
          <a:p>
            <a:r>
              <a:rPr lang="en-AU" sz="5400" b="1">
                <a:solidFill>
                  <a:srgbClr val="243C96"/>
                </a:solidFill>
                <a:latin typeface="Calibri"/>
              </a:rPr>
              <a:t>Health Products Portal</a:t>
            </a:r>
          </a:p>
          <a:p>
            <a:r>
              <a:rPr lang="en-AU" sz="4800" b="1">
                <a:solidFill>
                  <a:srgbClr val="243C96"/>
                </a:solidFill>
                <a:latin typeface="Calibri"/>
              </a:rPr>
              <a:t>Webinar</a:t>
            </a:r>
            <a:endParaRPr lang="en-AU" sz="4800" b="1">
              <a:solidFill>
                <a:srgbClr val="243C96"/>
              </a:solidFill>
              <a:latin typeface="Calibri"/>
              <a:cs typeface="Calibri"/>
            </a:endParaRPr>
          </a:p>
          <a:p>
            <a:r>
              <a:rPr lang="en-AU" sz="3200">
                <a:solidFill>
                  <a:srgbClr val="243C96"/>
                </a:solidFill>
                <a:latin typeface="Calibri"/>
                <a:cs typeface="Calibri"/>
              </a:rPr>
              <a:t>Software Vendor API access Public Beta</a:t>
            </a:r>
            <a:endParaRPr lang="en-AU" sz="3200">
              <a:solidFill>
                <a:srgbClr val="243C96"/>
              </a:solidFill>
              <a:latin typeface="Calibri"/>
              <a:ea typeface="Calibri"/>
              <a:cs typeface="Calibri"/>
            </a:endParaRPr>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a:solidFill>
                  <a:srgbClr val="008A96"/>
                </a:solidFill>
              </a:rPr>
              <a:t>Thank you for joining, this webinar will begin at 2.00pm, </a:t>
            </a:r>
            <a:endParaRPr lang="en-US">
              <a:solidFill>
                <a:srgbClr val="008A96"/>
              </a:solidFill>
              <a:cs typeface="Arial"/>
            </a:endParaRPr>
          </a:p>
          <a:p>
            <a:r>
              <a:rPr lang="en-US">
                <a:solidFill>
                  <a:srgbClr val="008A96"/>
                </a:solidFill>
              </a:rPr>
              <a:t>10 July 2023</a:t>
            </a:r>
            <a:endParaRPr lang="en-US">
              <a:solidFill>
                <a:srgbClr val="008A96"/>
              </a:solidFill>
              <a:cs typeface="Arial"/>
            </a:endParaRPr>
          </a:p>
        </p:txBody>
      </p:sp>
    </p:spTree>
    <p:extLst>
      <p:ext uri="{BB962C8B-B14F-4D97-AF65-F5344CB8AC3E}">
        <p14:creationId xmlns:p14="http://schemas.microsoft.com/office/powerpoint/2010/main" val="1286603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7DAB9714-A2C1-4FD7-936E-2C08E7F92451}"/>
              </a:ext>
            </a:extLst>
          </p:cNvPr>
          <p:cNvSpPr/>
          <p:nvPr/>
        </p:nvSpPr>
        <p:spPr>
          <a:xfrm>
            <a:off x="1341782" y="5277685"/>
            <a:ext cx="9402418" cy="705672"/>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sp>
        <p:nvSpPr>
          <p:cNvPr id="6" name="Title 1">
            <a:extLst>
              <a:ext uri="{FF2B5EF4-FFF2-40B4-BE49-F238E27FC236}">
                <a16:creationId xmlns:a16="http://schemas.microsoft.com/office/drawing/2014/main" id="{FFAF50A1-84DD-D2F3-C40F-5A64CF1DCE57}"/>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Accessing the HPP</a:t>
            </a:r>
            <a:endParaRPr lang="en-US"/>
          </a:p>
        </p:txBody>
      </p:sp>
      <p:sp>
        <p:nvSpPr>
          <p:cNvPr id="8" name="Rectangle: Rounded Corners 7">
            <a:extLst>
              <a:ext uri="{FF2B5EF4-FFF2-40B4-BE49-F238E27FC236}">
                <a16:creationId xmlns:a16="http://schemas.microsoft.com/office/drawing/2014/main" id="{E4498BD7-57DA-78F4-CD2C-55E553A90FEE}"/>
              </a:ext>
            </a:extLst>
          </p:cNvPr>
          <p:cNvSpPr/>
          <p:nvPr/>
        </p:nvSpPr>
        <p:spPr>
          <a:xfrm>
            <a:off x="853799" y="1435285"/>
            <a:ext cx="10611206" cy="3715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lvl="1"/>
            <a:r>
              <a:rPr lang="en-AU" sz="2000" b="1" dirty="0">
                <a:solidFill>
                  <a:schemeClr val="tx1"/>
                </a:solidFill>
                <a:cs typeface="Arial"/>
              </a:rPr>
              <a:t>Receive communications from Relationship Authorisation Manager (RAM)</a:t>
            </a:r>
            <a:r>
              <a:rPr lang="en-AU" sz="2000" dirty="0">
                <a:solidFill>
                  <a:schemeClr val="tx1"/>
                </a:solidFill>
                <a:cs typeface="Arial"/>
              </a:rPr>
              <a:t> </a:t>
            </a:r>
            <a:br>
              <a:rPr lang="en-AU" sz="2000" dirty="0">
                <a:cs typeface="Arial"/>
              </a:rPr>
            </a:br>
            <a:r>
              <a:rPr lang="en-AU" dirty="0">
                <a:solidFill>
                  <a:srgbClr val="000000"/>
                </a:solidFill>
                <a:latin typeface="Calibri"/>
                <a:cs typeface="Calibri"/>
              </a:rPr>
              <a:t>You will be linked to your company in RAM and will receive an email with a code which will expire in 7 days, follow the instructions in the RAM email.</a:t>
            </a:r>
          </a:p>
          <a:p>
            <a:pPr lvl="1"/>
            <a:endParaRPr lang="en-AU">
              <a:solidFill>
                <a:srgbClr val="000000"/>
              </a:solidFill>
              <a:latin typeface="Calibri" panose="020F0502020204030204" pitchFamily="34" charset="0"/>
            </a:endParaRPr>
          </a:p>
          <a:p>
            <a:pPr lvl="1"/>
            <a:r>
              <a:rPr lang="en-AU" sz="2000" b="1" dirty="0">
                <a:solidFill>
                  <a:schemeClr val="tx1"/>
                </a:solidFill>
                <a:cs typeface="Arial"/>
              </a:rPr>
              <a:t>Sign in to HPP, update your personal profile and register your organisation</a:t>
            </a:r>
            <a:br>
              <a:rPr lang="en-AU" sz="2000" dirty="0">
                <a:cs typeface="Arial"/>
              </a:rPr>
            </a:br>
            <a:r>
              <a:rPr lang="en-AU" dirty="0">
                <a:solidFill>
                  <a:srgbClr val="000000"/>
                </a:solidFill>
                <a:latin typeface="Calibri"/>
                <a:cs typeface="Calibri"/>
              </a:rPr>
              <a:t>If your organisation has already been registered, you can request access via the </a:t>
            </a:r>
            <a:r>
              <a:rPr lang="en-AU">
                <a:solidFill>
                  <a:srgbClr val="000000"/>
                </a:solidFill>
                <a:latin typeface="Calibri"/>
                <a:cs typeface="Calibri"/>
              </a:rPr>
              <a:t>Personalise</a:t>
            </a:r>
            <a:r>
              <a:rPr lang="en-AU" dirty="0">
                <a:solidFill>
                  <a:srgbClr val="000000"/>
                </a:solidFill>
                <a:latin typeface="Calibri"/>
                <a:cs typeface="Calibri"/>
              </a:rPr>
              <a:t> your Session page.</a:t>
            </a:r>
            <a:endParaRPr lang="en-AU" dirty="0">
              <a:solidFill>
                <a:srgbClr val="000000"/>
              </a:solidFill>
              <a:latin typeface="Calibri"/>
              <a:ea typeface="Calibri"/>
              <a:cs typeface="Calibri"/>
            </a:endParaRPr>
          </a:p>
          <a:p>
            <a:pPr lvl="1"/>
            <a:endParaRPr lang="en-AU">
              <a:solidFill>
                <a:srgbClr val="FFFFFF"/>
              </a:solidFill>
              <a:latin typeface="Arial"/>
              <a:cs typeface="Arial"/>
            </a:endParaRPr>
          </a:p>
          <a:p>
            <a:pPr lvl="1"/>
            <a:endParaRPr lang="en-AU">
              <a:solidFill>
                <a:srgbClr val="000000"/>
              </a:solidFill>
              <a:latin typeface="Calibri" panose="020F0502020204030204" pitchFamily="34" charset="0"/>
              <a:cs typeface="Calibri" panose="020F0502020204030204" pitchFamily="34" charset="0"/>
            </a:endParaRPr>
          </a:p>
          <a:p>
            <a:endParaRPr lang="en-AU" sz="2000">
              <a:solidFill>
                <a:srgbClr val="008A95"/>
              </a:solidFill>
              <a:latin typeface="Arial"/>
              <a:cs typeface="Arial"/>
            </a:endParaRPr>
          </a:p>
        </p:txBody>
      </p:sp>
      <p:sp>
        <p:nvSpPr>
          <p:cNvPr id="5" name="Oval 4">
            <a:extLst>
              <a:ext uri="{FF2B5EF4-FFF2-40B4-BE49-F238E27FC236}">
                <a16:creationId xmlns:a16="http://schemas.microsoft.com/office/drawing/2014/main" id="{7167E42A-B626-4945-AE69-CB7461BC1A6A}"/>
              </a:ext>
            </a:extLst>
          </p:cNvPr>
          <p:cNvSpPr/>
          <p:nvPr/>
        </p:nvSpPr>
        <p:spPr>
          <a:xfrm>
            <a:off x="922819" y="1579354"/>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3</a:t>
            </a:r>
          </a:p>
        </p:txBody>
      </p:sp>
      <p:sp>
        <p:nvSpPr>
          <p:cNvPr id="9" name="Rectangle: Rounded Corners 8">
            <a:extLst>
              <a:ext uri="{FF2B5EF4-FFF2-40B4-BE49-F238E27FC236}">
                <a16:creationId xmlns:a16="http://schemas.microsoft.com/office/drawing/2014/main" id="{F3A93F03-EFE6-4F5A-B166-DCA9B024AEC2}"/>
              </a:ext>
            </a:extLst>
          </p:cNvPr>
          <p:cNvSpPr/>
          <p:nvPr/>
        </p:nvSpPr>
        <p:spPr>
          <a:xfrm>
            <a:off x="2073485" y="5406895"/>
            <a:ext cx="172757" cy="423198"/>
          </a:xfrm>
          <a:prstGeom prst="roundRect">
            <a:avLst/>
          </a:prstGeom>
          <a:solidFill>
            <a:srgbClr val="FFFFF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pic>
        <p:nvPicPr>
          <p:cNvPr id="4" name="Graphic 3" descr="Information with solid fill">
            <a:extLst>
              <a:ext uri="{FF2B5EF4-FFF2-40B4-BE49-F238E27FC236}">
                <a16:creationId xmlns:a16="http://schemas.microsoft.com/office/drawing/2014/main" id="{11956B0C-A7F1-439A-BEDB-66FE605371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38738" y="5327380"/>
            <a:ext cx="596349" cy="596349"/>
          </a:xfrm>
          <a:prstGeom prst="rect">
            <a:avLst/>
          </a:prstGeom>
        </p:spPr>
      </p:pic>
      <p:sp>
        <p:nvSpPr>
          <p:cNvPr id="11" name="TextBox 10">
            <a:extLst>
              <a:ext uri="{FF2B5EF4-FFF2-40B4-BE49-F238E27FC236}">
                <a16:creationId xmlns:a16="http://schemas.microsoft.com/office/drawing/2014/main" id="{66A153FE-A46B-4C23-99D6-0A98899CE0F3}"/>
              </a:ext>
            </a:extLst>
          </p:cNvPr>
          <p:cNvSpPr txBox="1"/>
          <p:nvPr/>
        </p:nvSpPr>
        <p:spPr>
          <a:xfrm>
            <a:off x="2759288" y="5460760"/>
            <a:ext cx="6097656" cy="369332"/>
          </a:xfrm>
          <a:prstGeom prst="rect">
            <a:avLst/>
          </a:prstGeom>
          <a:noFill/>
        </p:spPr>
        <p:txBody>
          <a:bodyPr wrap="square">
            <a:spAutoFit/>
          </a:bodyPr>
          <a:lstStyle/>
          <a:p>
            <a:r>
              <a:rPr lang="en-AU" sz="1800" b="1">
                <a:solidFill>
                  <a:schemeClr val="bg1"/>
                </a:solidFill>
                <a:cs typeface="Arial"/>
              </a:rPr>
              <a:t>These are once-off activities</a:t>
            </a:r>
            <a:endParaRPr lang="en-AU">
              <a:solidFill>
                <a:schemeClr val="bg1"/>
              </a:solidFill>
            </a:endParaRPr>
          </a:p>
        </p:txBody>
      </p:sp>
      <p:sp>
        <p:nvSpPr>
          <p:cNvPr id="12" name="Oval 11">
            <a:extLst>
              <a:ext uri="{FF2B5EF4-FFF2-40B4-BE49-F238E27FC236}">
                <a16:creationId xmlns:a16="http://schemas.microsoft.com/office/drawing/2014/main" id="{D79F040A-4ADA-4A34-8D84-FA97C24E3459}"/>
              </a:ext>
            </a:extLst>
          </p:cNvPr>
          <p:cNvSpPr/>
          <p:nvPr/>
        </p:nvSpPr>
        <p:spPr>
          <a:xfrm>
            <a:off x="948849" y="2729227"/>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4</a:t>
            </a:r>
          </a:p>
        </p:txBody>
      </p:sp>
    </p:spTree>
    <p:extLst>
      <p:ext uri="{BB962C8B-B14F-4D97-AF65-F5344CB8AC3E}">
        <p14:creationId xmlns:p14="http://schemas.microsoft.com/office/powerpoint/2010/main" val="657143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aphical user interface, text, application, email&#10;&#10;Description automatically generated">
            <a:extLst>
              <a:ext uri="{FF2B5EF4-FFF2-40B4-BE49-F238E27FC236}">
                <a16:creationId xmlns:a16="http://schemas.microsoft.com/office/drawing/2014/main" id="{9A0E091A-E826-AF83-7B43-E169B3AEA7FF}"/>
              </a:ext>
            </a:extLst>
          </p:cNvPr>
          <p:cNvPicPr>
            <a:picLocks noChangeAspect="1"/>
          </p:cNvPicPr>
          <p:nvPr/>
        </p:nvPicPr>
        <p:blipFill>
          <a:blip r:embed="rId2"/>
          <a:stretch>
            <a:fillRect/>
          </a:stretch>
        </p:blipFill>
        <p:spPr>
          <a:xfrm>
            <a:off x="0" y="1205002"/>
            <a:ext cx="12184565" cy="4447995"/>
          </a:xfrm>
          <a:prstGeom prst="rect">
            <a:avLst/>
          </a:prstGeom>
        </p:spPr>
      </p:pic>
      <p:sp>
        <p:nvSpPr>
          <p:cNvPr id="2" name="TextBox 1">
            <a:extLst>
              <a:ext uri="{FF2B5EF4-FFF2-40B4-BE49-F238E27FC236}">
                <a16:creationId xmlns:a16="http://schemas.microsoft.com/office/drawing/2014/main" id="{304B0E83-4954-4C0F-A3B2-E59557356659}"/>
              </a:ext>
            </a:extLst>
          </p:cNvPr>
          <p:cNvSpPr txBox="1"/>
          <p:nvPr/>
        </p:nvSpPr>
        <p:spPr>
          <a:xfrm>
            <a:off x="2262753" y="588935"/>
            <a:ext cx="7861960" cy="369332"/>
          </a:xfrm>
          <a:prstGeom prst="rect">
            <a:avLst/>
          </a:prstGeom>
          <a:noFill/>
        </p:spPr>
        <p:txBody>
          <a:bodyPr wrap="none" lIns="91440" tIns="45720" rIns="91440" bIns="45720" rtlCol="0" anchor="t">
            <a:spAutoFit/>
          </a:bodyPr>
          <a:lstStyle/>
          <a:p>
            <a:r>
              <a:rPr lang="en-AU"/>
              <a:t>Access the Health Products Portal via </a:t>
            </a:r>
            <a:r>
              <a:rPr lang="en-AU">
                <a:ea typeface="+mn-lt"/>
                <a:cs typeface="+mn-lt"/>
                <a:hlinkClick r:id="rId3"/>
              </a:rPr>
              <a:t>https://business.health.gov.au/SignIn</a:t>
            </a:r>
            <a:r>
              <a:rPr lang="en-AU">
                <a:ea typeface="+mn-lt"/>
                <a:cs typeface="+mn-lt"/>
              </a:rPr>
              <a:t> </a:t>
            </a:r>
            <a:endParaRPr lang="en-AU">
              <a:cs typeface="Arial"/>
            </a:endParaRPr>
          </a:p>
        </p:txBody>
      </p:sp>
    </p:spTree>
    <p:extLst>
      <p:ext uri="{BB962C8B-B14F-4D97-AF65-F5344CB8AC3E}">
        <p14:creationId xmlns:p14="http://schemas.microsoft.com/office/powerpoint/2010/main" val="1785884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aphical user interface, website&#10;&#10;Description automatically generated">
            <a:extLst>
              <a:ext uri="{FF2B5EF4-FFF2-40B4-BE49-F238E27FC236}">
                <a16:creationId xmlns:a16="http://schemas.microsoft.com/office/drawing/2014/main" id="{D6E7B048-CAEE-C155-6065-3914A6449003}"/>
              </a:ext>
            </a:extLst>
          </p:cNvPr>
          <p:cNvPicPr>
            <a:picLocks noChangeAspect="1"/>
          </p:cNvPicPr>
          <p:nvPr/>
        </p:nvPicPr>
        <p:blipFill>
          <a:blip r:embed="rId2"/>
          <a:stretch>
            <a:fillRect/>
          </a:stretch>
        </p:blipFill>
        <p:spPr>
          <a:xfrm>
            <a:off x="3054" y="354447"/>
            <a:ext cx="12185228" cy="5164524"/>
          </a:xfrm>
          <a:prstGeom prst="rect">
            <a:avLst/>
          </a:prstGeom>
        </p:spPr>
      </p:pic>
      <p:sp>
        <p:nvSpPr>
          <p:cNvPr id="7" name="Speech Bubble: Oval 6">
            <a:extLst>
              <a:ext uri="{FF2B5EF4-FFF2-40B4-BE49-F238E27FC236}">
                <a16:creationId xmlns:a16="http://schemas.microsoft.com/office/drawing/2014/main" id="{09FC6FFB-2270-4554-8371-66715BDD1CD0}"/>
              </a:ext>
            </a:extLst>
          </p:cNvPr>
          <p:cNvSpPr/>
          <p:nvPr/>
        </p:nvSpPr>
        <p:spPr>
          <a:xfrm>
            <a:off x="7973878" y="2711983"/>
            <a:ext cx="3215899" cy="1710380"/>
          </a:xfrm>
          <a:prstGeom prst="wedgeEllipseCallout">
            <a:avLst>
              <a:gd name="adj1" fmla="val -68939"/>
              <a:gd name="adj2" fmla="val 47299"/>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600">
                <a:cs typeface="Arial"/>
              </a:rPr>
              <a:t>This must match your </a:t>
            </a:r>
            <a:r>
              <a:rPr lang="en-GB" sz="1600" err="1">
                <a:cs typeface="Arial"/>
              </a:rPr>
              <a:t>myGovID</a:t>
            </a:r>
            <a:r>
              <a:rPr lang="en-GB" sz="1600">
                <a:cs typeface="Arial"/>
              </a:rPr>
              <a:t> email address, not the one registered with Health Products Portal</a:t>
            </a:r>
            <a:endParaRPr lang="en-GB" sz="1600"/>
          </a:p>
        </p:txBody>
      </p:sp>
    </p:spTree>
    <p:extLst>
      <p:ext uri="{BB962C8B-B14F-4D97-AF65-F5344CB8AC3E}">
        <p14:creationId xmlns:p14="http://schemas.microsoft.com/office/powerpoint/2010/main" val="632562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aphical user interface, text, application, email&#10;&#10;Description automatically generated">
            <a:extLst>
              <a:ext uri="{FF2B5EF4-FFF2-40B4-BE49-F238E27FC236}">
                <a16:creationId xmlns:a16="http://schemas.microsoft.com/office/drawing/2014/main" id="{B5BFE328-9E98-85D2-DE7C-C2A199672CAD}"/>
              </a:ext>
            </a:extLst>
          </p:cNvPr>
          <p:cNvPicPr>
            <a:picLocks noChangeAspect="1"/>
          </p:cNvPicPr>
          <p:nvPr/>
        </p:nvPicPr>
        <p:blipFill>
          <a:blip r:embed="rId2"/>
          <a:stretch>
            <a:fillRect/>
          </a:stretch>
        </p:blipFill>
        <p:spPr>
          <a:xfrm>
            <a:off x="3718" y="882158"/>
            <a:ext cx="12184564" cy="5084392"/>
          </a:xfrm>
          <a:prstGeom prst="rect">
            <a:avLst/>
          </a:prstGeom>
        </p:spPr>
      </p:pic>
    </p:spTree>
    <p:extLst>
      <p:ext uri="{BB962C8B-B14F-4D97-AF65-F5344CB8AC3E}">
        <p14:creationId xmlns:p14="http://schemas.microsoft.com/office/powerpoint/2010/main" val="30763909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FA7D9E9-D70C-4B0C-AD2D-CD89124B0F6D}"/>
              </a:ext>
            </a:extLst>
          </p:cNvPr>
          <p:cNvSpPr txBox="1">
            <a:spLocks/>
          </p:cNvSpPr>
          <p:nvPr/>
        </p:nvSpPr>
        <p:spPr>
          <a:xfrm>
            <a:off x="506861" y="476214"/>
            <a:ext cx="11489668" cy="83216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000" b="0" i="0" u="none" strike="noStrike" kern="1200" cap="none" spc="0" normalizeH="0" baseline="0" noProof="0">
                <a:ln>
                  <a:noFill/>
                </a:ln>
                <a:solidFill>
                  <a:srgbClr val="153A6E"/>
                </a:solidFill>
                <a:effectLst/>
                <a:uLnTx/>
                <a:uFillTx/>
                <a:latin typeface="Calibri" panose="020F0502020204030204" pitchFamily="34" charset="0"/>
                <a:cs typeface="Calibri" panose="020F0502020204030204" pitchFamily="34" charset="0"/>
              </a:rPr>
              <a:t>Demonstration</a:t>
            </a:r>
          </a:p>
        </p:txBody>
      </p:sp>
      <p:pic>
        <p:nvPicPr>
          <p:cNvPr id="8" name="Graphic 7" descr="Teacher">
            <a:extLst>
              <a:ext uri="{FF2B5EF4-FFF2-40B4-BE49-F238E27FC236}">
                <a16:creationId xmlns:a16="http://schemas.microsoft.com/office/drawing/2014/main" id="{83752403-5EB8-4730-A3C0-E17A1ACB95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59822" y="2026561"/>
            <a:ext cx="2876270" cy="2876270"/>
          </a:xfrm>
          <a:prstGeom prst="rect">
            <a:avLst/>
          </a:prstGeom>
        </p:spPr>
      </p:pic>
    </p:spTree>
    <p:extLst>
      <p:ext uri="{BB962C8B-B14F-4D97-AF65-F5344CB8AC3E}">
        <p14:creationId xmlns:p14="http://schemas.microsoft.com/office/powerpoint/2010/main" val="208733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569660"/>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We pay our respect to their Elders past and present and extend that respect to all Aboriginal and Torres Strait Islander peoples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141588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dirty="0">
                <a:latin typeface="Calibri"/>
                <a:ea typeface="Calibri"/>
                <a:cs typeface="Calibri"/>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dirty="0">
                <a:latin typeface="Calibri"/>
                <a:ea typeface="Calibri"/>
                <a:cs typeface="Calibri"/>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dirty="0">
                <a:latin typeface="Calibri"/>
                <a:ea typeface="Calibri"/>
                <a:cs typeface="Calibri"/>
              </a:rPr>
              <a:t>Any questions? Email </a:t>
            </a:r>
            <a:r>
              <a:rPr lang="en-AU" sz="2400" dirty="0">
                <a:latin typeface="Calibri"/>
                <a:ea typeface="Calibri"/>
                <a:cs typeface="Calibri"/>
                <a:hlinkClick r:id="rId3"/>
              </a:rPr>
              <a:t>HPP.Support@health.gov.au</a:t>
            </a:r>
            <a:r>
              <a:rPr lang="en-AU" sz="2400" dirty="0">
                <a:latin typeface="Calibri"/>
                <a:ea typeface="Calibri"/>
                <a:cs typeface="Calibri"/>
              </a:rPr>
              <a:t> </a:t>
            </a:r>
            <a:endParaRPr lang="en-AU" sz="2400" dirty="0">
              <a:latin typeface="Calibri" panose="020F0502020204030204" pitchFamily="34" charset="0"/>
              <a:ea typeface="Calibri"/>
              <a:cs typeface="Calibri" panose="020F0502020204030204" pitchFamily="34" charset="0"/>
            </a:endParaRP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067671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2933239"/>
          </a:xfrm>
          <a:prstGeom prst="rect">
            <a:avLst/>
          </a:prstGeom>
          <a:ln>
            <a:noFill/>
          </a:ln>
        </p:spPr>
        <p:txBody>
          <a:bodyPr wrap="square" lIns="91440" tIns="45720" rIns="91440" bIns="45720" anchor="t">
            <a:spAutoFit/>
          </a:bodyPr>
          <a:lstStyle/>
          <a:p>
            <a:pPr lvl="0">
              <a:lnSpc>
                <a:spcPct val="107000"/>
              </a:lnSpc>
              <a:spcAft>
                <a:spcPts val="2400"/>
              </a:spcAft>
            </a:pPr>
            <a:r>
              <a:rPr lang="en-AU" sz="2400" dirty="0">
                <a:solidFill>
                  <a:schemeClr val="accent1"/>
                </a:solidFill>
                <a:latin typeface="Calibri"/>
                <a:ea typeface="Calibri" panose="020F0502020204030204" pitchFamily="34" charset="0"/>
                <a:cs typeface="Calibri"/>
              </a:rPr>
              <a:t>Introduction</a:t>
            </a:r>
          </a:p>
          <a:p>
            <a:pPr marL="800100" lvl="1" indent="-342900">
              <a:lnSpc>
                <a:spcPct val="107000"/>
              </a:lnSpc>
              <a:spcAft>
                <a:spcPts val="2400"/>
              </a:spcAft>
              <a:buFont typeface="Symbol,Sans-Serif" panose="05050102010706020507" pitchFamily="18" charset="2"/>
              <a:buChar char=""/>
            </a:pPr>
            <a:r>
              <a:rPr lang="en-AU" sz="2000" dirty="0">
                <a:latin typeface="Calibri"/>
                <a:ea typeface="Calibri"/>
                <a:cs typeface="Calibri"/>
              </a:rPr>
              <a:t>PBS Data Distribution Project background and timeline</a:t>
            </a:r>
            <a:endParaRPr lang="en-US" sz="2000" dirty="0">
              <a:latin typeface="Calibri"/>
              <a:ea typeface="Calibri"/>
              <a:cs typeface="Calibri"/>
            </a:endParaRPr>
          </a:p>
          <a:p>
            <a:pPr>
              <a:lnSpc>
                <a:spcPct val="107000"/>
              </a:lnSpc>
              <a:spcAft>
                <a:spcPts val="2400"/>
              </a:spcAft>
            </a:pPr>
            <a:r>
              <a:rPr lang="en-AU" sz="2400" dirty="0">
                <a:solidFill>
                  <a:schemeClr val="accent1"/>
                </a:solidFill>
                <a:latin typeface="Calibri"/>
                <a:ea typeface="Calibri"/>
                <a:cs typeface="Calibri"/>
              </a:rPr>
              <a:t>Beta</a:t>
            </a:r>
          </a:p>
          <a:p>
            <a:pPr marL="800100" lvl="1" indent="-342900">
              <a:lnSpc>
                <a:spcPct val="107000"/>
              </a:lnSpc>
              <a:spcAft>
                <a:spcPts val="1200"/>
              </a:spcAft>
              <a:buFont typeface="Symbol" panose="05050102010706020507" pitchFamily="18" charset="2"/>
              <a:buChar char=""/>
            </a:pPr>
            <a:r>
              <a:rPr lang="en-GB" sz="2000" dirty="0">
                <a:latin typeface="Calibri"/>
                <a:ea typeface="Calibri"/>
                <a:cs typeface="Calibri"/>
              </a:rPr>
              <a:t>Signing into the HPP</a:t>
            </a:r>
            <a:endParaRPr lang="en-GB" dirty="0"/>
          </a:p>
          <a:p>
            <a:pPr marL="800100" lvl="1" indent="-342900">
              <a:lnSpc>
                <a:spcPct val="107000"/>
              </a:lnSpc>
              <a:spcAft>
                <a:spcPts val="1200"/>
              </a:spcAft>
              <a:buFont typeface="Symbol" panose="05050102010706020507" pitchFamily="18" charset="2"/>
              <a:buChar char=""/>
            </a:pPr>
            <a:r>
              <a:rPr lang="en-GB" sz="2000" dirty="0">
                <a:latin typeface="Calibri"/>
                <a:ea typeface="Calibri"/>
                <a:cs typeface="Calibri"/>
              </a:rPr>
              <a:t>Lodging a 'Request access to PBS embargo data API' form</a:t>
            </a:r>
            <a:endParaRPr lang="en-GB" sz="2000" dirty="0">
              <a:latin typeface="Calibri"/>
              <a:ea typeface="Calibri" panose="020F0502020204030204" pitchFamily="34" charset="0"/>
              <a:cs typeface="Calibri"/>
            </a:endParaRPr>
          </a:p>
        </p:txBody>
      </p:sp>
    </p:spTree>
    <p:extLst>
      <p:ext uri="{BB962C8B-B14F-4D97-AF65-F5344CB8AC3E}">
        <p14:creationId xmlns:p14="http://schemas.microsoft.com/office/powerpoint/2010/main" val="3356194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350597"/>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Background</a:t>
            </a:r>
            <a:endParaRPr lang="en-AU" sz="2000">
              <a:latin typeface="Calibri" panose="020F0502020204030204" pitchFamily="34" charset="0"/>
              <a:ea typeface="Calibri" panose="020F0502020204030204" pitchFamily="34" charset="0"/>
              <a:cs typeface="Calibri" panose="020F0502020204030204" pitchFamily="34" charset="0"/>
            </a:endParaRPr>
          </a:p>
          <a:p>
            <a:pPr lvl="1">
              <a:lnSpc>
                <a:spcPct val="107000"/>
              </a:lnSpc>
              <a:spcAft>
                <a:spcPts val="2400"/>
              </a:spcAft>
            </a:pPr>
            <a:r>
              <a:rPr lang="en-AU" sz="2000"/>
              <a:t>The Department of Health is modernising the consumption and data distribution model for the monthly PBS Schedule data, in order to:</a:t>
            </a:r>
          </a:p>
          <a:p>
            <a:pPr marL="800100" lvl="1" indent="-342900">
              <a:lnSpc>
                <a:spcPct val="107000"/>
              </a:lnSpc>
              <a:spcAft>
                <a:spcPts val="2400"/>
              </a:spcAft>
              <a:buFont typeface="Arial"/>
              <a:buChar char="•"/>
            </a:pPr>
            <a:r>
              <a:rPr lang="en-AU" sz="2000">
                <a:latin typeface="Calibri"/>
                <a:cs typeface="Calibri"/>
              </a:rPr>
              <a:t>Improve accessibility to PBS Schedule data; </a:t>
            </a:r>
          </a:p>
          <a:p>
            <a:pPr marL="800100" lvl="1" indent="-342900">
              <a:lnSpc>
                <a:spcPct val="107000"/>
              </a:lnSpc>
              <a:spcAft>
                <a:spcPts val="2400"/>
              </a:spcAft>
              <a:buFont typeface="Arial"/>
              <a:buChar char="•"/>
            </a:pPr>
            <a:r>
              <a:rPr lang="en-AU" sz="2000">
                <a:latin typeface="Calibri"/>
                <a:cs typeface="Calibri"/>
              </a:rPr>
              <a:t>Make the data easier to understand and use in software; and</a:t>
            </a:r>
          </a:p>
          <a:p>
            <a:pPr marL="800100" lvl="1" indent="-342900">
              <a:lnSpc>
                <a:spcPct val="107000"/>
              </a:lnSpc>
              <a:spcAft>
                <a:spcPts val="2400"/>
              </a:spcAft>
              <a:buFont typeface="Arial"/>
              <a:buChar char="•"/>
            </a:pPr>
            <a:r>
              <a:rPr lang="en-AU" sz="2000">
                <a:latin typeface="Calibri"/>
                <a:cs typeface="Calibri"/>
              </a:rPr>
              <a:t>Improve data latency and data provision through best practice architecture.</a:t>
            </a:r>
          </a:p>
        </p:txBody>
      </p:sp>
    </p:spTree>
    <p:extLst>
      <p:ext uri="{BB962C8B-B14F-4D97-AF65-F5344CB8AC3E}">
        <p14:creationId xmlns:p14="http://schemas.microsoft.com/office/powerpoint/2010/main" val="1274637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User Journeys</a:t>
            </a:r>
          </a:p>
        </p:txBody>
      </p:sp>
      <p:sp>
        <p:nvSpPr>
          <p:cNvPr id="4" name="Rectangle: Rounded Corners 3">
            <a:extLst>
              <a:ext uri="{FF2B5EF4-FFF2-40B4-BE49-F238E27FC236}">
                <a16:creationId xmlns:a16="http://schemas.microsoft.com/office/drawing/2014/main" id="{02763C7B-3391-4323-BC98-44009F490F70}"/>
              </a:ext>
            </a:extLst>
          </p:cNvPr>
          <p:cNvSpPr/>
          <p:nvPr/>
        </p:nvSpPr>
        <p:spPr>
          <a:xfrm>
            <a:off x="1770859" y="249507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Get a </a:t>
            </a:r>
            <a:r>
              <a:rPr lang="en-AU" sz="1200" err="1"/>
              <a:t>myGovID</a:t>
            </a:r>
            <a:endParaRPr lang="en-AU" sz="1200"/>
          </a:p>
        </p:txBody>
      </p:sp>
      <p:sp>
        <p:nvSpPr>
          <p:cNvPr id="5" name="Rectangle: Rounded Corners 4">
            <a:extLst>
              <a:ext uri="{FF2B5EF4-FFF2-40B4-BE49-F238E27FC236}">
                <a16:creationId xmlns:a16="http://schemas.microsoft.com/office/drawing/2014/main" id="{3650B148-EA27-4C97-801D-3C6DDA3AFBCD}"/>
              </a:ext>
            </a:extLst>
          </p:cNvPr>
          <p:cNvSpPr/>
          <p:nvPr/>
        </p:nvSpPr>
        <p:spPr>
          <a:xfrm>
            <a:off x="4031150" y="249507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Link to your company in RAM</a:t>
            </a:r>
          </a:p>
        </p:txBody>
      </p:sp>
      <p:sp>
        <p:nvSpPr>
          <p:cNvPr id="6" name="Rectangle: Rounded Corners 5">
            <a:extLst>
              <a:ext uri="{FF2B5EF4-FFF2-40B4-BE49-F238E27FC236}">
                <a16:creationId xmlns:a16="http://schemas.microsoft.com/office/drawing/2014/main" id="{BF1A727C-D436-4624-BF44-17764EBD962E}"/>
              </a:ext>
            </a:extLst>
          </p:cNvPr>
          <p:cNvSpPr/>
          <p:nvPr/>
        </p:nvSpPr>
        <p:spPr>
          <a:xfrm>
            <a:off x="6291441" y="2495069"/>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Register your company in the HPP</a:t>
            </a:r>
          </a:p>
        </p:txBody>
      </p:sp>
      <p:sp>
        <p:nvSpPr>
          <p:cNvPr id="7" name="Rectangle: Rounded Corners 6">
            <a:extLst>
              <a:ext uri="{FF2B5EF4-FFF2-40B4-BE49-F238E27FC236}">
                <a16:creationId xmlns:a16="http://schemas.microsoft.com/office/drawing/2014/main" id="{7993F804-27B6-4990-ABE2-065E2895947B}"/>
              </a:ext>
            </a:extLst>
          </p:cNvPr>
          <p:cNvSpPr/>
          <p:nvPr/>
        </p:nvSpPr>
        <p:spPr>
          <a:xfrm>
            <a:off x="8551733" y="2495072"/>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Apply for access to the API</a:t>
            </a:r>
          </a:p>
        </p:txBody>
      </p:sp>
      <p:sp>
        <p:nvSpPr>
          <p:cNvPr id="8" name="Rectangle: Rounded Corners 7">
            <a:extLst>
              <a:ext uri="{FF2B5EF4-FFF2-40B4-BE49-F238E27FC236}">
                <a16:creationId xmlns:a16="http://schemas.microsoft.com/office/drawing/2014/main" id="{4BC3DC68-8AA6-4E96-BC38-6345305AE841}"/>
              </a:ext>
            </a:extLst>
          </p:cNvPr>
          <p:cNvSpPr/>
          <p:nvPr/>
        </p:nvSpPr>
        <p:spPr>
          <a:xfrm>
            <a:off x="1770859" y="369293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(after approval)</a:t>
            </a:r>
            <a:br>
              <a:rPr lang="en-AU" sz="1200"/>
            </a:br>
            <a:r>
              <a:rPr lang="en-AU" sz="1200"/>
              <a:t>Receive API credentials</a:t>
            </a:r>
          </a:p>
        </p:txBody>
      </p:sp>
      <p:sp>
        <p:nvSpPr>
          <p:cNvPr id="9" name="Rectangle: Rounded Corners 8">
            <a:extLst>
              <a:ext uri="{FF2B5EF4-FFF2-40B4-BE49-F238E27FC236}">
                <a16:creationId xmlns:a16="http://schemas.microsoft.com/office/drawing/2014/main" id="{F38F756F-1347-4B17-BE16-A7E5A9A78A96}"/>
              </a:ext>
            </a:extLst>
          </p:cNvPr>
          <p:cNvSpPr/>
          <p:nvPr/>
        </p:nvSpPr>
        <p:spPr>
          <a:xfrm>
            <a:off x="4031150" y="3692931"/>
            <a:ext cx="2012855"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Login to dev. portal </a:t>
            </a:r>
            <a:br>
              <a:rPr lang="en-AU" sz="1200"/>
            </a:br>
            <a:r>
              <a:rPr lang="en-AU" sz="1200"/>
              <a:t>(using </a:t>
            </a:r>
            <a:r>
              <a:rPr lang="en-AU" sz="1200" err="1"/>
              <a:t>MyGovID</a:t>
            </a:r>
            <a:r>
              <a:rPr lang="en-AU" sz="1200"/>
              <a:t>/RAM)</a:t>
            </a:r>
          </a:p>
        </p:txBody>
      </p:sp>
      <p:sp>
        <p:nvSpPr>
          <p:cNvPr id="10" name="Rectangle: Rounded Corners 9">
            <a:extLst>
              <a:ext uri="{FF2B5EF4-FFF2-40B4-BE49-F238E27FC236}">
                <a16:creationId xmlns:a16="http://schemas.microsoft.com/office/drawing/2014/main" id="{F8C15D7B-09BE-491E-ABF5-8C201EF3D917}"/>
              </a:ext>
            </a:extLst>
          </p:cNvPr>
          <p:cNvSpPr/>
          <p:nvPr/>
        </p:nvSpPr>
        <p:spPr>
          <a:xfrm>
            <a:off x="8551733"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Access your subscription key</a:t>
            </a:r>
          </a:p>
        </p:txBody>
      </p:sp>
      <p:sp>
        <p:nvSpPr>
          <p:cNvPr id="11" name="Rectangle: Rounded Corners 10">
            <a:extLst>
              <a:ext uri="{FF2B5EF4-FFF2-40B4-BE49-F238E27FC236}">
                <a16:creationId xmlns:a16="http://schemas.microsoft.com/office/drawing/2014/main" id="{34D5E497-EF18-4D85-BC11-29E6911BFA24}"/>
              </a:ext>
            </a:extLst>
          </p:cNvPr>
          <p:cNvSpPr/>
          <p:nvPr/>
        </p:nvSpPr>
        <p:spPr>
          <a:xfrm>
            <a:off x="1770859" y="4835304"/>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Request a bearer token</a:t>
            </a:r>
          </a:p>
        </p:txBody>
      </p:sp>
      <p:sp>
        <p:nvSpPr>
          <p:cNvPr id="12" name="Rectangle: Rounded Corners 11">
            <a:extLst>
              <a:ext uri="{FF2B5EF4-FFF2-40B4-BE49-F238E27FC236}">
                <a16:creationId xmlns:a16="http://schemas.microsoft.com/office/drawing/2014/main" id="{C3E9F7F3-6246-4448-A0E7-E71622AE17E1}"/>
              </a:ext>
            </a:extLst>
          </p:cNvPr>
          <p:cNvSpPr/>
          <p:nvPr/>
        </p:nvSpPr>
        <p:spPr>
          <a:xfrm>
            <a:off x="6291442"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View API documentation</a:t>
            </a:r>
          </a:p>
        </p:txBody>
      </p:sp>
      <p:sp>
        <p:nvSpPr>
          <p:cNvPr id="13" name="Rectangle: Rounded Corners 12">
            <a:extLst>
              <a:ext uri="{FF2B5EF4-FFF2-40B4-BE49-F238E27FC236}">
                <a16:creationId xmlns:a16="http://schemas.microsoft.com/office/drawing/2014/main" id="{05A5AD8E-F2EC-4CEF-AB49-F908502E17A9}"/>
              </a:ext>
            </a:extLst>
          </p:cNvPr>
          <p:cNvSpPr/>
          <p:nvPr/>
        </p:nvSpPr>
        <p:spPr>
          <a:xfrm>
            <a:off x="4031150" y="4835303"/>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Download API data</a:t>
            </a:r>
          </a:p>
        </p:txBody>
      </p:sp>
      <p:sp>
        <p:nvSpPr>
          <p:cNvPr id="14" name="Rectangle 13">
            <a:extLst>
              <a:ext uri="{FF2B5EF4-FFF2-40B4-BE49-F238E27FC236}">
                <a16:creationId xmlns:a16="http://schemas.microsoft.com/office/drawing/2014/main" id="{94922F90-3F74-4A39-84EA-AFFA1EEA4249}"/>
              </a:ext>
            </a:extLst>
          </p:cNvPr>
          <p:cNvSpPr/>
          <p:nvPr/>
        </p:nvSpPr>
        <p:spPr>
          <a:xfrm rot="2751973">
            <a:off x="10851549" y="2352765"/>
            <a:ext cx="777060" cy="80538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Dept. approval</a:t>
            </a:r>
          </a:p>
        </p:txBody>
      </p:sp>
      <p:sp>
        <p:nvSpPr>
          <p:cNvPr id="15" name="Rectangle 14">
            <a:extLst>
              <a:ext uri="{FF2B5EF4-FFF2-40B4-BE49-F238E27FC236}">
                <a16:creationId xmlns:a16="http://schemas.microsoft.com/office/drawing/2014/main" id="{71677453-65DF-45AE-BA85-82130425DF5A}"/>
              </a:ext>
            </a:extLst>
          </p:cNvPr>
          <p:cNvSpPr/>
          <p:nvPr/>
        </p:nvSpPr>
        <p:spPr>
          <a:xfrm>
            <a:off x="446202" y="2495072"/>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Initial</a:t>
            </a:r>
          </a:p>
        </p:txBody>
      </p:sp>
      <p:sp>
        <p:nvSpPr>
          <p:cNvPr id="16" name="Rectangle 15">
            <a:extLst>
              <a:ext uri="{FF2B5EF4-FFF2-40B4-BE49-F238E27FC236}">
                <a16:creationId xmlns:a16="http://schemas.microsoft.com/office/drawing/2014/main" id="{C730D519-F08E-4356-9065-96274C166F53}"/>
              </a:ext>
            </a:extLst>
          </p:cNvPr>
          <p:cNvSpPr/>
          <p:nvPr/>
        </p:nvSpPr>
        <p:spPr>
          <a:xfrm>
            <a:off x="446202" y="3692931"/>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Development</a:t>
            </a:r>
          </a:p>
        </p:txBody>
      </p:sp>
      <p:sp>
        <p:nvSpPr>
          <p:cNvPr id="17" name="Rectangle 16">
            <a:extLst>
              <a:ext uri="{FF2B5EF4-FFF2-40B4-BE49-F238E27FC236}">
                <a16:creationId xmlns:a16="http://schemas.microsoft.com/office/drawing/2014/main" id="{55B44D1A-77D4-4087-BDB1-AE5181A8BDCD}"/>
              </a:ext>
            </a:extLst>
          </p:cNvPr>
          <p:cNvSpPr/>
          <p:nvPr/>
        </p:nvSpPr>
        <p:spPr>
          <a:xfrm>
            <a:off x="446202" y="4835304"/>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Regular</a:t>
            </a:r>
          </a:p>
        </p:txBody>
      </p:sp>
      <p:sp>
        <p:nvSpPr>
          <p:cNvPr id="18" name="Arrow: Right 17">
            <a:extLst>
              <a:ext uri="{FF2B5EF4-FFF2-40B4-BE49-F238E27FC236}">
                <a16:creationId xmlns:a16="http://schemas.microsoft.com/office/drawing/2014/main" id="{C9F1059A-B8BC-4F62-BA18-2EB3A51F7574}"/>
              </a:ext>
            </a:extLst>
          </p:cNvPr>
          <p:cNvSpPr/>
          <p:nvPr/>
        </p:nvSpPr>
        <p:spPr>
          <a:xfrm>
            <a:off x="3818480"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Right 18">
            <a:extLst>
              <a:ext uri="{FF2B5EF4-FFF2-40B4-BE49-F238E27FC236}">
                <a16:creationId xmlns:a16="http://schemas.microsoft.com/office/drawing/2014/main" id="{145B3C94-BE90-4B80-84E6-59CD64972D8D}"/>
              </a:ext>
            </a:extLst>
          </p:cNvPr>
          <p:cNvSpPr/>
          <p:nvPr/>
        </p:nvSpPr>
        <p:spPr>
          <a:xfrm>
            <a:off x="606875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Arrow: Right 19">
            <a:extLst>
              <a:ext uri="{FF2B5EF4-FFF2-40B4-BE49-F238E27FC236}">
                <a16:creationId xmlns:a16="http://schemas.microsoft.com/office/drawing/2014/main" id="{78A4D66A-6715-402F-890F-D4D4C068BEFE}"/>
              </a:ext>
            </a:extLst>
          </p:cNvPr>
          <p:cNvSpPr/>
          <p:nvPr/>
        </p:nvSpPr>
        <p:spPr>
          <a:xfrm>
            <a:off x="833906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Arrow: Right 20">
            <a:extLst>
              <a:ext uri="{FF2B5EF4-FFF2-40B4-BE49-F238E27FC236}">
                <a16:creationId xmlns:a16="http://schemas.microsoft.com/office/drawing/2014/main" id="{5B5F7248-40F9-4018-BC7A-516A5B3106B3}"/>
              </a:ext>
            </a:extLst>
          </p:cNvPr>
          <p:cNvSpPr/>
          <p:nvPr/>
        </p:nvSpPr>
        <p:spPr>
          <a:xfrm>
            <a:off x="380739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Arrow: Right 21">
            <a:extLst>
              <a:ext uri="{FF2B5EF4-FFF2-40B4-BE49-F238E27FC236}">
                <a16:creationId xmlns:a16="http://schemas.microsoft.com/office/drawing/2014/main" id="{20E70E7F-F153-4395-9B92-AB12A9091716}"/>
              </a:ext>
            </a:extLst>
          </p:cNvPr>
          <p:cNvSpPr/>
          <p:nvPr/>
        </p:nvSpPr>
        <p:spPr>
          <a:xfrm>
            <a:off x="606875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Arrow: Right 22">
            <a:extLst>
              <a:ext uri="{FF2B5EF4-FFF2-40B4-BE49-F238E27FC236}">
                <a16:creationId xmlns:a16="http://schemas.microsoft.com/office/drawing/2014/main" id="{995913AD-9C63-4928-BD84-4A745053A456}"/>
              </a:ext>
            </a:extLst>
          </p:cNvPr>
          <p:cNvSpPr/>
          <p:nvPr/>
        </p:nvSpPr>
        <p:spPr>
          <a:xfrm>
            <a:off x="8327977"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Arrow: Right 23">
            <a:extLst>
              <a:ext uri="{FF2B5EF4-FFF2-40B4-BE49-F238E27FC236}">
                <a16:creationId xmlns:a16="http://schemas.microsoft.com/office/drawing/2014/main" id="{AF2265A3-94DA-44E4-883E-8CC405896FB8}"/>
              </a:ext>
            </a:extLst>
          </p:cNvPr>
          <p:cNvSpPr/>
          <p:nvPr/>
        </p:nvSpPr>
        <p:spPr>
          <a:xfrm>
            <a:off x="3809054" y="5009170"/>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24377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1">
            <a:extLst>
              <a:ext uri="{FF2B5EF4-FFF2-40B4-BE49-F238E27FC236}">
                <a16:creationId xmlns:a16="http://schemas.microsoft.com/office/drawing/2014/main" id="{E9AB60D0-6296-4ABF-B393-BCF2929839AA}"/>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kumimoji="0" lang="en-AU" sz="4000" b="0" i="0" u="none" strike="noStrike" kern="1200" cap="none" spc="0" normalizeH="0" baseline="0" noProof="0" dirty="0">
                <a:ln>
                  <a:noFill/>
                </a:ln>
                <a:solidFill>
                  <a:srgbClr val="153A6E"/>
                </a:solidFill>
                <a:effectLst/>
                <a:uLnTx/>
                <a:uFillTx/>
                <a:latin typeface="Calibri"/>
                <a:cs typeface="Calibri"/>
              </a:rPr>
              <a:t>What can </a:t>
            </a:r>
            <a:r>
              <a:rPr lang="en-AU" sz="4000" dirty="0">
                <a:solidFill>
                  <a:srgbClr val="153A6E"/>
                </a:solidFill>
                <a:latin typeface="Calibri"/>
                <a:cs typeface="Calibri"/>
              </a:rPr>
              <a:t>PBS embargo data users do</a:t>
            </a:r>
            <a:r>
              <a:rPr kumimoji="0" lang="en-AU" sz="4000" b="0" i="0" u="none" strike="noStrike" kern="1200" cap="none" spc="0" normalizeH="0" baseline="0" noProof="0" dirty="0">
                <a:ln>
                  <a:noFill/>
                </a:ln>
                <a:solidFill>
                  <a:srgbClr val="153A6E"/>
                </a:solidFill>
                <a:effectLst/>
                <a:uLnTx/>
                <a:uFillTx/>
                <a:latin typeface="Calibri"/>
                <a:cs typeface="Calibri"/>
              </a:rPr>
              <a:t> in the HPP?</a:t>
            </a:r>
          </a:p>
        </p:txBody>
      </p:sp>
      <p:sp>
        <p:nvSpPr>
          <p:cNvPr id="38" name="Rectangle: Rounded Corners 37">
            <a:extLst>
              <a:ext uri="{FF2B5EF4-FFF2-40B4-BE49-F238E27FC236}">
                <a16:creationId xmlns:a16="http://schemas.microsoft.com/office/drawing/2014/main" id="{B56DED98-B8CF-426E-946E-AA41CACBF3D4}"/>
              </a:ext>
            </a:extLst>
          </p:cNvPr>
          <p:cNvSpPr/>
          <p:nvPr/>
        </p:nvSpPr>
        <p:spPr>
          <a:xfrm>
            <a:off x="218485" y="1641811"/>
            <a:ext cx="11741543" cy="3578498"/>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2">
            <a:extLst>
              <a:ext uri="{FF2B5EF4-FFF2-40B4-BE49-F238E27FC236}">
                <a16:creationId xmlns:a16="http://schemas.microsoft.com/office/drawing/2014/main" id="{A495AB87-C83F-4352-0E1B-37F2A0FEFF87}"/>
              </a:ext>
            </a:extLst>
          </p:cNvPr>
          <p:cNvGrpSpPr/>
          <p:nvPr/>
        </p:nvGrpSpPr>
        <p:grpSpPr>
          <a:xfrm>
            <a:off x="4028378" y="1837681"/>
            <a:ext cx="4136934" cy="3862119"/>
            <a:chOff x="3583338" y="1633242"/>
            <a:chExt cx="4136934" cy="3862119"/>
          </a:xfrm>
        </p:grpSpPr>
        <p:sp>
          <p:nvSpPr>
            <p:cNvPr id="36" name="Rectangle 35">
              <a:extLst>
                <a:ext uri="{FF2B5EF4-FFF2-40B4-BE49-F238E27FC236}">
                  <a16:creationId xmlns:a16="http://schemas.microsoft.com/office/drawing/2014/main" id="{DE9912BA-5205-4D54-9713-69CFCDC6A1A3}"/>
                </a:ext>
              </a:extLst>
            </p:cNvPr>
            <p:cNvSpPr/>
            <p:nvPr/>
          </p:nvSpPr>
          <p:spPr>
            <a:xfrm>
              <a:off x="3583338" y="3180566"/>
              <a:ext cx="4136934" cy="2314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spcAft>
                  <a:spcPts val="600"/>
                </a:spcAft>
                <a:buFont typeface="Arial" panose="020B0604020202020204" pitchFamily="34" charset="0"/>
                <a:buChar char="•"/>
              </a:pPr>
              <a:r>
                <a:rPr lang="en-AU" sz="2000">
                  <a:solidFill>
                    <a:schemeClr val="tx1"/>
                  </a:solidFill>
                  <a:latin typeface="Calibri"/>
                  <a:cs typeface="Calibri"/>
                </a:rPr>
                <a:t>Personal profile details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Apply for Embargo data API access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Correspondence to and from the Department</a:t>
              </a:r>
              <a:endParaRPr lang="en-AU" sz="2000">
                <a:solidFill>
                  <a:schemeClr val="tx1"/>
                </a:solidFill>
                <a:latin typeface="Calibri"/>
                <a:ea typeface="Calibri"/>
                <a:cs typeface="Calibri"/>
              </a:endParaRPr>
            </a:p>
          </p:txBody>
        </p:sp>
        <p:grpSp>
          <p:nvGrpSpPr>
            <p:cNvPr id="4" name="Group 3">
              <a:extLst>
                <a:ext uri="{FF2B5EF4-FFF2-40B4-BE49-F238E27FC236}">
                  <a16:creationId xmlns:a16="http://schemas.microsoft.com/office/drawing/2014/main" id="{70AA6DA5-A83A-B27C-0915-674379715C91}"/>
                </a:ext>
              </a:extLst>
            </p:cNvPr>
            <p:cNvGrpSpPr/>
            <p:nvPr/>
          </p:nvGrpSpPr>
          <p:grpSpPr>
            <a:xfrm>
              <a:off x="4651997" y="1633242"/>
              <a:ext cx="1998562" cy="1397353"/>
              <a:chOff x="5264563" y="1299192"/>
              <a:chExt cx="1998562" cy="1397353"/>
            </a:xfrm>
          </p:grpSpPr>
          <p:sp>
            <p:nvSpPr>
              <p:cNvPr id="28" name="Rectangle 27">
                <a:extLst>
                  <a:ext uri="{FF2B5EF4-FFF2-40B4-BE49-F238E27FC236}">
                    <a16:creationId xmlns:a16="http://schemas.microsoft.com/office/drawing/2014/main" id="{422C0BD9-41AF-4386-AA26-FB70A73E12DE}"/>
                  </a:ext>
                </a:extLst>
              </p:cNvPr>
              <p:cNvSpPr/>
              <p:nvPr/>
            </p:nvSpPr>
            <p:spPr>
              <a:xfrm>
                <a:off x="5264563" y="2393209"/>
                <a:ext cx="1998562" cy="303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accent1"/>
                    </a:solidFill>
                  </a:rPr>
                  <a:t>Manage</a:t>
                </a:r>
              </a:p>
            </p:txBody>
          </p:sp>
          <p:grpSp>
            <p:nvGrpSpPr>
              <p:cNvPr id="53" name="Group 52">
                <a:extLst>
                  <a:ext uri="{FF2B5EF4-FFF2-40B4-BE49-F238E27FC236}">
                    <a16:creationId xmlns:a16="http://schemas.microsoft.com/office/drawing/2014/main" id="{77D13335-C9FF-4FB7-811C-205AEE0419AB}"/>
                  </a:ext>
                </a:extLst>
              </p:cNvPr>
              <p:cNvGrpSpPr/>
              <p:nvPr/>
            </p:nvGrpSpPr>
            <p:grpSpPr>
              <a:xfrm>
                <a:off x="5906604" y="1380137"/>
                <a:ext cx="690181" cy="845961"/>
                <a:chOff x="5659598" y="2892055"/>
                <a:chExt cx="914400" cy="1172497"/>
              </a:xfrm>
            </p:grpSpPr>
            <p:pic>
              <p:nvPicPr>
                <p:cNvPr id="54" name="Graphic 53" descr="Open hand with solid fill">
                  <a:extLst>
                    <a:ext uri="{FF2B5EF4-FFF2-40B4-BE49-F238E27FC236}">
                      <a16:creationId xmlns:a16="http://schemas.microsoft.com/office/drawing/2014/main" id="{D79E931C-1371-469F-A9B8-32FA4D5098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59598" y="3150152"/>
                  <a:ext cx="914400" cy="914400"/>
                </a:xfrm>
                <a:prstGeom prst="rect">
                  <a:avLst/>
                </a:prstGeom>
              </p:spPr>
            </p:pic>
            <p:pic>
              <p:nvPicPr>
                <p:cNvPr id="56" name="Graphic 55" descr="Gears outline">
                  <a:extLst>
                    <a:ext uri="{FF2B5EF4-FFF2-40B4-BE49-F238E27FC236}">
                      <a16:creationId xmlns:a16="http://schemas.microsoft.com/office/drawing/2014/main" id="{000154B8-E069-4ABA-8229-A80D50B683A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322850">
                  <a:off x="5760886" y="2892055"/>
                  <a:ext cx="670228" cy="670228"/>
                </a:xfrm>
                <a:prstGeom prst="rect">
                  <a:avLst/>
                </a:prstGeom>
              </p:spPr>
            </p:pic>
          </p:grpSp>
          <p:sp>
            <p:nvSpPr>
              <p:cNvPr id="57" name="Oval 56">
                <a:extLst>
                  <a:ext uri="{FF2B5EF4-FFF2-40B4-BE49-F238E27FC236}">
                    <a16:creationId xmlns:a16="http://schemas.microsoft.com/office/drawing/2014/main" id="{841899A0-8A84-4B9D-8695-16141F73A76E}"/>
                  </a:ext>
                </a:extLst>
              </p:cNvPr>
              <p:cNvSpPr/>
              <p:nvPr/>
            </p:nvSpPr>
            <p:spPr>
              <a:xfrm>
                <a:off x="5755143" y="1299192"/>
                <a:ext cx="993104" cy="944697"/>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Tree>
    <p:extLst>
      <p:ext uri="{BB962C8B-B14F-4D97-AF65-F5344CB8AC3E}">
        <p14:creationId xmlns:p14="http://schemas.microsoft.com/office/powerpoint/2010/main" val="1889657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2372A6B-379D-45CA-A05B-082FEA04F7ED}"/>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Things to note prior to using the HPP</a:t>
            </a:r>
            <a:endParaRPr lang="en-US"/>
          </a:p>
        </p:txBody>
      </p:sp>
      <p:sp>
        <p:nvSpPr>
          <p:cNvPr id="16" name="Rectangle: Rounded Corners 15">
            <a:extLst>
              <a:ext uri="{FF2B5EF4-FFF2-40B4-BE49-F238E27FC236}">
                <a16:creationId xmlns:a16="http://schemas.microsoft.com/office/drawing/2014/main" id="{FF804407-6A73-33AE-85C6-FF973E013649}"/>
              </a:ext>
            </a:extLst>
          </p:cNvPr>
          <p:cNvSpPr/>
          <p:nvPr/>
        </p:nvSpPr>
        <p:spPr>
          <a:xfrm>
            <a:off x="505404" y="1240658"/>
            <a:ext cx="10982652" cy="422412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pPr>
            <a:r>
              <a:rPr lang="en-AU">
                <a:solidFill>
                  <a:srgbClr val="008A95"/>
                </a:solidFill>
                <a:latin typeface="Arial"/>
                <a:ea typeface="Calibri"/>
                <a:cs typeface="Arial"/>
              </a:rPr>
              <a:t>Before logging into the HPP</a:t>
            </a:r>
            <a:br>
              <a:rPr lang="en-AU">
                <a:solidFill>
                  <a:srgbClr val="008A95"/>
                </a:solidFill>
                <a:latin typeface="Arial"/>
                <a:ea typeface="Calibri"/>
                <a:cs typeface="Arial"/>
              </a:rPr>
            </a:br>
            <a:endParaRPr lang="en-AU">
              <a:cs typeface="Arial"/>
            </a:endParaRPr>
          </a:p>
          <a:p>
            <a:pPr marL="285750" indent="-285750">
              <a:lnSpc>
                <a:spcPct val="150000"/>
              </a:lnSpc>
              <a:buFont typeface="Arial"/>
              <a:buChar char="•"/>
            </a:pPr>
            <a:r>
              <a:rPr lang="en-AU">
                <a:solidFill>
                  <a:schemeClr val="tx1"/>
                </a:solidFill>
                <a:latin typeface="Arial"/>
                <a:ea typeface="Calibri"/>
                <a:cs typeface="Arial"/>
              </a:rPr>
              <a:t>Please ensure you are using a recent version of Google chrome          or Microsoft edge          for optimal performance on the HPP </a:t>
            </a:r>
            <a:br>
              <a:rPr lang="en-AU">
                <a:solidFill>
                  <a:schemeClr val="tx1"/>
                </a:solidFill>
                <a:latin typeface="Arial"/>
                <a:ea typeface="Calibri"/>
                <a:cs typeface="Arial"/>
              </a:rPr>
            </a:br>
            <a:endParaRPr lang="en-AU">
              <a:solidFill>
                <a:schemeClr val="tx1"/>
              </a:solidFill>
              <a:cs typeface="Arial"/>
            </a:endParaRPr>
          </a:p>
          <a:p>
            <a:pPr marL="285750" indent="-285750">
              <a:lnSpc>
                <a:spcPct val="150000"/>
              </a:lnSpc>
              <a:buFont typeface="Arial"/>
              <a:buChar char="•"/>
            </a:pPr>
            <a:r>
              <a:rPr lang="en-AU">
                <a:solidFill>
                  <a:schemeClr val="tx1"/>
                </a:solidFill>
                <a:latin typeface="Arial"/>
                <a:ea typeface="Calibri"/>
                <a:cs typeface="Arial"/>
              </a:rPr>
              <a:t>Your </a:t>
            </a:r>
            <a:r>
              <a:rPr lang="en-AU" err="1">
                <a:solidFill>
                  <a:schemeClr val="tx1"/>
                </a:solidFill>
                <a:latin typeface="Arial"/>
                <a:ea typeface="Calibri"/>
                <a:cs typeface="Arial"/>
              </a:rPr>
              <a:t>myGovID</a:t>
            </a:r>
            <a:r>
              <a:rPr lang="en-AU">
                <a:solidFill>
                  <a:schemeClr val="tx1"/>
                </a:solidFill>
                <a:latin typeface="Arial"/>
                <a:ea typeface="Calibri"/>
                <a:cs typeface="Arial"/>
              </a:rPr>
              <a:t> will need to be of a 'Standard'  identity strength and linked to an organisation in RAM</a:t>
            </a:r>
            <a:endParaRPr lang="en-AU">
              <a:solidFill>
                <a:schemeClr val="tx1"/>
              </a:solidFill>
              <a:cs typeface="Arial"/>
            </a:endParaRPr>
          </a:p>
          <a:p>
            <a:pPr>
              <a:lnSpc>
                <a:spcPct val="150000"/>
              </a:lnSpc>
            </a:pPr>
            <a:endParaRPr lang="en-AU" sz="2000">
              <a:solidFill>
                <a:schemeClr val="accent1"/>
              </a:solidFill>
              <a:latin typeface="Arial"/>
              <a:ea typeface="Calibri"/>
              <a:cs typeface="Arial"/>
            </a:endParaRPr>
          </a:p>
        </p:txBody>
      </p:sp>
      <p:pic>
        <p:nvPicPr>
          <p:cNvPr id="4" name="Picture 4">
            <a:extLst>
              <a:ext uri="{FF2B5EF4-FFF2-40B4-BE49-F238E27FC236}">
                <a16:creationId xmlns:a16="http://schemas.microsoft.com/office/drawing/2014/main" id="{D0AFAB20-F734-C545-29A8-803CAEA49C9B}"/>
              </a:ext>
            </a:extLst>
          </p:cNvPr>
          <p:cNvPicPr>
            <a:picLocks noChangeAspect="1"/>
          </p:cNvPicPr>
          <p:nvPr/>
        </p:nvPicPr>
        <p:blipFill>
          <a:blip r:embed="rId3"/>
          <a:stretch>
            <a:fillRect/>
          </a:stretch>
        </p:blipFill>
        <p:spPr>
          <a:xfrm>
            <a:off x="7630455" y="2235672"/>
            <a:ext cx="555238" cy="488331"/>
          </a:xfrm>
          <a:prstGeom prst="rect">
            <a:avLst/>
          </a:prstGeom>
        </p:spPr>
      </p:pic>
      <p:pic>
        <p:nvPicPr>
          <p:cNvPr id="5" name="Picture 6">
            <a:extLst>
              <a:ext uri="{FF2B5EF4-FFF2-40B4-BE49-F238E27FC236}">
                <a16:creationId xmlns:a16="http://schemas.microsoft.com/office/drawing/2014/main" id="{39BA196E-3EB1-02F9-77DE-698F6BA32EB6}"/>
              </a:ext>
            </a:extLst>
          </p:cNvPr>
          <p:cNvPicPr>
            <a:picLocks noChangeAspect="1"/>
          </p:cNvPicPr>
          <p:nvPr/>
        </p:nvPicPr>
        <p:blipFill>
          <a:blip r:embed="rId4"/>
          <a:stretch>
            <a:fillRect/>
          </a:stretch>
        </p:blipFill>
        <p:spPr>
          <a:xfrm>
            <a:off x="10047945" y="2249494"/>
            <a:ext cx="422353" cy="460685"/>
          </a:xfrm>
          <a:prstGeom prst="rect">
            <a:avLst/>
          </a:prstGeom>
        </p:spPr>
      </p:pic>
    </p:spTree>
    <p:extLst>
      <p:ext uri="{BB962C8B-B14F-4D97-AF65-F5344CB8AC3E}">
        <p14:creationId xmlns:p14="http://schemas.microsoft.com/office/powerpoint/2010/main" val="2488181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FAF50A1-84DD-D2F3-C40F-5A64CF1DCE57}"/>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Accessing the HPP</a:t>
            </a:r>
            <a:endParaRPr lang="en-US"/>
          </a:p>
        </p:txBody>
      </p:sp>
      <p:sp>
        <p:nvSpPr>
          <p:cNvPr id="8" name="Rectangle: Rounded Corners 7">
            <a:extLst>
              <a:ext uri="{FF2B5EF4-FFF2-40B4-BE49-F238E27FC236}">
                <a16:creationId xmlns:a16="http://schemas.microsoft.com/office/drawing/2014/main" id="{E4498BD7-57DA-78F4-CD2C-55E553A90FEE}"/>
              </a:ext>
            </a:extLst>
          </p:cNvPr>
          <p:cNvSpPr/>
          <p:nvPr/>
        </p:nvSpPr>
        <p:spPr>
          <a:xfrm>
            <a:off x="946092" y="1764565"/>
            <a:ext cx="10611206" cy="243147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r>
              <a:rPr lang="en-AU" sz="2000" b="1">
                <a:solidFill>
                  <a:schemeClr val="tx1"/>
                </a:solidFill>
              </a:rPr>
              <a:t>Register with </a:t>
            </a:r>
            <a:r>
              <a:rPr lang="en-AU" sz="2000" b="1" err="1">
                <a:solidFill>
                  <a:schemeClr val="tx1"/>
                </a:solidFill>
              </a:rPr>
              <a:t>myGovID</a:t>
            </a:r>
            <a:r>
              <a:rPr lang="en-AU" sz="2000" b="1">
                <a:solidFill>
                  <a:schemeClr val="tx1"/>
                </a:solidFill>
              </a:rPr>
              <a:t> and verify your identity</a:t>
            </a:r>
            <a:br>
              <a:rPr lang="en-AU" sz="2000"/>
            </a:br>
            <a:r>
              <a:rPr lang="en-AU" sz="1800">
                <a:solidFill>
                  <a:srgbClr val="000000"/>
                </a:solidFill>
                <a:effectLst/>
                <a:latin typeface="Calibri"/>
                <a:ea typeface="Calibri" panose="020F0502020204030204" pitchFamily="34" charset="0"/>
                <a:cs typeface="Calibri"/>
              </a:rPr>
              <a:t>Please note: </a:t>
            </a:r>
            <a:r>
              <a:rPr lang="en-AU" sz="1800" err="1">
                <a:solidFill>
                  <a:srgbClr val="000000"/>
                </a:solidFill>
                <a:effectLst/>
                <a:latin typeface="Calibri"/>
                <a:ea typeface="Calibri" panose="020F0502020204030204" pitchFamily="34" charset="0"/>
                <a:cs typeface="Calibri"/>
              </a:rPr>
              <a:t>myGovID</a:t>
            </a:r>
            <a:r>
              <a:rPr lang="en-AU" sz="1800">
                <a:solidFill>
                  <a:srgbClr val="000000"/>
                </a:solidFill>
                <a:effectLst/>
                <a:latin typeface="Calibri"/>
                <a:ea typeface="Calibri" panose="020F0502020204030204" pitchFamily="34" charset="0"/>
                <a:cs typeface="Calibri"/>
              </a:rPr>
              <a:t> is the Australian Government’s Digital Identity app you can use to sign in to a range of participating government online services like </a:t>
            </a:r>
            <a:r>
              <a:rPr lang="en-AU" sz="1800" err="1">
                <a:solidFill>
                  <a:srgbClr val="000000"/>
                </a:solidFill>
                <a:effectLst/>
                <a:latin typeface="Calibri"/>
                <a:ea typeface="Calibri" panose="020F0502020204030204" pitchFamily="34" charset="0"/>
                <a:cs typeface="Calibri"/>
              </a:rPr>
              <a:t>myGov</a:t>
            </a:r>
            <a:r>
              <a:rPr lang="en-AU" sz="1800">
                <a:solidFill>
                  <a:srgbClr val="000000"/>
                </a:solidFill>
                <a:effectLst/>
                <a:latin typeface="Calibri"/>
                <a:ea typeface="Calibri" panose="020F0502020204030204" pitchFamily="34" charset="0"/>
                <a:cs typeface="Calibri"/>
              </a:rPr>
              <a:t> and also the HPP. </a:t>
            </a:r>
          </a:p>
          <a:p>
            <a:pPr lvl="1"/>
            <a:endParaRPr lang="en-AU">
              <a:solidFill>
                <a:srgbClr val="000000"/>
              </a:solidFill>
              <a:latin typeface="Calibri"/>
              <a:cs typeface="Calibri"/>
            </a:endParaRPr>
          </a:p>
          <a:p>
            <a:pPr lvl="1"/>
            <a:r>
              <a:rPr lang="en-AU" sz="1800" b="1">
                <a:solidFill>
                  <a:schemeClr val="tx1"/>
                </a:solidFill>
                <a:cs typeface="Arial"/>
              </a:rPr>
              <a:t>Provide your </a:t>
            </a:r>
            <a:r>
              <a:rPr lang="en-AU" sz="1800" b="1" err="1">
                <a:solidFill>
                  <a:schemeClr val="tx1"/>
                </a:solidFill>
                <a:cs typeface="Arial"/>
              </a:rPr>
              <a:t>myGovID</a:t>
            </a:r>
            <a:r>
              <a:rPr lang="en-AU" sz="1800" b="1">
                <a:solidFill>
                  <a:schemeClr val="tx1"/>
                </a:solidFill>
                <a:cs typeface="Arial"/>
              </a:rPr>
              <a:t> details to your Principal Authority</a:t>
            </a:r>
          </a:p>
          <a:p>
            <a:pPr lvl="1"/>
            <a:r>
              <a:rPr lang="en-AU" sz="1800">
                <a:solidFill>
                  <a:schemeClr val="tx1"/>
                </a:solidFill>
                <a:effectLst/>
                <a:latin typeface="Calibri" panose="020F0502020204030204" pitchFamily="34" charset="0"/>
                <a:ea typeface="Calibri" panose="020F0502020204030204" pitchFamily="34" charset="0"/>
              </a:rPr>
              <a:t>Click ‘My identity’ which will bring up a screen that looks like the below where you can get the information required for the above table. </a:t>
            </a:r>
            <a:r>
              <a:rPr lang="en-AU" sz="1800" b="1" u="sng">
                <a:solidFill>
                  <a:schemeClr val="tx1"/>
                </a:solidFill>
                <a:effectLst/>
                <a:latin typeface="Calibri" panose="020F0502020204030204" pitchFamily="34" charset="0"/>
                <a:ea typeface="Calibri" panose="020F0502020204030204" pitchFamily="34" charset="0"/>
              </a:rPr>
              <a:t>It is important that all the fields match. Do not provide a middle name if it’s not included in your </a:t>
            </a:r>
            <a:r>
              <a:rPr lang="en-AU" sz="1800" b="1" u="sng" err="1">
                <a:solidFill>
                  <a:schemeClr val="tx1"/>
                </a:solidFill>
                <a:effectLst/>
                <a:latin typeface="Calibri" panose="020F0502020204030204" pitchFamily="34" charset="0"/>
                <a:ea typeface="Calibri" panose="020F0502020204030204" pitchFamily="34" charset="0"/>
              </a:rPr>
              <a:t>myGovID</a:t>
            </a:r>
            <a:endParaRPr lang="en-AU">
              <a:solidFill>
                <a:schemeClr val="tx1"/>
              </a:solidFill>
              <a:latin typeface="Calibri" panose="020F0502020204030204" pitchFamily="34" charset="0"/>
            </a:endParaRPr>
          </a:p>
          <a:p>
            <a:endParaRPr lang="en-AU" sz="2000">
              <a:solidFill>
                <a:schemeClr val="accent1"/>
              </a:solidFill>
              <a:cs typeface="Arial"/>
            </a:endParaRPr>
          </a:p>
        </p:txBody>
      </p:sp>
      <p:sp>
        <p:nvSpPr>
          <p:cNvPr id="2" name="Oval 1">
            <a:extLst>
              <a:ext uri="{FF2B5EF4-FFF2-40B4-BE49-F238E27FC236}">
                <a16:creationId xmlns:a16="http://schemas.microsoft.com/office/drawing/2014/main" id="{FC814CE0-BBF4-41B9-AC31-9C996B3B0C7B}"/>
              </a:ext>
            </a:extLst>
          </p:cNvPr>
          <p:cNvSpPr/>
          <p:nvPr/>
        </p:nvSpPr>
        <p:spPr>
          <a:xfrm>
            <a:off x="904460" y="1676121"/>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1</a:t>
            </a:r>
          </a:p>
        </p:txBody>
      </p:sp>
      <p:pic>
        <p:nvPicPr>
          <p:cNvPr id="1026" name="Picture 1">
            <a:extLst>
              <a:ext uri="{FF2B5EF4-FFF2-40B4-BE49-F238E27FC236}">
                <a16:creationId xmlns:a16="http://schemas.microsoft.com/office/drawing/2014/main" id="{3EFD280C-A509-4E3E-8651-8C09C4F7FF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494"/>
          <a:stretch/>
        </p:blipFill>
        <p:spPr bwMode="auto">
          <a:xfrm>
            <a:off x="4432045" y="4026025"/>
            <a:ext cx="1592003" cy="243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598F8A6A-EF09-4710-B6DE-4540516C5182}"/>
              </a:ext>
            </a:extLst>
          </p:cNvPr>
          <p:cNvPicPr>
            <a:picLocks noChangeAspect="1"/>
          </p:cNvPicPr>
          <p:nvPr/>
        </p:nvPicPr>
        <p:blipFill>
          <a:blip r:embed="rId3"/>
          <a:stretch>
            <a:fillRect/>
          </a:stretch>
        </p:blipFill>
        <p:spPr>
          <a:xfrm>
            <a:off x="6533767" y="3931885"/>
            <a:ext cx="5193437" cy="2619756"/>
          </a:xfrm>
          <a:prstGeom prst="rect">
            <a:avLst/>
          </a:prstGeom>
        </p:spPr>
      </p:pic>
      <p:sp>
        <p:nvSpPr>
          <p:cNvPr id="14" name="Oval 13">
            <a:extLst>
              <a:ext uri="{FF2B5EF4-FFF2-40B4-BE49-F238E27FC236}">
                <a16:creationId xmlns:a16="http://schemas.microsoft.com/office/drawing/2014/main" id="{92244426-00C6-4BC1-A23D-6EAA48394500}"/>
              </a:ext>
            </a:extLst>
          </p:cNvPr>
          <p:cNvSpPr/>
          <p:nvPr/>
        </p:nvSpPr>
        <p:spPr>
          <a:xfrm>
            <a:off x="904460" y="2746593"/>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2</a:t>
            </a:r>
          </a:p>
        </p:txBody>
      </p:sp>
    </p:spTree>
    <p:extLst>
      <p:ext uri="{BB962C8B-B14F-4D97-AF65-F5344CB8AC3E}">
        <p14:creationId xmlns:p14="http://schemas.microsoft.com/office/powerpoint/2010/main" val="1870750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2.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E71144B0A72D48BAD5085EFC329F68" ma:contentTypeVersion="14" ma:contentTypeDescription="Create a new document." ma:contentTypeScope="" ma:versionID="8f3a709a582606879813d1a0ddd2f376">
  <xsd:schema xmlns:xsd="http://www.w3.org/2001/XMLSchema" xmlns:xs="http://www.w3.org/2001/XMLSchema" xmlns:p="http://schemas.microsoft.com/office/2006/metadata/properties" xmlns:ns2="01920aa1-7832-453e-a147-98c77996387c" xmlns:ns3="c4876c76-5897-4d5d-ac80-954d0599e137" targetNamespace="http://schemas.microsoft.com/office/2006/metadata/properties" ma:root="true" ma:fieldsID="76b4e643cec556af8885d278cd22d535" ns2:_="" ns3:_="">
    <xsd:import namespace="01920aa1-7832-453e-a147-98c77996387c"/>
    <xsd:import namespace="c4876c76-5897-4d5d-ac80-954d0599e1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920aa1-7832-453e-a147-98c779963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876c76-5897-4d5d-ac80-954d0599e1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e53915-8c5f-445e-bedf-3b013b1c2309}" ma:internalName="TaxCatchAll" ma:showField="CatchAllData" ma:web="c4876c76-5897-4d5d-ac80-954d0599e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4876c76-5897-4d5d-ac80-954d0599e137" xsi:nil="true"/>
    <lcf76f155ced4ddcb4097134ff3c332f xmlns="01920aa1-7832-453e-a147-98c77996387c">
      <Terms xmlns="http://schemas.microsoft.com/office/infopath/2007/PartnerControls"/>
    </lcf76f155ced4ddcb4097134ff3c332f>
    <SharedWithUsers xmlns="c4876c76-5897-4d5d-ac80-954d0599e137">
      <UserInfo>
        <DisplayName>SHARMA, Krishneel</DisplayName>
        <AccountId>13</AccountId>
        <AccountType/>
      </UserInfo>
      <UserInfo>
        <DisplayName>CURTIS, Tori</DisplayName>
        <AccountId>69</AccountId>
        <AccountType/>
      </UserInfo>
    </SharedWithUsers>
  </documentManagement>
</p:properties>
</file>

<file path=customXml/itemProps1.xml><?xml version="1.0" encoding="utf-8"?>
<ds:datastoreItem xmlns:ds="http://schemas.openxmlformats.org/officeDocument/2006/customXml" ds:itemID="{900B0447-4E15-40AC-B572-A0659679CF57}">
  <ds:schemaRefs>
    <ds:schemaRef ds:uri="01920aa1-7832-453e-a147-98c77996387c"/>
    <ds:schemaRef ds:uri="c4876c76-5897-4d5d-ac80-954d0599e1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BBE339F-BAD8-4A76-8A9B-1A7F5211AD39}">
  <ds:schemaRefs>
    <ds:schemaRef ds:uri="http://schemas.microsoft.com/sharepoint/v3/contenttype/forms"/>
  </ds:schemaRefs>
</ds:datastoreItem>
</file>

<file path=customXml/itemProps3.xml><?xml version="1.0" encoding="utf-8"?>
<ds:datastoreItem xmlns:ds="http://schemas.openxmlformats.org/officeDocument/2006/customXml" ds:itemID="{C029F1DE-711E-4FEC-B30C-4957D8EE3752}">
  <ds:schemaRefs>
    <ds:schemaRef ds:uri="http://purl.org/dc/terms/"/>
    <ds:schemaRef ds:uri="http://schemas.microsoft.com/office/2006/documentManagement/types"/>
    <ds:schemaRef ds:uri="http://purl.org/dc/dcmitype/"/>
    <ds:schemaRef ds:uri="01920aa1-7832-453e-a147-98c77996387c"/>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c4876c76-5897-4d5d-ac80-954d0599e13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564</Words>
  <Application>Microsoft Office PowerPoint</Application>
  <PresentationFormat>Widescreen</PresentationFormat>
  <Paragraphs>74</Paragraphs>
  <Slides>14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Helvetica</vt:lpstr>
      <vt:lpstr>Symbol</vt:lpstr>
      <vt:lpstr>Symbol,Sans-Serif</vt:lpstr>
      <vt:lpstr>Office Theme</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COLLINS, Marty</cp:lastModifiedBy>
  <cp:revision>19</cp:revision>
  <cp:lastPrinted>2018-09-20T02:29:20Z</cp:lastPrinted>
  <dcterms:created xsi:type="dcterms:W3CDTF">2022-10-07T04:42:11Z</dcterms:created>
  <dcterms:modified xsi:type="dcterms:W3CDTF">2023-07-14T00:12:21Z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tion">
    <vt:lpwstr>5;#PCPD CC Corporate Communication SN|73cff0d0-7b20-43e0-ad96-75a3b55de641</vt:lpwstr>
  </property>
  <property fmtid="{D5CDD505-2E9C-101B-9397-08002B2CF9AE}" pid="3" name="ContentTypeId">
    <vt:lpwstr>0x010100FEE71144B0A72D48BAD5085EFC329F68</vt:lpwstr>
  </property>
  <property fmtid="{D5CDD505-2E9C-101B-9397-08002B2CF9AE}" pid="4" name="_dlc_DocIdItemGuid">
    <vt:lpwstr>44a230fd-fa4f-4291-89e0-e57edd2430d9</vt:lpwstr>
  </property>
  <property fmtid="{D5CDD505-2E9C-101B-9397-08002B2CF9AE}" pid="5" name="Keywords1">
    <vt:lpwstr>4;#visual identity|a54ebda2-a0fd-45ec-8fc0-1cf31001b526;#48;#Presentation|4aa1c64d-65dd-4587-b2fe-b758d053021e</vt:lpwstr>
  </property>
  <property fmtid="{D5CDD505-2E9C-101B-9397-08002B2CF9AE}" pid="6" name="Information type">
    <vt:lpwstr>42;#Template|0635ea83-9a41-497c-9b11-d9d7178dcab7</vt:lpwstr>
  </property>
  <property fmtid="{D5CDD505-2E9C-101B-9397-08002B2CF9AE}" pid="7" name="MediaServiceImageTags">
    <vt:lpwstr/>
  </property>
</Properties>
</file>