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3" r:id="rId4"/>
  </p:sldMasterIdLst>
  <p:notesMasterIdLst>
    <p:notesMasterId r:id="rId19"/>
  </p:notesMasterIdLst>
  <p:handoutMasterIdLst>
    <p:handoutMasterId r:id="rId20"/>
  </p:handoutMasterIdLst>
  <p:sldIdLst>
    <p:sldId id="673" r:id="rId5"/>
    <p:sldId id="672" r:id="rId6"/>
    <p:sldId id="469" r:id="rId7"/>
    <p:sldId id="578" r:id="rId8"/>
    <p:sldId id="682" r:id="rId9"/>
    <p:sldId id="694" r:id="rId10"/>
    <p:sldId id="689" r:id="rId11"/>
    <p:sldId id="692" r:id="rId12"/>
    <p:sldId id="696" r:id="rId13"/>
    <p:sldId id="691" r:id="rId14"/>
    <p:sldId id="690" r:id="rId15"/>
    <p:sldId id="685" r:id="rId16"/>
    <p:sldId id="695" r:id="rId17"/>
    <p:sldId id="69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16B669-65BC-0E7F-16DC-A946B444CBA8}" name="CURTIS, Tori" initials="CT" userId="S::tori.curtis@health.gov.au::f7f76036-7f9a-4d1f-89c0-f08e2f991577" providerId="AD"/>
  <p188:author id="{A67C0A70-E416-D212-63E5-FA28A45DAAE7}" name="MORO, Silvana" initials="MS" userId="S::silvana.moro@health.gov.au::fed6deb7-97c7-4955-8445-149b8613446f" providerId="AD"/>
  <p188:author id="{560D3C78-CCC2-9213-1E62-62072F016529}" name="MORO, Silvana" initials="MS" userId="S::Silvana.MORO@Health.gov.au::fed6deb7-97c7-4955-8445-149b8613446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ETTERPLACE, Anna" initials="FA" lastIdx="9" clrIdx="0">
    <p:extLst>
      <p:ext uri="{19B8F6BF-5375-455C-9EA6-DF929625EA0E}">
        <p15:presenceInfo xmlns:p15="http://schemas.microsoft.com/office/powerpoint/2012/main" userId="S::Anna.Fetterplace@health.gov.au::a30400a0-503d-41d3-abe7-87202bd0878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A96"/>
    <a:srgbClr val="F1F2F2"/>
    <a:srgbClr val="00B4C4"/>
    <a:srgbClr val="005CAB"/>
    <a:srgbClr val="153A6E"/>
    <a:srgbClr val="00727E"/>
    <a:srgbClr val="004C91"/>
    <a:srgbClr val="153A96"/>
    <a:srgbClr val="0091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B47A36-186B-4E3C-8FF7-DA65848B60C9}" v="34" dt="2023-07-03T00:09:16.082"/>
    <p1510:client id="{CD6606C7-9524-1B4F-7B38-0B5E58557462}" v="21" dt="2023-07-03T02:06:25.403"/>
  </p1510:revLst>
</p1510:revInfo>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96BD2C-675F-EB49-90C0-04BE238EA62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7BA457F-96B0-7940-A355-704673CC641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C007C1-EFE5-D647-A9AD-E46E503CBB2C}" type="datetimeFigureOut">
              <a:rPr lang="en-US" smtClean="0"/>
              <a:t>7/2/2023</a:t>
            </a:fld>
            <a:endParaRPr lang="en-US"/>
          </a:p>
        </p:txBody>
      </p:sp>
      <p:sp>
        <p:nvSpPr>
          <p:cNvPr id="4" name="Footer Placeholder 3">
            <a:extLst>
              <a:ext uri="{FF2B5EF4-FFF2-40B4-BE49-F238E27FC236}">
                <a16:creationId xmlns:a16="http://schemas.microsoft.com/office/drawing/2014/main" id="{4AC93EC4-0AFF-BA47-92F6-879424DB280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391E6F3-8DEB-2746-872B-68149DD438C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F24250-436E-B84D-848B-317CC4F20292}" type="slidenum">
              <a:rPr lang="en-US" smtClean="0"/>
              <a:t>‹#›</a:t>
            </a:fld>
            <a:endParaRPr lang="en-US"/>
          </a:p>
        </p:txBody>
      </p:sp>
    </p:spTree>
    <p:extLst>
      <p:ext uri="{BB962C8B-B14F-4D97-AF65-F5344CB8AC3E}">
        <p14:creationId xmlns:p14="http://schemas.microsoft.com/office/powerpoint/2010/main" val="2633962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3730FA-5F08-DA4E-AAAA-2D71BC162741}" type="datetimeFigureOut">
              <a:rPr lang="en-US" smtClean="0"/>
              <a:t>7/2/2023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F9032-5597-3042-A2EA-4E24F1F56884}" type="slidenum">
              <a:rPr lang="en-US" smtClean="0"/>
              <a:t>‹#›</a:t>
            </a:fld>
            <a:endParaRPr lang="en-US"/>
          </a:p>
        </p:txBody>
      </p:sp>
    </p:spTree>
    <p:extLst>
      <p:ext uri="{BB962C8B-B14F-4D97-AF65-F5344CB8AC3E}">
        <p14:creationId xmlns:p14="http://schemas.microsoft.com/office/powerpoint/2010/main" val="367881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F9032-5597-3042-A2EA-4E24F1F56884}" type="slidenum">
              <a:rPr lang="en-US" smtClean="0"/>
              <a:t>1</a:t>
            </a:fld>
            <a:endParaRPr lang="en-US"/>
          </a:p>
        </p:txBody>
      </p:sp>
    </p:spTree>
    <p:extLst>
      <p:ext uri="{BB962C8B-B14F-4D97-AF65-F5344CB8AC3E}">
        <p14:creationId xmlns:p14="http://schemas.microsoft.com/office/powerpoint/2010/main" val="301449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3</a:t>
            </a:fld>
            <a:endParaRPr lang="en-US"/>
          </a:p>
        </p:txBody>
      </p:sp>
    </p:spTree>
    <p:extLst>
      <p:ext uri="{BB962C8B-B14F-4D97-AF65-F5344CB8AC3E}">
        <p14:creationId xmlns:p14="http://schemas.microsoft.com/office/powerpoint/2010/main" val="371929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12</a:t>
            </a:fld>
            <a:endParaRPr lang="en-US"/>
          </a:p>
        </p:txBody>
      </p:sp>
    </p:spTree>
    <p:extLst>
      <p:ext uri="{BB962C8B-B14F-4D97-AF65-F5344CB8AC3E}">
        <p14:creationId xmlns:p14="http://schemas.microsoft.com/office/powerpoint/2010/main" val="3696719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13</a:t>
            </a:fld>
            <a:endParaRPr lang="en-US"/>
          </a:p>
        </p:txBody>
      </p:sp>
    </p:spTree>
    <p:extLst>
      <p:ext uri="{BB962C8B-B14F-4D97-AF65-F5344CB8AC3E}">
        <p14:creationId xmlns:p14="http://schemas.microsoft.com/office/powerpoint/2010/main" val="488275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14</a:t>
            </a:fld>
            <a:endParaRPr lang="en-US"/>
          </a:p>
        </p:txBody>
      </p:sp>
    </p:spTree>
    <p:extLst>
      <p:ext uri="{BB962C8B-B14F-4D97-AF65-F5344CB8AC3E}">
        <p14:creationId xmlns:p14="http://schemas.microsoft.com/office/powerpoint/2010/main" val="79264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6F5A2E-B019-214E-9B99-03C4D6FC9CD0}" type="datetimeFigureOut">
              <a:rPr lang="en-US" smtClean="0"/>
              <a:t>7/2/2023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65129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7/2/2023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79431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7/2/2023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301515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43FB36D4-294B-455D-90CB-363BD5C60A97}"/>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Right">
    <p:spTree>
      <p:nvGrpSpPr>
        <p:cNvPr id="1" name=""/>
        <p:cNvGrpSpPr/>
        <p:nvPr/>
      </p:nvGrpSpPr>
      <p:grpSpPr>
        <a:xfrm>
          <a:off x="0" y="0"/>
          <a:ext cx="0" cy="0"/>
          <a:chOff x="0" y="0"/>
          <a:chExt cx="0" cy="0"/>
        </a:xfrm>
      </p:grpSpPr>
      <p:sp>
        <p:nvSpPr>
          <p:cNvPr id="12" name="Bild">
            <a:extLst>
              <a:ext uri="{FF2B5EF4-FFF2-40B4-BE49-F238E27FC236}">
                <a16:creationId xmlns:a16="http://schemas.microsoft.com/office/drawing/2014/main" id="{DC821E7D-8E5B-0443-A5F3-00785BB23C7B}"/>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pic>
        <p:nvPicPr>
          <p:cNvPr id="5" name="Picture 4" descr="Shape&#10;&#10;Description automatically generated with medium confidence">
            <a:extLst>
              <a:ext uri="{FF2B5EF4-FFF2-40B4-BE49-F238E27FC236}">
                <a16:creationId xmlns:a16="http://schemas.microsoft.com/office/drawing/2014/main" id="{F7940347-5516-4FAF-B968-A82DC249DA19}"/>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031212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6E57FB54-8210-43A9-8331-B5673E568794}"/>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itonTitlePage Picture">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AC009FC7-A04B-1B49-B7CE-ABC58262D45C}"/>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sp>
        <p:nvSpPr>
          <p:cNvPr id="7" name="ABOUT…">
            <a:extLst>
              <a:ext uri="{FF2B5EF4-FFF2-40B4-BE49-F238E27FC236}">
                <a16:creationId xmlns:a16="http://schemas.microsoft.com/office/drawing/2014/main" id="{27158CA1-850C-C642-A6C7-44B0ED57135B}"/>
              </a:ext>
            </a:extLst>
          </p:cNvPr>
          <p:cNvSpPr txBox="1"/>
          <p:nvPr userDrawn="1"/>
        </p:nvSpPr>
        <p:spPr>
          <a:xfrm>
            <a:off x="956410" y="788247"/>
            <a:ext cx="4160251" cy="1182721"/>
          </a:xfrm>
          <a:prstGeom prst="rect">
            <a:avLst/>
          </a:prstGeom>
          <a:ln w="12700">
            <a:miter lim="400000"/>
          </a:ln>
          <a:extLst>
            <a:ext uri="{C572A759-6A51-4108-AA02-DFA0A04FC94B}">
              <ma14:wrappingTextBoxFlag xmlns="" xmlns:ma14="http://schemas.microsoft.com/office/mac/drawingml/2011/main" val="1"/>
            </a:ext>
          </a:extLst>
        </p:spPr>
        <p:txBody>
          <a:bodyPr lIns="22860" rIns="22860">
            <a:normAutofit/>
          </a:bodyPr>
          <a:lstStyle>
            <a:defPPr>
              <a:defRPr lang="en-US"/>
            </a:defPPr>
            <a:lvl1pPr>
              <a:lnSpc>
                <a:spcPts val="3400"/>
              </a:lnSpc>
              <a:defRPr sz="3600" b="1" i="0" cap="all" spc="-215">
                <a:solidFill>
                  <a:schemeClr val="accent1"/>
                </a:solidFill>
                <a:latin typeface="+mj-lt"/>
                <a:ea typeface="Helvetica Neue" charset="0"/>
                <a:cs typeface="Helvetica Neue" charset="0"/>
              </a:defRPr>
            </a:lvl1pPr>
            <a:lvl2pPr marL="1371531"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2pPr>
            <a:lvl3pPr marL="2285886"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3pPr>
            <a:lvl4pPr marL="3200240"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4pPr>
            <a:lvl5pPr marL="4114594"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5pPr>
            <a:lvl6pPr marL="5028949" indent="-457177" defTabSz="1828709">
              <a:lnSpc>
                <a:spcPct val="90000"/>
              </a:lnSpc>
              <a:spcBef>
                <a:spcPts val="1000"/>
              </a:spcBef>
              <a:buFont typeface="Arial" panose="020B0604020202020204" pitchFamily="34" charset="0"/>
              <a:buChar char="•"/>
              <a:defRPr sz="3600"/>
            </a:lvl6pPr>
            <a:lvl7pPr marL="5943303" indent="-457177" defTabSz="1828709">
              <a:lnSpc>
                <a:spcPct val="90000"/>
              </a:lnSpc>
              <a:spcBef>
                <a:spcPts val="1000"/>
              </a:spcBef>
              <a:buFont typeface="Arial" panose="020B0604020202020204" pitchFamily="34" charset="0"/>
              <a:buChar char="•"/>
              <a:defRPr sz="3600"/>
            </a:lvl7pPr>
            <a:lvl8pPr marL="6857657" indent="-457177" defTabSz="1828709">
              <a:lnSpc>
                <a:spcPct val="90000"/>
              </a:lnSpc>
              <a:spcBef>
                <a:spcPts val="1000"/>
              </a:spcBef>
              <a:buFont typeface="Arial" panose="020B0604020202020204" pitchFamily="34" charset="0"/>
              <a:buChar char="•"/>
              <a:defRPr sz="3600"/>
            </a:lvl8pPr>
            <a:lvl9pPr marL="7772011" indent="-457177" defTabSz="1828709">
              <a:lnSpc>
                <a:spcPct val="90000"/>
              </a:lnSpc>
              <a:spcBef>
                <a:spcPts val="1000"/>
              </a:spcBef>
              <a:buFont typeface="Arial" panose="020B0604020202020204" pitchFamily="34" charset="0"/>
              <a:buChar char="•"/>
              <a:defRPr sz="3600"/>
            </a:lvl9pPr>
          </a:lstStyle>
          <a:p>
            <a:r>
              <a:rPr lang="en-AU" b="0" cap="none">
                <a:gradFill>
                  <a:gsLst>
                    <a:gs pos="0">
                      <a:schemeClr val="bg2">
                        <a:lumMod val="10000"/>
                      </a:schemeClr>
                    </a:gs>
                    <a:gs pos="100000">
                      <a:schemeClr val="bg2">
                        <a:lumMod val="25000"/>
                      </a:schemeClr>
                    </a:gs>
                  </a:gsLst>
                  <a:lin ang="2700000" scaled="1"/>
                </a:gradFill>
              </a:rPr>
              <a:t>Heading</a:t>
            </a:r>
          </a:p>
        </p:txBody>
      </p:sp>
      <p:sp>
        <p:nvSpPr>
          <p:cNvPr id="8" name="Inhaltsplatzhalter 3">
            <a:extLst>
              <a:ext uri="{FF2B5EF4-FFF2-40B4-BE49-F238E27FC236}">
                <a16:creationId xmlns:a16="http://schemas.microsoft.com/office/drawing/2014/main" id="{831612A6-A59F-5041-A0C9-4B2691E249A4}"/>
              </a:ext>
            </a:extLst>
          </p:cNvPr>
          <p:cNvSpPr txBox="1">
            <a:spLocks/>
          </p:cNvSpPr>
          <p:nvPr userDrawn="1"/>
        </p:nvSpPr>
        <p:spPr>
          <a:xfrm>
            <a:off x="1395116" y="2081035"/>
            <a:ext cx="4455115" cy="95284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60"/>
              </a:lnSpc>
              <a:buNone/>
            </a:pPr>
            <a:r>
              <a:rPr lang="en-AU" sz="2000">
                <a:solidFill>
                  <a:srgbClr val="008A96"/>
                </a:solidFill>
              </a:rPr>
              <a:t>Pull quote</a:t>
            </a:r>
          </a:p>
          <a:p>
            <a:pPr marL="0" indent="0">
              <a:lnSpc>
                <a:spcPts val="2360"/>
              </a:lnSpc>
              <a:buNone/>
            </a:pPr>
            <a:endParaRPr lang="en-AU" sz="2000">
              <a:solidFill>
                <a:schemeClr val="accent3"/>
              </a:solidFill>
            </a:endParaRPr>
          </a:p>
        </p:txBody>
      </p:sp>
      <p:sp>
        <p:nvSpPr>
          <p:cNvPr id="9" name="Tequis magnam everunt re volupti ntiusament at et omnimo totatin venimus anturis explaut alique quatem qui utemquia dolo erum soluptas alite tet id qui utempor esequis evelesc iaecabor re conseque qui officab orruntota cus ium rempedi gendandus veniscidus erum as ut utempor esequis evelesc iaecabor re conseque qui officab orruntota cus ium idebit, toremporias ea conet volo blantia plaborepel is natqui officil magnihi.">
            <a:extLst>
              <a:ext uri="{FF2B5EF4-FFF2-40B4-BE49-F238E27FC236}">
                <a16:creationId xmlns:a16="http://schemas.microsoft.com/office/drawing/2014/main" id="{D4914732-AABE-364B-9EE5-443B40E1A325}"/>
              </a:ext>
            </a:extLst>
          </p:cNvPr>
          <p:cNvSpPr txBox="1"/>
          <p:nvPr userDrawn="1"/>
        </p:nvSpPr>
        <p:spPr>
          <a:xfrm>
            <a:off x="1471017" y="3033875"/>
            <a:ext cx="4034750" cy="2652282"/>
          </a:xfrm>
          <a:prstGeom prst="rect">
            <a:avLst/>
          </a:prstGeom>
          <a:noFill/>
          <a:ln w="12700">
            <a:miter lim="400000"/>
          </a:ln>
          <a:extLst>
            <a:ext uri="{C572A759-6A51-4108-AA02-DFA0A04FC94B}">
              <ma14:wrappingTextBoxFlag xmlns="" xmlns:ma14="http://schemas.microsoft.com/office/mac/drawingml/2011/main" val="1"/>
            </a:ext>
          </a:extLst>
        </p:spPr>
        <p:txBody>
          <a:bodyPr lIns="22860" rIns="22860"/>
          <a:lstStyle>
            <a:lvl1pPr>
              <a:lnSpc>
                <a:spcPct val="120000"/>
              </a:lnSpc>
              <a:defRPr sz="2600" i="0" spc="0">
                <a:solidFill>
                  <a:srgbClr val="6E686F"/>
                </a:solidFill>
                <a:latin typeface="Open Sans"/>
                <a:ea typeface="Open Sans"/>
                <a:cs typeface="Open Sans"/>
                <a:sym typeface="Open Sans"/>
              </a:defRPr>
            </a:lvl1pPr>
          </a:lstStyle>
          <a:p>
            <a:r>
              <a:rPr lang="en-AU" sz="1300">
                <a:solidFill>
                  <a:schemeClr val="bg2">
                    <a:lumMod val="25000"/>
                  </a:schemeClr>
                </a:solidFill>
                <a:latin typeface="+mn-lt"/>
                <a:ea typeface="Helvetica Neue" charset="0"/>
                <a:cs typeface="Helvetica Neue" charset="0"/>
              </a:rPr>
              <a:t>Text</a:t>
            </a:r>
          </a:p>
        </p:txBody>
      </p:sp>
      <p:pic>
        <p:nvPicPr>
          <p:cNvPr id="10" name="Picture 9" descr="Shape&#10;&#10;Description automatically generated with medium confidence">
            <a:extLst>
              <a:ext uri="{FF2B5EF4-FFF2-40B4-BE49-F238E27FC236}">
                <a16:creationId xmlns:a16="http://schemas.microsoft.com/office/drawing/2014/main" id="{A9384539-9C72-4D64-ABCE-47F435AF7430}"/>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7678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7/2/2023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9209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A2E-B019-214E-9B99-03C4D6FC9CD0}" type="datetimeFigureOut">
              <a:rPr lang="en-US" smtClean="0"/>
              <a:t>7/2/2023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702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A2E-B019-214E-9B99-03C4D6FC9CD0}" type="datetimeFigureOut">
              <a:rPr lang="en-US" smtClean="0"/>
              <a:t>7/2/2023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9903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A2E-B019-214E-9B99-03C4D6FC9CD0}" type="datetimeFigureOut">
              <a:rPr lang="en-US" smtClean="0"/>
              <a:t>7/2/2023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76742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A2E-B019-214E-9B99-03C4D6FC9CD0}" type="datetimeFigureOut">
              <a:rPr lang="en-US" smtClean="0"/>
              <a:t>7/2/2023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02730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A2E-B019-214E-9B99-03C4D6FC9CD0}" type="datetimeFigureOut">
              <a:rPr lang="en-US" smtClean="0"/>
              <a:t>7/2/2023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16023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US" smtClean="0"/>
              <a:t>7/2/2023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4018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AU" noProof="0" smtClean="0"/>
              <a:t>2/07/2023</a:t>
            </a:fld>
            <a:endParaRPr lang="en-AU" noProof="0"/>
          </a:p>
        </p:txBody>
      </p:sp>
      <p:sp>
        <p:nvSpPr>
          <p:cNvPr id="6" name="Footer Placeholder 5"/>
          <p:cNvSpPr>
            <a:spLocks noGrp="1"/>
          </p:cNvSpPr>
          <p:nvPr>
            <p:ph type="ftr" sz="quarter" idx="11"/>
          </p:nvPr>
        </p:nvSpPr>
        <p:spPr/>
        <p:txBody>
          <a:bodyPr/>
          <a:lstStyle/>
          <a:p>
            <a:endParaRPr lang="en-AU" noProof="0"/>
          </a:p>
        </p:txBody>
      </p:sp>
      <p:sp>
        <p:nvSpPr>
          <p:cNvPr id="7" name="Slide Number Placeholder 6"/>
          <p:cNvSpPr>
            <a:spLocks noGrp="1"/>
          </p:cNvSpPr>
          <p:nvPr>
            <p:ph type="sldNum" sz="quarter" idx="12"/>
          </p:nvPr>
        </p:nvSpPr>
        <p:spPr/>
        <p:txBody>
          <a:body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292876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2/07/2023</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3677" r:id="rId14"/>
    <p:sldLayoutId id="214748366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data.pbs.gov.au/download/90205?filename=Training-Webinars-PBS-Embargo-Data-API-Public-Beta.pdf"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https://data.pbs.gov.au/data-distribution/data-distribution.html"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hyperlink" Target="mailto:HPP.Support@health.gov.au" TargetMode="External"/><Relationship Id="rId4" Type="http://schemas.openxmlformats.org/officeDocument/2006/relationships/hyperlink" Target="https://hpp.health.gov.au/article-details/?id=a1ea613e-f07e-466a-97be-361967b33cf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HPP.Support@health.gov.au"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HPP.Support@health.gov.au" TargetMode="External"/><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hpp.health.gov.au/"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320B9-A007-4B56-B7E5-10D20A6441CA}"/>
              </a:ext>
            </a:extLst>
          </p:cNvPr>
          <p:cNvPicPr>
            <a:picLocks noChangeAspect="1"/>
          </p:cNvPicPr>
          <p:nvPr/>
        </p:nvPicPr>
        <p:blipFill rotWithShape="1">
          <a:blip r:embed="rId3" cstate="screen">
            <a:alphaModFix amt="66000"/>
            <a:extLst>
              <a:ext uri="{28A0092B-C50C-407E-A947-70E740481C1C}">
                <a14:useLocalDpi xmlns:a14="http://schemas.microsoft.com/office/drawing/2010/main"/>
              </a:ext>
            </a:extLst>
          </a:blip>
          <a:srcRect b="15031"/>
          <a:stretch/>
        </p:blipFill>
        <p:spPr>
          <a:xfrm>
            <a:off x="6360161" y="220802"/>
            <a:ext cx="5824536" cy="5567717"/>
          </a:xfrm>
          <a:prstGeom prst="rect">
            <a:avLst/>
          </a:prstGeom>
        </p:spPr>
      </p:pic>
      <p:sp>
        <p:nvSpPr>
          <p:cNvPr id="10" name="www.helvetic-studio.com"/>
          <p:cNvSpPr txBox="1"/>
          <p:nvPr/>
        </p:nvSpPr>
        <p:spPr>
          <a:xfrm>
            <a:off x="8783053" y="6239087"/>
            <a:ext cx="2707837" cy="319368"/>
          </a:xfrm>
          <a:prstGeom prst="rect">
            <a:avLst/>
          </a:prstGeom>
          <a:ln w="12700">
            <a:miter lim="400000"/>
          </a:ln>
          <a:extLst>
            <a:ext uri="{C572A759-6A51-4108-AA02-DFA0A04FC94B}">
              <ma14:wrappingTextBoxFlag xmlns="" xmlns:ma14="http://schemas.microsoft.com/office/mac/drawingml/2011/main" val="1"/>
            </a:ext>
          </a:extLst>
        </p:spPr>
        <p:txBody>
          <a:bodyPr lIns="22860" rIns="22860">
            <a:normAutofit/>
          </a:bodyPr>
          <a:lstStyle>
            <a:lvl1pPr>
              <a:lnSpc>
                <a:spcPct val="110000"/>
              </a:lnSpc>
              <a:defRPr sz="2000" i="0" spc="0">
                <a:solidFill>
                  <a:srgbClr val="6E686F"/>
                </a:solidFill>
                <a:latin typeface="Open Sans"/>
                <a:ea typeface="Open Sans"/>
                <a:cs typeface="Open Sans"/>
                <a:sym typeface="Open Sans"/>
              </a:defRPr>
            </a:lvl1pPr>
          </a:lstStyle>
          <a:p>
            <a:pPr algn="r"/>
            <a:r>
              <a:rPr lang="en-AU" sz="1400" b="1">
                <a:solidFill>
                  <a:schemeClr val="tx1"/>
                </a:solidFill>
                <a:latin typeface="+mn-lt"/>
                <a:ea typeface="Helvetica" charset="0"/>
                <a:cs typeface="Helvetica" charset="0"/>
              </a:rPr>
              <a:t>www.health.gov.au</a:t>
            </a:r>
          </a:p>
        </p:txBody>
      </p:sp>
      <p:sp>
        <p:nvSpPr>
          <p:cNvPr id="9" name="TextBox 8">
            <a:extLst>
              <a:ext uri="{FF2B5EF4-FFF2-40B4-BE49-F238E27FC236}">
                <a16:creationId xmlns:a16="http://schemas.microsoft.com/office/drawing/2014/main" id="{DF11F376-FFDF-5E40-93A6-4936B00B4E5E}"/>
              </a:ext>
            </a:extLst>
          </p:cNvPr>
          <p:cNvSpPr txBox="1"/>
          <p:nvPr/>
        </p:nvSpPr>
        <p:spPr>
          <a:xfrm>
            <a:off x="2911642" y="1570121"/>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5" name="TextBox 14">
            <a:extLst>
              <a:ext uri="{FF2B5EF4-FFF2-40B4-BE49-F238E27FC236}">
                <a16:creationId xmlns:a16="http://schemas.microsoft.com/office/drawing/2014/main" id="{A26DAC68-7327-6E41-BEC5-66BCF34A6DE6}"/>
              </a:ext>
            </a:extLst>
          </p:cNvPr>
          <p:cNvSpPr txBox="1"/>
          <p:nvPr/>
        </p:nvSpPr>
        <p:spPr>
          <a:xfrm>
            <a:off x="1726532" y="3597442"/>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6" name="TextBox 15">
            <a:extLst>
              <a:ext uri="{FF2B5EF4-FFF2-40B4-BE49-F238E27FC236}">
                <a16:creationId xmlns:a16="http://schemas.microsoft.com/office/drawing/2014/main" id="{FA9DA5DC-3100-FB4C-8A63-00C4CC9E836E}"/>
              </a:ext>
            </a:extLst>
          </p:cNvPr>
          <p:cNvSpPr txBox="1"/>
          <p:nvPr/>
        </p:nvSpPr>
        <p:spPr>
          <a:xfrm>
            <a:off x="11099132" y="4295274"/>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4" name="Rectangle 3">
            <a:extLst>
              <a:ext uri="{FF2B5EF4-FFF2-40B4-BE49-F238E27FC236}">
                <a16:creationId xmlns:a16="http://schemas.microsoft.com/office/drawing/2014/main" id="{5D616AD4-F679-4B4E-93CE-9A0F9798C020}"/>
              </a:ext>
            </a:extLst>
          </p:cNvPr>
          <p:cNvSpPr/>
          <p:nvPr/>
        </p:nvSpPr>
        <p:spPr>
          <a:xfrm>
            <a:off x="0" y="1874101"/>
            <a:ext cx="6586538" cy="3914418"/>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2E51E1-FD8B-9A4F-9849-68D3ADC71213}"/>
              </a:ext>
            </a:extLst>
          </p:cNvPr>
          <p:cNvSpPr/>
          <p:nvPr/>
        </p:nvSpPr>
        <p:spPr>
          <a:xfrm>
            <a:off x="-2" y="214314"/>
            <a:ext cx="12192001" cy="5574205"/>
          </a:xfrm>
          <a:prstGeom prst="rect">
            <a:avLst/>
          </a:prstGeom>
          <a:gradFill>
            <a:gsLst>
              <a:gs pos="0">
                <a:schemeClr val="tx2">
                  <a:lumMod val="40000"/>
                  <a:lumOff val="60000"/>
                </a:schemeClr>
              </a:gs>
              <a:gs pos="52000">
                <a:srgbClr val="F1F2F2"/>
              </a:gs>
              <a:gs pos="100000">
                <a:srgbClr val="F1F2F2">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BE319F90-3CB3-464B-AFB8-260E22599247}"/>
              </a:ext>
            </a:extLst>
          </p:cNvPr>
          <p:cNvGrpSpPr/>
          <p:nvPr/>
        </p:nvGrpSpPr>
        <p:grpSpPr>
          <a:xfrm>
            <a:off x="986589" y="1135184"/>
            <a:ext cx="7669732" cy="3975008"/>
            <a:chOff x="986589" y="1099837"/>
            <a:chExt cx="6875108" cy="3975008"/>
          </a:xfrm>
        </p:grpSpPr>
        <p:sp>
          <p:nvSpPr>
            <p:cNvPr id="21" name="KEYNOTE PRESENTATION">
              <a:extLst>
                <a:ext uri="{FF2B5EF4-FFF2-40B4-BE49-F238E27FC236}">
                  <a16:creationId xmlns:a16="http://schemas.microsoft.com/office/drawing/2014/main" id="{07E33BA1-460E-C544-A709-0D3DB6D80A13}"/>
                </a:ext>
              </a:extLst>
            </p:cNvPr>
            <p:cNvSpPr txBox="1"/>
            <p:nvPr userDrawn="1"/>
          </p:nvSpPr>
          <p:spPr>
            <a:xfrm>
              <a:off x="1554476" y="3429000"/>
              <a:ext cx="4705610" cy="930868"/>
            </a:xfrm>
            <a:prstGeom prst="rect">
              <a:avLst/>
            </a:prstGeom>
            <a:ln w="12700">
              <a:miter lim="400000"/>
            </a:ln>
            <a:extLst>
              <a:ext uri="{C572A759-6A51-4108-AA02-DFA0A04FC94B}">
                <ma14:wrappingTextBoxFlag xmlns="" xmlns:ma14="http://schemas.microsoft.com/office/mac/drawingml/2011/main" val="1"/>
              </a:ext>
            </a:extLst>
          </p:spPr>
          <p:txBody>
            <a:bodyPr lIns="22860" rIns="22860">
              <a:noAutofit/>
            </a:bodyPr>
            <a:lstStyle>
              <a:lvl1pPr>
                <a:lnSpc>
                  <a:spcPct val="110000"/>
                </a:lnSpc>
                <a:defRPr sz="3200" i="0" spc="160">
                  <a:solidFill>
                    <a:srgbClr val="6E686F"/>
                  </a:solidFill>
                  <a:latin typeface="Open Sans"/>
                  <a:ea typeface="Open Sans"/>
                  <a:cs typeface="Open Sans"/>
                  <a:sym typeface="Open Sans"/>
                </a:defRPr>
              </a:lvl1pPr>
            </a:lstStyle>
            <a:p>
              <a:r>
                <a:rPr lang="en-AU" sz="2000" spc="0">
                  <a:solidFill>
                    <a:srgbClr val="008A96"/>
                  </a:solidFill>
                  <a:latin typeface="+mn-lt"/>
                  <a:ea typeface="Helvetica" charset="0"/>
                  <a:cs typeface="Helvetica" charset="0"/>
                </a:rPr>
                <a:t>Pull quote</a:t>
              </a:r>
            </a:p>
          </p:txBody>
        </p:sp>
        <p:sp>
          <p:nvSpPr>
            <p:cNvPr id="19" name="Rechteck">
              <a:extLst>
                <a:ext uri="{FF2B5EF4-FFF2-40B4-BE49-F238E27FC236}">
                  <a16:creationId xmlns:a16="http://schemas.microsoft.com/office/drawing/2014/main" id="{733FED14-765A-234D-AB20-069D2C957652}"/>
                </a:ext>
              </a:extLst>
            </p:cNvPr>
            <p:cNvSpPr/>
            <p:nvPr userDrawn="1"/>
          </p:nvSpPr>
          <p:spPr>
            <a:xfrm>
              <a:off x="986589" y="1099837"/>
              <a:ext cx="6875108" cy="3975008"/>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grpSp>
      <p:sp>
        <p:nvSpPr>
          <p:cNvPr id="2" name="TextBox 1">
            <a:extLst>
              <a:ext uri="{FF2B5EF4-FFF2-40B4-BE49-F238E27FC236}">
                <a16:creationId xmlns:a16="http://schemas.microsoft.com/office/drawing/2014/main" id="{F66C6F3D-03AF-3D4A-8062-E9B7693102CC}"/>
              </a:ext>
            </a:extLst>
          </p:cNvPr>
          <p:cNvSpPr txBox="1"/>
          <p:nvPr/>
        </p:nvSpPr>
        <p:spPr>
          <a:xfrm>
            <a:off x="712381" y="467833"/>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TextBox 2">
            <a:extLst>
              <a:ext uri="{FF2B5EF4-FFF2-40B4-BE49-F238E27FC236}">
                <a16:creationId xmlns:a16="http://schemas.microsoft.com/office/drawing/2014/main" id="{3AA12730-1C98-6D47-97CA-18BF0AD94FF7}"/>
              </a:ext>
            </a:extLst>
          </p:cNvPr>
          <p:cNvSpPr txBox="1"/>
          <p:nvPr/>
        </p:nvSpPr>
        <p:spPr>
          <a:xfrm>
            <a:off x="1315777" y="1405884"/>
            <a:ext cx="7010874" cy="2154436"/>
          </a:xfrm>
          <a:prstGeom prst="rect">
            <a:avLst/>
          </a:prstGeom>
          <a:noFill/>
        </p:spPr>
        <p:txBody>
          <a:bodyPr wrap="square" lIns="0" tIns="45720" rIns="91440" bIns="45720" rtlCol="0" anchor="t">
            <a:spAutoFit/>
          </a:bodyPr>
          <a:lstStyle/>
          <a:p>
            <a:r>
              <a:rPr lang="en-AU" sz="5400" b="1">
                <a:solidFill>
                  <a:srgbClr val="243C96"/>
                </a:solidFill>
                <a:latin typeface="Calibri"/>
              </a:rPr>
              <a:t>PBS Software Vendor</a:t>
            </a:r>
          </a:p>
          <a:p>
            <a:r>
              <a:rPr lang="en-AU" sz="4800" b="1">
                <a:solidFill>
                  <a:srgbClr val="243C96"/>
                </a:solidFill>
                <a:latin typeface="Calibri"/>
              </a:rPr>
              <a:t>Webinar</a:t>
            </a:r>
            <a:endParaRPr lang="en-AU" sz="4800" b="1">
              <a:solidFill>
                <a:srgbClr val="243C96"/>
              </a:solidFill>
              <a:latin typeface="Calibri"/>
              <a:cs typeface="Calibri"/>
            </a:endParaRPr>
          </a:p>
          <a:p>
            <a:r>
              <a:rPr lang="en-AU" sz="3200">
                <a:solidFill>
                  <a:srgbClr val="243C96"/>
                </a:solidFill>
                <a:latin typeface="Calibri"/>
                <a:cs typeface="Calibri"/>
              </a:rPr>
              <a:t>Introduction to PBS Data API Public Beta</a:t>
            </a:r>
          </a:p>
        </p:txBody>
      </p:sp>
      <p:sp>
        <p:nvSpPr>
          <p:cNvPr id="5" name="TextBox 4">
            <a:extLst>
              <a:ext uri="{FF2B5EF4-FFF2-40B4-BE49-F238E27FC236}">
                <a16:creationId xmlns:a16="http://schemas.microsoft.com/office/drawing/2014/main" id="{BE4D18C7-3E94-7E41-9FC6-18384970A5AA}"/>
              </a:ext>
            </a:extLst>
          </p:cNvPr>
          <p:cNvSpPr txBox="1"/>
          <p:nvPr/>
        </p:nvSpPr>
        <p:spPr>
          <a:xfrm>
            <a:off x="986589" y="4483868"/>
            <a:ext cx="7754398" cy="646331"/>
          </a:xfrm>
          <a:prstGeom prst="rect">
            <a:avLst/>
          </a:prstGeom>
          <a:noFill/>
        </p:spPr>
        <p:txBody>
          <a:bodyPr wrap="square" lIns="91440" tIns="45720" rIns="91440" bIns="45720" rtlCol="0" anchor="t">
            <a:spAutoFit/>
          </a:bodyPr>
          <a:lstStyle/>
          <a:p>
            <a:r>
              <a:rPr lang="en-US">
                <a:solidFill>
                  <a:srgbClr val="008A96"/>
                </a:solidFill>
              </a:rPr>
              <a:t>Thank you for joining, this webinar will begin at 2.00pm, </a:t>
            </a:r>
          </a:p>
          <a:p>
            <a:r>
              <a:rPr lang="en-US">
                <a:solidFill>
                  <a:srgbClr val="008A96"/>
                </a:solidFill>
              </a:rPr>
              <a:t>3 July 2023</a:t>
            </a:r>
            <a:endParaRPr lang="en-US">
              <a:solidFill>
                <a:srgbClr val="008A96"/>
              </a:solidFill>
              <a:cs typeface="Arial"/>
            </a:endParaRPr>
          </a:p>
        </p:txBody>
      </p:sp>
    </p:spTree>
    <p:extLst>
      <p:ext uri="{BB962C8B-B14F-4D97-AF65-F5344CB8AC3E}">
        <p14:creationId xmlns:p14="http://schemas.microsoft.com/office/powerpoint/2010/main" val="1286603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700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Components of the solution</a:t>
            </a:r>
            <a:endParaRPr lang="en-AU" sz="2000">
              <a:latin typeface="Calibri" panose="020F0502020204030204" pitchFamily="34" charset="0"/>
              <a:ea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C420667B-8E4A-402B-AA22-87B7B368EDEC}"/>
              </a:ext>
            </a:extLst>
          </p:cNvPr>
          <p:cNvSpPr/>
          <p:nvPr/>
        </p:nvSpPr>
        <p:spPr>
          <a:xfrm>
            <a:off x="849088" y="2285792"/>
            <a:ext cx="3132087"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Health Products Portal</a:t>
            </a:r>
          </a:p>
        </p:txBody>
      </p:sp>
      <p:sp>
        <p:nvSpPr>
          <p:cNvPr id="5" name="Rectangle: Rounded Corners 4">
            <a:extLst>
              <a:ext uri="{FF2B5EF4-FFF2-40B4-BE49-F238E27FC236}">
                <a16:creationId xmlns:a16="http://schemas.microsoft.com/office/drawing/2014/main" id="{D51D763B-DAE0-49EA-A11B-FDA79CF24FAB}"/>
              </a:ext>
            </a:extLst>
          </p:cNvPr>
          <p:cNvSpPr/>
          <p:nvPr/>
        </p:nvSpPr>
        <p:spPr>
          <a:xfrm>
            <a:off x="4514309" y="2285792"/>
            <a:ext cx="3132087"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Developer Portal</a:t>
            </a:r>
          </a:p>
        </p:txBody>
      </p:sp>
      <p:sp>
        <p:nvSpPr>
          <p:cNvPr id="6" name="Rectangle: Rounded Corners 5">
            <a:extLst>
              <a:ext uri="{FF2B5EF4-FFF2-40B4-BE49-F238E27FC236}">
                <a16:creationId xmlns:a16="http://schemas.microsoft.com/office/drawing/2014/main" id="{1A2A1165-8EAB-4815-BC30-5CA2D70EFCD9}"/>
              </a:ext>
            </a:extLst>
          </p:cNvPr>
          <p:cNvSpPr/>
          <p:nvPr/>
        </p:nvSpPr>
        <p:spPr>
          <a:xfrm>
            <a:off x="8179530" y="2285792"/>
            <a:ext cx="3132087"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API</a:t>
            </a:r>
          </a:p>
        </p:txBody>
      </p:sp>
      <p:sp>
        <p:nvSpPr>
          <p:cNvPr id="7" name="TextBox 6">
            <a:extLst>
              <a:ext uri="{FF2B5EF4-FFF2-40B4-BE49-F238E27FC236}">
                <a16:creationId xmlns:a16="http://schemas.microsoft.com/office/drawing/2014/main" id="{56165F86-0C6F-401F-9DBF-E4C20E0D65E1}"/>
              </a:ext>
            </a:extLst>
          </p:cNvPr>
          <p:cNvSpPr txBox="1"/>
          <p:nvPr/>
        </p:nvSpPr>
        <p:spPr>
          <a:xfrm>
            <a:off x="849088" y="3053442"/>
            <a:ext cx="3132087" cy="2246769"/>
          </a:xfrm>
          <a:prstGeom prst="rect">
            <a:avLst/>
          </a:prstGeom>
          <a:noFill/>
        </p:spPr>
        <p:txBody>
          <a:bodyPr wrap="square" rtlCol="0">
            <a:spAutoFit/>
          </a:bodyPr>
          <a:lstStyle/>
          <a:p>
            <a:r>
              <a:rPr lang="en-AU" sz="1400"/>
              <a:t>For initial access and annual renewal of credentials</a:t>
            </a:r>
          </a:p>
          <a:p>
            <a:endParaRPr lang="en-AU" sz="1400"/>
          </a:p>
          <a:p>
            <a:pPr marL="285750" indent="-285750">
              <a:buFont typeface="Arial" panose="020B0604020202020204" pitchFamily="34" charset="0"/>
              <a:buChar char="•"/>
            </a:pPr>
            <a:r>
              <a:rPr lang="en-AU" sz="1400" b="1"/>
              <a:t>Login with </a:t>
            </a:r>
            <a:r>
              <a:rPr lang="en-AU" sz="1400" b="1" err="1"/>
              <a:t>myGovID</a:t>
            </a:r>
            <a:r>
              <a:rPr lang="en-AU" sz="1400" b="1"/>
              <a:t> and RAM</a:t>
            </a:r>
          </a:p>
          <a:p>
            <a:pPr marL="285750" indent="-285750">
              <a:buFont typeface="Arial" panose="020B0604020202020204" pitchFamily="34" charset="0"/>
              <a:buChar char="•"/>
            </a:pPr>
            <a:endParaRPr lang="en-AU" sz="1400"/>
          </a:p>
          <a:p>
            <a:pPr marL="285750" indent="-285750">
              <a:buFont typeface="Arial" panose="020B0604020202020204" pitchFamily="34" charset="0"/>
              <a:buChar char="•"/>
            </a:pPr>
            <a:r>
              <a:rPr lang="en-AU" sz="1400"/>
              <a:t>Register your organisation</a:t>
            </a:r>
          </a:p>
          <a:p>
            <a:pPr marL="285750" indent="-285750">
              <a:buFont typeface="Arial" panose="020B0604020202020204" pitchFamily="34" charset="0"/>
              <a:buChar char="•"/>
            </a:pPr>
            <a:r>
              <a:rPr lang="en-AU" sz="1400"/>
              <a:t>Request access</a:t>
            </a:r>
          </a:p>
          <a:p>
            <a:pPr marL="285750" indent="-285750">
              <a:buFont typeface="Arial" panose="020B0604020202020204" pitchFamily="34" charset="0"/>
              <a:buChar char="•"/>
            </a:pPr>
            <a:r>
              <a:rPr lang="en-AU" sz="1400"/>
              <a:t>(Departmental approval)</a:t>
            </a:r>
          </a:p>
          <a:p>
            <a:pPr marL="285750" indent="-285750">
              <a:buFont typeface="Arial" panose="020B0604020202020204" pitchFamily="34" charset="0"/>
              <a:buChar char="•"/>
            </a:pPr>
            <a:r>
              <a:rPr lang="en-AU" sz="1400"/>
              <a:t>Receive API credentials</a:t>
            </a:r>
          </a:p>
          <a:p>
            <a:pPr marL="285750" indent="-285750">
              <a:buFont typeface="Arial" panose="020B0604020202020204" pitchFamily="34" charset="0"/>
              <a:buChar char="•"/>
            </a:pPr>
            <a:endParaRPr lang="en-AU" sz="1400"/>
          </a:p>
        </p:txBody>
      </p:sp>
      <p:sp>
        <p:nvSpPr>
          <p:cNvPr id="8" name="TextBox 7">
            <a:extLst>
              <a:ext uri="{FF2B5EF4-FFF2-40B4-BE49-F238E27FC236}">
                <a16:creationId xmlns:a16="http://schemas.microsoft.com/office/drawing/2014/main" id="{9DBFE310-2DAA-4FBF-A29E-69B049856897}"/>
              </a:ext>
            </a:extLst>
          </p:cNvPr>
          <p:cNvSpPr txBox="1"/>
          <p:nvPr/>
        </p:nvSpPr>
        <p:spPr>
          <a:xfrm>
            <a:off x="4512673" y="3053442"/>
            <a:ext cx="3132087" cy="2031325"/>
          </a:xfrm>
          <a:prstGeom prst="rect">
            <a:avLst/>
          </a:prstGeom>
          <a:noFill/>
        </p:spPr>
        <p:txBody>
          <a:bodyPr wrap="square" rtlCol="0">
            <a:spAutoFit/>
          </a:bodyPr>
          <a:lstStyle/>
          <a:p>
            <a:r>
              <a:rPr lang="en-AU" sz="1400"/>
              <a:t>For development of your solution</a:t>
            </a:r>
          </a:p>
          <a:p>
            <a:endParaRPr lang="en-AU" sz="1400"/>
          </a:p>
          <a:p>
            <a:pPr marL="285750" indent="-285750">
              <a:buFont typeface="Arial" panose="020B0604020202020204" pitchFamily="34" charset="0"/>
              <a:buChar char="•"/>
            </a:pPr>
            <a:r>
              <a:rPr lang="en-AU" sz="1400" b="1"/>
              <a:t>Login with </a:t>
            </a:r>
            <a:r>
              <a:rPr lang="en-AU" sz="1400" b="1" err="1"/>
              <a:t>myGovID</a:t>
            </a:r>
            <a:r>
              <a:rPr lang="en-AU" sz="1400" b="1"/>
              <a:t> and RAM</a:t>
            </a:r>
          </a:p>
          <a:p>
            <a:pPr marL="285750" indent="-285750">
              <a:buFont typeface="Arial" panose="020B0604020202020204" pitchFamily="34" charset="0"/>
              <a:buChar char="•"/>
            </a:pPr>
            <a:endParaRPr lang="en-AU" sz="1400"/>
          </a:p>
          <a:p>
            <a:pPr marL="285750" indent="-285750">
              <a:buFont typeface="Arial" panose="020B0604020202020204" pitchFamily="34" charset="0"/>
              <a:buChar char="•"/>
            </a:pPr>
            <a:r>
              <a:rPr lang="en-AU" sz="1400"/>
              <a:t>Access your subscription key</a:t>
            </a:r>
          </a:p>
          <a:p>
            <a:pPr marL="285750" indent="-285750">
              <a:buFont typeface="Arial" panose="020B0604020202020204" pitchFamily="34" charset="0"/>
              <a:buChar char="•"/>
            </a:pPr>
            <a:r>
              <a:rPr lang="en-AU" sz="1400"/>
              <a:t>Browse API documentation</a:t>
            </a:r>
          </a:p>
          <a:p>
            <a:pPr marL="285750" indent="-285750">
              <a:buFont typeface="Arial" panose="020B0604020202020204" pitchFamily="34" charset="0"/>
              <a:buChar char="•"/>
            </a:pPr>
            <a:r>
              <a:rPr lang="en-AU" sz="1400"/>
              <a:t>Test endpoints</a:t>
            </a:r>
          </a:p>
          <a:p>
            <a:pPr marL="285750" indent="-285750">
              <a:buFont typeface="Arial" panose="020B0604020202020204" pitchFamily="34" charset="0"/>
              <a:buChar char="•"/>
            </a:pPr>
            <a:r>
              <a:rPr lang="en-AU" sz="1400"/>
              <a:t>Sample API queries</a:t>
            </a:r>
          </a:p>
          <a:p>
            <a:pPr marL="285750" indent="-285750">
              <a:buFont typeface="Arial" panose="020B0604020202020204" pitchFamily="34" charset="0"/>
              <a:buChar char="•"/>
            </a:pPr>
            <a:endParaRPr lang="en-AU" sz="1400"/>
          </a:p>
        </p:txBody>
      </p:sp>
      <p:sp>
        <p:nvSpPr>
          <p:cNvPr id="9" name="TextBox 8">
            <a:extLst>
              <a:ext uri="{FF2B5EF4-FFF2-40B4-BE49-F238E27FC236}">
                <a16:creationId xmlns:a16="http://schemas.microsoft.com/office/drawing/2014/main" id="{42EC8979-3D3A-4A98-B7F0-A97470D50B3E}"/>
              </a:ext>
            </a:extLst>
          </p:cNvPr>
          <p:cNvSpPr txBox="1"/>
          <p:nvPr/>
        </p:nvSpPr>
        <p:spPr>
          <a:xfrm>
            <a:off x="8176258" y="3053442"/>
            <a:ext cx="3132087" cy="2031325"/>
          </a:xfrm>
          <a:prstGeom prst="rect">
            <a:avLst/>
          </a:prstGeom>
          <a:noFill/>
        </p:spPr>
        <p:txBody>
          <a:bodyPr wrap="square" rtlCol="0">
            <a:spAutoFit/>
          </a:bodyPr>
          <a:lstStyle/>
          <a:p>
            <a:r>
              <a:rPr lang="en-AU" sz="1400"/>
              <a:t>For regular downloads of PBS schedule data</a:t>
            </a:r>
          </a:p>
          <a:p>
            <a:endParaRPr lang="en-AU" sz="1400"/>
          </a:p>
          <a:p>
            <a:pPr marL="285750" indent="-285750">
              <a:buFont typeface="Arial" panose="020B0604020202020204" pitchFamily="34" charset="0"/>
              <a:buChar char="•"/>
            </a:pPr>
            <a:r>
              <a:rPr lang="en-AU" sz="1400" b="1"/>
              <a:t>Authenticate with API credentials and subscription key</a:t>
            </a:r>
          </a:p>
          <a:p>
            <a:pPr marL="285750" indent="-285750">
              <a:buFont typeface="Arial" panose="020B0604020202020204" pitchFamily="34" charset="0"/>
              <a:buChar char="•"/>
            </a:pPr>
            <a:endParaRPr lang="en-AU" sz="1400"/>
          </a:p>
          <a:p>
            <a:pPr marL="285750" indent="-285750">
              <a:buFont typeface="Arial" panose="020B0604020202020204" pitchFamily="34" charset="0"/>
              <a:buChar char="•"/>
            </a:pPr>
            <a:r>
              <a:rPr lang="en-AU" sz="1400"/>
              <a:t>Download schedule data from API endpoints</a:t>
            </a:r>
          </a:p>
        </p:txBody>
      </p:sp>
    </p:spTree>
    <p:extLst>
      <p:ext uri="{BB962C8B-B14F-4D97-AF65-F5344CB8AC3E}">
        <p14:creationId xmlns:p14="http://schemas.microsoft.com/office/powerpoint/2010/main" val="42160775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700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User Journeys</a:t>
            </a:r>
          </a:p>
        </p:txBody>
      </p:sp>
      <p:sp>
        <p:nvSpPr>
          <p:cNvPr id="4" name="Rectangle: Rounded Corners 3">
            <a:extLst>
              <a:ext uri="{FF2B5EF4-FFF2-40B4-BE49-F238E27FC236}">
                <a16:creationId xmlns:a16="http://schemas.microsoft.com/office/drawing/2014/main" id="{02763C7B-3391-4323-BC98-44009F490F70}"/>
              </a:ext>
            </a:extLst>
          </p:cNvPr>
          <p:cNvSpPr/>
          <p:nvPr/>
        </p:nvSpPr>
        <p:spPr>
          <a:xfrm>
            <a:off x="1770859" y="249507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Get a </a:t>
            </a:r>
            <a:r>
              <a:rPr lang="en-AU" sz="1200" err="1"/>
              <a:t>myGovID</a:t>
            </a:r>
            <a:endParaRPr lang="en-AU" sz="1200"/>
          </a:p>
        </p:txBody>
      </p:sp>
      <p:sp>
        <p:nvSpPr>
          <p:cNvPr id="5" name="Rectangle: Rounded Corners 4">
            <a:extLst>
              <a:ext uri="{FF2B5EF4-FFF2-40B4-BE49-F238E27FC236}">
                <a16:creationId xmlns:a16="http://schemas.microsoft.com/office/drawing/2014/main" id="{3650B148-EA27-4C97-801D-3C6DDA3AFBCD}"/>
              </a:ext>
            </a:extLst>
          </p:cNvPr>
          <p:cNvSpPr/>
          <p:nvPr/>
        </p:nvSpPr>
        <p:spPr>
          <a:xfrm>
            <a:off x="4031150" y="2495070"/>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Link to your company in RAM</a:t>
            </a:r>
          </a:p>
        </p:txBody>
      </p:sp>
      <p:sp>
        <p:nvSpPr>
          <p:cNvPr id="6" name="Rectangle: Rounded Corners 5">
            <a:extLst>
              <a:ext uri="{FF2B5EF4-FFF2-40B4-BE49-F238E27FC236}">
                <a16:creationId xmlns:a16="http://schemas.microsoft.com/office/drawing/2014/main" id="{BF1A727C-D436-4624-BF44-17764EBD962E}"/>
              </a:ext>
            </a:extLst>
          </p:cNvPr>
          <p:cNvSpPr/>
          <p:nvPr/>
        </p:nvSpPr>
        <p:spPr>
          <a:xfrm>
            <a:off x="6291441" y="2495069"/>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Register your company in the HPP</a:t>
            </a:r>
          </a:p>
        </p:txBody>
      </p:sp>
      <p:sp>
        <p:nvSpPr>
          <p:cNvPr id="7" name="Rectangle: Rounded Corners 6">
            <a:extLst>
              <a:ext uri="{FF2B5EF4-FFF2-40B4-BE49-F238E27FC236}">
                <a16:creationId xmlns:a16="http://schemas.microsoft.com/office/drawing/2014/main" id="{7993F804-27B6-4990-ABE2-065E2895947B}"/>
              </a:ext>
            </a:extLst>
          </p:cNvPr>
          <p:cNvSpPr/>
          <p:nvPr/>
        </p:nvSpPr>
        <p:spPr>
          <a:xfrm>
            <a:off x="8551733" y="2495072"/>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Apply for access to the API</a:t>
            </a:r>
          </a:p>
        </p:txBody>
      </p:sp>
      <p:sp>
        <p:nvSpPr>
          <p:cNvPr id="8" name="Rectangle: Rounded Corners 7">
            <a:extLst>
              <a:ext uri="{FF2B5EF4-FFF2-40B4-BE49-F238E27FC236}">
                <a16:creationId xmlns:a16="http://schemas.microsoft.com/office/drawing/2014/main" id="{4BC3DC68-8AA6-4E96-BC38-6345305AE841}"/>
              </a:ext>
            </a:extLst>
          </p:cNvPr>
          <p:cNvSpPr/>
          <p:nvPr/>
        </p:nvSpPr>
        <p:spPr>
          <a:xfrm>
            <a:off x="1770859" y="3692930"/>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(after approval)</a:t>
            </a:r>
            <a:br>
              <a:rPr lang="en-AU" sz="1200"/>
            </a:br>
            <a:r>
              <a:rPr lang="en-AU" sz="1200"/>
              <a:t>Receive API credentials</a:t>
            </a:r>
          </a:p>
        </p:txBody>
      </p:sp>
      <p:sp>
        <p:nvSpPr>
          <p:cNvPr id="9" name="Rectangle: Rounded Corners 8">
            <a:extLst>
              <a:ext uri="{FF2B5EF4-FFF2-40B4-BE49-F238E27FC236}">
                <a16:creationId xmlns:a16="http://schemas.microsoft.com/office/drawing/2014/main" id="{F38F756F-1347-4B17-BE16-A7E5A9A78A96}"/>
              </a:ext>
            </a:extLst>
          </p:cNvPr>
          <p:cNvSpPr/>
          <p:nvPr/>
        </p:nvSpPr>
        <p:spPr>
          <a:xfrm>
            <a:off x="4031150" y="3692931"/>
            <a:ext cx="2012855"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Login to dev. portal </a:t>
            </a:r>
            <a:br>
              <a:rPr lang="en-AU" sz="1200"/>
            </a:br>
            <a:r>
              <a:rPr lang="en-AU" sz="1200"/>
              <a:t>(using </a:t>
            </a:r>
            <a:r>
              <a:rPr lang="en-AU" sz="1200" err="1"/>
              <a:t>MyGovID</a:t>
            </a:r>
            <a:r>
              <a:rPr lang="en-AU" sz="1200"/>
              <a:t>/RAM)</a:t>
            </a:r>
          </a:p>
        </p:txBody>
      </p:sp>
      <p:sp>
        <p:nvSpPr>
          <p:cNvPr id="10" name="Rectangle: Rounded Corners 9">
            <a:extLst>
              <a:ext uri="{FF2B5EF4-FFF2-40B4-BE49-F238E27FC236}">
                <a16:creationId xmlns:a16="http://schemas.microsoft.com/office/drawing/2014/main" id="{F8C15D7B-09BE-491E-ABF5-8C201EF3D917}"/>
              </a:ext>
            </a:extLst>
          </p:cNvPr>
          <p:cNvSpPr/>
          <p:nvPr/>
        </p:nvSpPr>
        <p:spPr>
          <a:xfrm>
            <a:off x="8551733" y="369293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Access your subscription key</a:t>
            </a:r>
          </a:p>
        </p:txBody>
      </p:sp>
      <p:sp>
        <p:nvSpPr>
          <p:cNvPr id="11" name="Rectangle: Rounded Corners 10">
            <a:extLst>
              <a:ext uri="{FF2B5EF4-FFF2-40B4-BE49-F238E27FC236}">
                <a16:creationId xmlns:a16="http://schemas.microsoft.com/office/drawing/2014/main" id="{34D5E497-EF18-4D85-BC11-29E6911BFA24}"/>
              </a:ext>
            </a:extLst>
          </p:cNvPr>
          <p:cNvSpPr/>
          <p:nvPr/>
        </p:nvSpPr>
        <p:spPr>
          <a:xfrm>
            <a:off x="1770859" y="4835304"/>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Request a bearer token</a:t>
            </a:r>
          </a:p>
        </p:txBody>
      </p:sp>
      <p:sp>
        <p:nvSpPr>
          <p:cNvPr id="12" name="Rectangle: Rounded Corners 11">
            <a:extLst>
              <a:ext uri="{FF2B5EF4-FFF2-40B4-BE49-F238E27FC236}">
                <a16:creationId xmlns:a16="http://schemas.microsoft.com/office/drawing/2014/main" id="{C3E9F7F3-6246-4448-A0E7-E71622AE17E1}"/>
              </a:ext>
            </a:extLst>
          </p:cNvPr>
          <p:cNvSpPr/>
          <p:nvPr/>
        </p:nvSpPr>
        <p:spPr>
          <a:xfrm>
            <a:off x="6291442" y="369293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View API documentation</a:t>
            </a:r>
          </a:p>
        </p:txBody>
      </p:sp>
      <p:sp>
        <p:nvSpPr>
          <p:cNvPr id="13" name="Rectangle: Rounded Corners 12">
            <a:extLst>
              <a:ext uri="{FF2B5EF4-FFF2-40B4-BE49-F238E27FC236}">
                <a16:creationId xmlns:a16="http://schemas.microsoft.com/office/drawing/2014/main" id="{05A5AD8E-F2EC-4CEF-AB49-F908502E17A9}"/>
              </a:ext>
            </a:extLst>
          </p:cNvPr>
          <p:cNvSpPr/>
          <p:nvPr/>
        </p:nvSpPr>
        <p:spPr>
          <a:xfrm>
            <a:off x="4031150" y="4835303"/>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Download API data</a:t>
            </a:r>
          </a:p>
        </p:txBody>
      </p:sp>
      <p:sp>
        <p:nvSpPr>
          <p:cNvPr id="14" name="Rectangle 13">
            <a:extLst>
              <a:ext uri="{FF2B5EF4-FFF2-40B4-BE49-F238E27FC236}">
                <a16:creationId xmlns:a16="http://schemas.microsoft.com/office/drawing/2014/main" id="{94922F90-3F74-4A39-84EA-AFFA1EEA4249}"/>
              </a:ext>
            </a:extLst>
          </p:cNvPr>
          <p:cNvSpPr/>
          <p:nvPr/>
        </p:nvSpPr>
        <p:spPr>
          <a:xfrm rot="2751973">
            <a:off x="10851549" y="2352765"/>
            <a:ext cx="777060" cy="80538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Dept. approval</a:t>
            </a:r>
          </a:p>
        </p:txBody>
      </p:sp>
      <p:sp>
        <p:nvSpPr>
          <p:cNvPr id="15" name="Rectangle 14">
            <a:extLst>
              <a:ext uri="{FF2B5EF4-FFF2-40B4-BE49-F238E27FC236}">
                <a16:creationId xmlns:a16="http://schemas.microsoft.com/office/drawing/2014/main" id="{71677453-65DF-45AE-BA85-82130425DF5A}"/>
              </a:ext>
            </a:extLst>
          </p:cNvPr>
          <p:cNvSpPr/>
          <p:nvPr/>
        </p:nvSpPr>
        <p:spPr>
          <a:xfrm>
            <a:off x="446202" y="2495072"/>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Initial</a:t>
            </a:r>
          </a:p>
        </p:txBody>
      </p:sp>
      <p:sp>
        <p:nvSpPr>
          <p:cNvPr id="16" name="Rectangle 15">
            <a:extLst>
              <a:ext uri="{FF2B5EF4-FFF2-40B4-BE49-F238E27FC236}">
                <a16:creationId xmlns:a16="http://schemas.microsoft.com/office/drawing/2014/main" id="{C730D519-F08E-4356-9065-96274C166F53}"/>
              </a:ext>
            </a:extLst>
          </p:cNvPr>
          <p:cNvSpPr/>
          <p:nvPr/>
        </p:nvSpPr>
        <p:spPr>
          <a:xfrm>
            <a:off x="446202" y="3692931"/>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Development</a:t>
            </a:r>
          </a:p>
        </p:txBody>
      </p:sp>
      <p:sp>
        <p:nvSpPr>
          <p:cNvPr id="17" name="Rectangle 16">
            <a:extLst>
              <a:ext uri="{FF2B5EF4-FFF2-40B4-BE49-F238E27FC236}">
                <a16:creationId xmlns:a16="http://schemas.microsoft.com/office/drawing/2014/main" id="{55B44D1A-77D4-4087-BDB1-AE5181A8BDCD}"/>
              </a:ext>
            </a:extLst>
          </p:cNvPr>
          <p:cNvSpPr/>
          <p:nvPr/>
        </p:nvSpPr>
        <p:spPr>
          <a:xfrm>
            <a:off x="446202" y="4835304"/>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Regular</a:t>
            </a:r>
          </a:p>
        </p:txBody>
      </p:sp>
      <p:sp>
        <p:nvSpPr>
          <p:cNvPr id="18" name="Arrow: Right 17">
            <a:extLst>
              <a:ext uri="{FF2B5EF4-FFF2-40B4-BE49-F238E27FC236}">
                <a16:creationId xmlns:a16="http://schemas.microsoft.com/office/drawing/2014/main" id="{C9F1059A-B8BC-4F62-BA18-2EB3A51F7574}"/>
              </a:ext>
            </a:extLst>
          </p:cNvPr>
          <p:cNvSpPr/>
          <p:nvPr/>
        </p:nvSpPr>
        <p:spPr>
          <a:xfrm>
            <a:off x="3818480"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Arrow: Right 18">
            <a:extLst>
              <a:ext uri="{FF2B5EF4-FFF2-40B4-BE49-F238E27FC236}">
                <a16:creationId xmlns:a16="http://schemas.microsoft.com/office/drawing/2014/main" id="{145B3C94-BE90-4B80-84E6-59CD64972D8D}"/>
              </a:ext>
            </a:extLst>
          </p:cNvPr>
          <p:cNvSpPr/>
          <p:nvPr/>
        </p:nvSpPr>
        <p:spPr>
          <a:xfrm>
            <a:off x="6068754"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Arrow: Right 19">
            <a:extLst>
              <a:ext uri="{FF2B5EF4-FFF2-40B4-BE49-F238E27FC236}">
                <a16:creationId xmlns:a16="http://schemas.microsoft.com/office/drawing/2014/main" id="{78A4D66A-6715-402F-890F-D4D4C068BEFE}"/>
              </a:ext>
            </a:extLst>
          </p:cNvPr>
          <p:cNvSpPr/>
          <p:nvPr/>
        </p:nvSpPr>
        <p:spPr>
          <a:xfrm>
            <a:off x="8339064"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Arrow: Right 20">
            <a:extLst>
              <a:ext uri="{FF2B5EF4-FFF2-40B4-BE49-F238E27FC236}">
                <a16:creationId xmlns:a16="http://schemas.microsoft.com/office/drawing/2014/main" id="{5B5F7248-40F9-4018-BC7A-516A5B3106B3}"/>
              </a:ext>
            </a:extLst>
          </p:cNvPr>
          <p:cNvSpPr/>
          <p:nvPr/>
        </p:nvSpPr>
        <p:spPr>
          <a:xfrm>
            <a:off x="3807394"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Arrow: Right 21">
            <a:extLst>
              <a:ext uri="{FF2B5EF4-FFF2-40B4-BE49-F238E27FC236}">
                <a16:creationId xmlns:a16="http://schemas.microsoft.com/office/drawing/2014/main" id="{20E70E7F-F153-4395-9B92-AB12A9091716}"/>
              </a:ext>
            </a:extLst>
          </p:cNvPr>
          <p:cNvSpPr/>
          <p:nvPr/>
        </p:nvSpPr>
        <p:spPr>
          <a:xfrm>
            <a:off x="6068754"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Arrow: Right 22">
            <a:extLst>
              <a:ext uri="{FF2B5EF4-FFF2-40B4-BE49-F238E27FC236}">
                <a16:creationId xmlns:a16="http://schemas.microsoft.com/office/drawing/2014/main" id="{995913AD-9C63-4928-BD84-4A745053A456}"/>
              </a:ext>
            </a:extLst>
          </p:cNvPr>
          <p:cNvSpPr/>
          <p:nvPr/>
        </p:nvSpPr>
        <p:spPr>
          <a:xfrm>
            <a:off x="8327977"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Arrow: Right 23">
            <a:extLst>
              <a:ext uri="{FF2B5EF4-FFF2-40B4-BE49-F238E27FC236}">
                <a16:creationId xmlns:a16="http://schemas.microsoft.com/office/drawing/2014/main" id="{AF2265A3-94DA-44E4-883E-8CC405896FB8}"/>
              </a:ext>
            </a:extLst>
          </p:cNvPr>
          <p:cNvSpPr/>
          <p:nvPr/>
        </p:nvSpPr>
        <p:spPr>
          <a:xfrm>
            <a:off x="3809054" y="5009170"/>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40101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EA20F-4AA2-48AE-A52F-6DB5B2E8FDF7}"/>
              </a:ext>
            </a:extLst>
          </p:cNvPr>
          <p:cNvSpPr>
            <a:spLocks noGrp="1"/>
          </p:cNvSpPr>
          <p:nvPr>
            <p:ph type="title"/>
          </p:nvPr>
        </p:nvSpPr>
        <p:spPr/>
        <p:txBody>
          <a:bodyPr>
            <a:normAutofit/>
          </a:bodyPr>
          <a:lstStyle/>
          <a:p>
            <a:r>
              <a:rPr lang="en-AU" sz="4000">
                <a:solidFill>
                  <a:srgbClr val="153A6E"/>
                </a:solidFill>
                <a:latin typeface="Calibri"/>
                <a:cs typeface="Calibri"/>
              </a:rPr>
              <a:t>Further HPP training coming soon on:</a:t>
            </a:r>
          </a:p>
        </p:txBody>
      </p:sp>
      <p:sp>
        <p:nvSpPr>
          <p:cNvPr id="3" name="Title 1">
            <a:extLst>
              <a:ext uri="{FF2B5EF4-FFF2-40B4-BE49-F238E27FC236}">
                <a16:creationId xmlns:a16="http://schemas.microsoft.com/office/drawing/2014/main" id="{45B4DD76-B89A-4967-A8AF-23D95A95C6E4}"/>
              </a:ext>
            </a:extLst>
          </p:cNvPr>
          <p:cNvSpPr txBox="1">
            <a:spLocks/>
          </p:cNvSpPr>
          <p:nvPr/>
        </p:nvSpPr>
        <p:spPr>
          <a:xfrm>
            <a:off x="917914" y="1983195"/>
            <a:ext cx="10938695" cy="2793772"/>
          </a:xfrm>
          <a:prstGeom prst="rect">
            <a:avLst/>
          </a:prstGeom>
        </p:spPr>
        <p:txBody>
          <a:bodyPr vert="horz" lIns="91440" tIns="45720" rIns="91440" bIns="45720" rtlCol="0" anchor="ctr">
            <a:normAutofit fontScale="55000" lnSpcReduction="20000"/>
          </a:bodyPr>
          <a:lstStyle>
            <a:lvl1pPr algn="l" defTabSz="914400" rtl="0" eaLnBrk="1" latinLnBrk="0" hangingPunct="1">
              <a:lnSpc>
                <a:spcPct val="90000"/>
              </a:lnSpc>
              <a:spcBef>
                <a:spcPct val="0"/>
              </a:spcBef>
              <a:buNone/>
              <a:defRPr sz="4400" b="0" kern="1200">
                <a:gradFill>
                  <a:gsLst>
                    <a:gs pos="0">
                      <a:schemeClr val="tx1">
                        <a:lumMod val="85000"/>
                        <a:lumOff val="15000"/>
                      </a:schemeClr>
                    </a:gs>
                    <a:gs pos="100000">
                      <a:schemeClr val="bg2">
                        <a:lumMod val="10000"/>
                      </a:schemeClr>
                    </a:gs>
                  </a:gsLst>
                  <a:lin ang="0" scaled="1"/>
                </a:gradFill>
                <a:latin typeface="+mj-lt"/>
                <a:ea typeface="+mj-ea"/>
                <a:cs typeface="+mj-cs"/>
              </a:defRPr>
            </a:lvl1pPr>
          </a:lstStyle>
          <a:p>
            <a:pPr marL="571500" indent="-571500">
              <a:lnSpc>
                <a:spcPct val="220000"/>
              </a:lnSpc>
              <a:buFont typeface="Arial" panose="020B0604020202020204" pitchFamily="34" charset="0"/>
              <a:buChar char="•"/>
            </a:pPr>
            <a:r>
              <a:rPr lang="en-AU">
                <a:cs typeface="Arial"/>
              </a:rPr>
              <a:t>Using the HPP to register your company and apply for access to the API</a:t>
            </a:r>
          </a:p>
          <a:p>
            <a:pPr marL="571500" indent="-571500">
              <a:lnSpc>
                <a:spcPct val="220000"/>
              </a:lnSpc>
              <a:buFont typeface="Arial" panose="020B0604020202020204" pitchFamily="34" charset="0"/>
              <a:buChar char="•"/>
            </a:pPr>
            <a:r>
              <a:rPr lang="en-AU">
                <a:cs typeface="Arial"/>
              </a:rPr>
              <a:t>Accessing the developer portal and connect to the API </a:t>
            </a:r>
            <a:endParaRPr lang="en-AU"/>
          </a:p>
          <a:p>
            <a:pPr marL="571500" indent="-571500">
              <a:lnSpc>
                <a:spcPct val="220000"/>
              </a:lnSpc>
              <a:buFont typeface="Arial" panose="020B0604020202020204" pitchFamily="34" charset="0"/>
              <a:buChar char="•"/>
            </a:pPr>
            <a:r>
              <a:rPr lang="en-AU">
                <a:cs typeface="Arial"/>
              </a:rPr>
              <a:t>Understanding the PBS data API</a:t>
            </a:r>
          </a:p>
        </p:txBody>
      </p:sp>
      <p:sp>
        <p:nvSpPr>
          <p:cNvPr id="6" name="TextBox 5">
            <a:extLst>
              <a:ext uri="{FF2B5EF4-FFF2-40B4-BE49-F238E27FC236}">
                <a16:creationId xmlns:a16="http://schemas.microsoft.com/office/drawing/2014/main" id="{1F1598A2-2A57-48E1-9330-BC2B921DC155}"/>
              </a:ext>
            </a:extLst>
          </p:cNvPr>
          <p:cNvSpPr txBox="1"/>
          <p:nvPr/>
        </p:nvSpPr>
        <p:spPr>
          <a:xfrm>
            <a:off x="1497126" y="4776966"/>
            <a:ext cx="6096680" cy="646331"/>
          </a:xfrm>
          <a:prstGeom prst="rect">
            <a:avLst/>
          </a:prstGeom>
          <a:noFill/>
        </p:spPr>
        <p:txBody>
          <a:bodyPr wrap="square">
            <a:spAutoFit/>
          </a:bodyPr>
          <a:lstStyle/>
          <a:p>
            <a:r>
              <a:rPr lang="en-AU">
                <a:cs typeface="Arial"/>
                <a:hlinkClick r:id="rId3"/>
              </a:rPr>
              <a:t>https://data.pbs.gov.au/download/90205?filename=Training-Webinars-PBS-Embargo-Data-API-Public-Beta.pdf</a:t>
            </a:r>
            <a:r>
              <a:rPr lang="en-AU">
                <a:cs typeface="Arial"/>
              </a:rPr>
              <a:t> </a:t>
            </a:r>
            <a:endParaRPr lang="en-AU"/>
          </a:p>
        </p:txBody>
      </p:sp>
    </p:spTree>
    <p:extLst>
      <p:ext uri="{BB962C8B-B14F-4D97-AF65-F5344CB8AC3E}">
        <p14:creationId xmlns:p14="http://schemas.microsoft.com/office/powerpoint/2010/main" val="123306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EA20F-4AA2-48AE-A52F-6DB5B2E8FDF7}"/>
              </a:ext>
            </a:extLst>
          </p:cNvPr>
          <p:cNvSpPr>
            <a:spLocks noGrp="1"/>
          </p:cNvSpPr>
          <p:nvPr>
            <p:ph type="title"/>
          </p:nvPr>
        </p:nvSpPr>
        <p:spPr/>
        <p:txBody>
          <a:bodyPr>
            <a:normAutofit/>
          </a:bodyPr>
          <a:lstStyle/>
          <a:p>
            <a:r>
              <a:rPr lang="en-AU" sz="4000">
                <a:solidFill>
                  <a:srgbClr val="153A6E"/>
                </a:solidFill>
                <a:latin typeface="Calibri"/>
                <a:cs typeface="Calibri"/>
              </a:rPr>
              <a:t>Resources</a:t>
            </a:r>
          </a:p>
        </p:txBody>
      </p:sp>
      <p:sp>
        <p:nvSpPr>
          <p:cNvPr id="3" name="Title 1">
            <a:extLst>
              <a:ext uri="{FF2B5EF4-FFF2-40B4-BE49-F238E27FC236}">
                <a16:creationId xmlns:a16="http://schemas.microsoft.com/office/drawing/2014/main" id="{45B4DD76-B89A-4967-A8AF-23D95A95C6E4}"/>
              </a:ext>
            </a:extLst>
          </p:cNvPr>
          <p:cNvSpPr txBox="1">
            <a:spLocks/>
          </p:cNvSpPr>
          <p:nvPr/>
        </p:nvSpPr>
        <p:spPr>
          <a:xfrm>
            <a:off x="917914" y="1983195"/>
            <a:ext cx="10938695" cy="2793772"/>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b="0" kern="1200">
                <a:gradFill>
                  <a:gsLst>
                    <a:gs pos="0">
                      <a:schemeClr val="tx1">
                        <a:lumMod val="85000"/>
                        <a:lumOff val="15000"/>
                      </a:schemeClr>
                    </a:gs>
                    <a:gs pos="100000">
                      <a:schemeClr val="bg2">
                        <a:lumMod val="10000"/>
                      </a:schemeClr>
                    </a:gs>
                  </a:gsLst>
                  <a:lin ang="0" scaled="1"/>
                </a:gradFill>
                <a:latin typeface="+mj-lt"/>
                <a:ea typeface="+mj-ea"/>
                <a:cs typeface="+mj-cs"/>
              </a:defRPr>
            </a:lvl1pPr>
          </a:lstStyle>
          <a:p>
            <a:pPr marL="571500" indent="-571500">
              <a:lnSpc>
                <a:spcPct val="220000"/>
              </a:lnSpc>
              <a:buFont typeface="Arial" panose="020B0604020202020204" pitchFamily="34" charset="0"/>
              <a:buChar char="•"/>
            </a:pPr>
            <a:r>
              <a:rPr lang="en-AU">
                <a:cs typeface="Arial"/>
              </a:rPr>
              <a:t>Project page: </a:t>
            </a:r>
            <a:r>
              <a:rPr lang="en-AU">
                <a:hlinkClick r:id="rId3"/>
              </a:rPr>
              <a:t>Data Distribution Project | PBS Data</a:t>
            </a:r>
            <a:endParaRPr lang="en-AU">
              <a:cs typeface="Arial"/>
            </a:endParaRPr>
          </a:p>
          <a:p>
            <a:pPr marL="571500" indent="-571500">
              <a:lnSpc>
                <a:spcPct val="220000"/>
              </a:lnSpc>
              <a:buFont typeface="Arial" panose="020B0604020202020204" pitchFamily="34" charset="0"/>
              <a:buChar char="•"/>
            </a:pPr>
            <a:r>
              <a:rPr lang="en-AU">
                <a:cs typeface="Arial"/>
              </a:rPr>
              <a:t>User guide for accessing the API (including gaining access, FAQ’s,</a:t>
            </a:r>
            <a:br>
              <a:rPr lang="en-AU">
                <a:cs typeface="Arial"/>
              </a:rPr>
            </a:br>
            <a:r>
              <a:rPr lang="en-AU">
                <a:cs typeface="Arial"/>
              </a:rPr>
              <a:t>data dictionary and database diagram): </a:t>
            </a:r>
            <a:r>
              <a:rPr lang="en-AU">
                <a:hlinkClick r:id="rId4"/>
              </a:rPr>
              <a:t>HPP Article Details  · Health Products Portal</a:t>
            </a:r>
            <a:endParaRPr lang="en-AU">
              <a:cs typeface="Arial"/>
            </a:endParaRPr>
          </a:p>
        </p:txBody>
      </p:sp>
      <p:sp>
        <p:nvSpPr>
          <p:cNvPr id="5" name="TextBox 4">
            <a:extLst>
              <a:ext uri="{FF2B5EF4-FFF2-40B4-BE49-F238E27FC236}">
                <a16:creationId xmlns:a16="http://schemas.microsoft.com/office/drawing/2014/main" id="{F69C7447-7DA6-454C-AC22-F67D865D8D94}"/>
              </a:ext>
            </a:extLst>
          </p:cNvPr>
          <p:cNvSpPr txBox="1"/>
          <p:nvPr/>
        </p:nvSpPr>
        <p:spPr>
          <a:xfrm>
            <a:off x="5166804" y="5959687"/>
            <a:ext cx="6689805" cy="671915"/>
          </a:xfrm>
          <a:prstGeom prst="rect">
            <a:avLst/>
          </a:prstGeom>
          <a:noFill/>
        </p:spPr>
        <p:txBody>
          <a:bodyPr wrap="square">
            <a:spAutoFit/>
          </a:bodyPr>
          <a:lstStyle/>
          <a:p>
            <a:pPr lvl="1" algn="ctr">
              <a:lnSpc>
                <a:spcPct val="107000"/>
              </a:lnSpc>
            </a:pPr>
            <a:r>
              <a:rPr lang="en-AU" sz="1800">
                <a:latin typeface="Calibri"/>
                <a:ea typeface="Calibri" panose="020F0502020204030204" pitchFamily="34" charset="0"/>
                <a:cs typeface="Calibri"/>
              </a:rPr>
              <a:t>Any feedback during the public beta can be provided </a:t>
            </a:r>
          </a:p>
          <a:p>
            <a:pPr lvl="1" algn="ctr">
              <a:lnSpc>
                <a:spcPct val="107000"/>
              </a:lnSpc>
            </a:pPr>
            <a:r>
              <a:rPr lang="en-AU" sz="1800">
                <a:latin typeface="Calibri"/>
                <a:ea typeface="Calibri" panose="020F0502020204030204" pitchFamily="34" charset="0"/>
                <a:cs typeface="Calibri"/>
              </a:rPr>
              <a:t>via email to </a:t>
            </a:r>
            <a:r>
              <a:rPr lang="en-AU" sz="1800">
                <a:latin typeface="Calibri"/>
                <a:ea typeface="Calibri" panose="020F0502020204030204" pitchFamily="34" charset="0"/>
                <a:cs typeface="Calibri"/>
                <a:hlinkClick r:id="rId5"/>
              </a:rPr>
              <a:t>HPP.Support@health.gov.au</a:t>
            </a:r>
            <a:endParaRPr lang="en-AU" sz="1800">
              <a:latin typeface="Calibri"/>
              <a:ea typeface="Calibri" panose="020F0502020204030204" pitchFamily="34" charset="0"/>
              <a:cs typeface="Calibri"/>
            </a:endParaRPr>
          </a:p>
        </p:txBody>
      </p:sp>
    </p:spTree>
    <p:extLst>
      <p:ext uri="{BB962C8B-B14F-4D97-AF65-F5344CB8AC3E}">
        <p14:creationId xmlns:p14="http://schemas.microsoft.com/office/powerpoint/2010/main" val="2743164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EA20F-4AA2-48AE-A52F-6DB5B2E8FDF7}"/>
              </a:ext>
            </a:extLst>
          </p:cNvPr>
          <p:cNvSpPr>
            <a:spLocks noGrp="1"/>
          </p:cNvSpPr>
          <p:nvPr>
            <p:ph type="title"/>
          </p:nvPr>
        </p:nvSpPr>
        <p:spPr/>
        <p:txBody>
          <a:bodyPr>
            <a:normAutofit/>
          </a:bodyPr>
          <a:lstStyle/>
          <a:p>
            <a:r>
              <a:rPr lang="en-AU" sz="4000">
                <a:solidFill>
                  <a:srgbClr val="153A6E"/>
                </a:solidFill>
                <a:latin typeface="Calibri"/>
                <a:cs typeface="Calibri"/>
              </a:rPr>
              <a:t>Questions?</a:t>
            </a:r>
          </a:p>
        </p:txBody>
      </p:sp>
      <p:sp>
        <p:nvSpPr>
          <p:cNvPr id="5" name="TextBox 4">
            <a:extLst>
              <a:ext uri="{FF2B5EF4-FFF2-40B4-BE49-F238E27FC236}">
                <a16:creationId xmlns:a16="http://schemas.microsoft.com/office/drawing/2014/main" id="{F69C7447-7DA6-454C-AC22-F67D865D8D94}"/>
              </a:ext>
            </a:extLst>
          </p:cNvPr>
          <p:cNvSpPr txBox="1"/>
          <p:nvPr/>
        </p:nvSpPr>
        <p:spPr>
          <a:xfrm>
            <a:off x="5166804" y="5959687"/>
            <a:ext cx="6689805" cy="671915"/>
          </a:xfrm>
          <a:prstGeom prst="rect">
            <a:avLst/>
          </a:prstGeom>
          <a:noFill/>
        </p:spPr>
        <p:txBody>
          <a:bodyPr wrap="square">
            <a:spAutoFit/>
          </a:bodyPr>
          <a:lstStyle/>
          <a:p>
            <a:pPr lvl="1" algn="ctr">
              <a:lnSpc>
                <a:spcPct val="107000"/>
              </a:lnSpc>
            </a:pPr>
            <a:r>
              <a:rPr lang="en-AU" sz="1800">
                <a:latin typeface="Calibri"/>
                <a:ea typeface="Calibri" panose="020F0502020204030204" pitchFamily="34" charset="0"/>
                <a:cs typeface="Calibri"/>
              </a:rPr>
              <a:t>Any feedback during the public beta can be provided </a:t>
            </a:r>
          </a:p>
          <a:p>
            <a:pPr lvl="1" algn="ctr">
              <a:lnSpc>
                <a:spcPct val="107000"/>
              </a:lnSpc>
            </a:pPr>
            <a:r>
              <a:rPr lang="en-AU" sz="1800">
                <a:latin typeface="Calibri"/>
                <a:ea typeface="Calibri" panose="020F0502020204030204" pitchFamily="34" charset="0"/>
                <a:cs typeface="Calibri"/>
              </a:rPr>
              <a:t>via email to </a:t>
            </a:r>
            <a:r>
              <a:rPr lang="en-AU" sz="1800">
                <a:latin typeface="Calibri"/>
                <a:ea typeface="Calibri" panose="020F0502020204030204" pitchFamily="34" charset="0"/>
                <a:cs typeface="Calibri"/>
                <a:hlinkClick r:id="rId3"/>
              </a:rPr>
              <a:t>HPP.Support@health.gov.au</a:t>
            </a:r>
            <a:endParaRPr lang="en-AU" sz="1800">
              <a:latin typeface="Calibri"/>
              <a:ea typeface="Calibri" panose="020F0502020204030204" pitchFamily="34" charset="0"/>
              <a:cs typeface="Calibri"/>
            </a:endParaRPr>
          </a:p>
        </p:txBody>
      </p:sp>
    </p:spTree>
    <p:extLst>
      <p:ext uri="{BB962C8B-B14F-4D97-AF65-F5344CB8AC3E}">
        <p14:creationId xmlns:p14="http://schemas.microsoft.com/office/powerpoint/2010/main" val="81087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593E9-EC4B-BB4A-8DC9-7119B7CE7CCB}"/>
              </a:ext>
            </a:extLst>
          </p:cNvPr>
          <p:cNvSpPr txBox="1"/>
          <p:nvPr/>
        </p:nvSpPr>
        <p:spPr>
          <a:xfrm>
            <a:off x="849088" y="1603983"/>
            <a:ext cx="10525156" cy="1938992"/>
          </a:xfrm>
          <a:prstGeom prst="rect">
            <a:avLst/>
          </a:prstGeom>
          <a:noFill/>
        </p:spPr>
        <p:txBody>
          <a:bodyPr wrap="square">
            <a:spAutoFit/>
          </a:bodyPr>
          <a:lstStyle/>
          <a:p>
            <a:r>
              <a:rPr lang="en-AU" sz="2400">
                <a:latin typeface="Calibri" panose="020F0502020204030204" pitchFamily="34" charset="0"/>
                <a:cs typeface="Calibri" panose="020F0502020204030204" pitchFamily="34" charset="0"/>
              </a:rPr>
              <a:t>We acknowledge the Traditional Custodians of country throughout Australia and their connections to land, sea and community. </a:t>
            </a:r>
          </a:p>
          <a:p>
            <a:endParaRPr lang="en-AU" sz="2400">
              <a:latin typeface="Calibri" panose="020F0502020204030204" pitchFamily="34" charset="0"/>
              <a:cs typeface="Calibri" panose="020F0502020204030204" pitchFamily="34" charset="0"/>
            </a:endParaRPr>
          </a:p>
          <a:p>
            <a:r>
              <a:rPr lang="en-AU" sz="2400">
                <a:latin typeface="Calibri" panose="020F0502020204030204" pitchFamily="34" charset="0"/>
                <a:cs typeface="Calibri" panose="020F0502020204030204" pitchFamily="34" charset="0"/>
              </a:rPr>
              <a:t>We pay our respect to their Elders past and present and extend that respect to all Aboriginal and Torres Strait Islander people on this webinar today.</a:t>
            </a:r>
          </a:p>
        </p:txBody>
      </p:sp>
      <p:sp>
        <p:nvSpPr>
          <p:cNvPr id="4" name="Title 1">
            <a:extLst>
              <a:ext uri="{FF2B5EF4-FFF2-40B4-BE49-F238E27FC236}">
                <a16:creationId xmlns:a16="http://schemas.microsoft.com/office/drawing/2014/main" id="{62E3C55D-867A-FE4A-A6D2-C5EEAFB46692}"/>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Acknowledgement of Country</a:t>
            </a:r>
          </a:p>
        </p:txBody>
      </p:sp>
    </p:spTree>
    <p:extLst>
      <p:ext uri="{BB962C8B-B14F-4D97-AF65-F5344CB8AC3E}">
        <p14:creationId xmlns:p14="http://schemas.microsoft.com/office/powerpoint/2010/main" val="1415880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8" y="681531"/>
            <a:ext cx="10938695" cy="694985"/>
          </a:xfrm>
        </p:spPr>
        <p:txBody>
          <a:bodyPr/>
          <a:lstStyle/>
          <a:p>
            <a:r>
              <a:rPr lang="en-AU">
                <a:solidFill>
                  <a:srgbClr val="153A6E"/>
                </a:solidFill>
                <a:latin typeface="Calibri" panose="020F0502020204030204" pitchFamily="34" charset="0"/>
                <a:cs typeface="Calibri" panose="020F0502020204030204" pitchFamily="34" charset="0"/>
              </a:rPr>
              <a:t>Before we begin…</a:t>
            </a:r>
          </a:p>
        </p:txBody>
      </p:sp>
      <p:sp>
        <p:nvSpPr>
          <p:cNvPr id="3" name="Content Placeholder 3"/>
          <p:cNvSpPr txBox="1">
            <a:spLocks/>
          </p:cNvSpPr>
          <p:nvPr/>
        </p:nvSpPr>
        <p:spPr>
          <a:xfrm>
            <a:off x="1986455" y="1954924"/>
            <a:ext cx="9143418" cy="37452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AU" sz="2400">
                <a:latin typeface="Calibri" panose="020F0502020204030204" pitchFamily="34" charset="0"/>
                <a:cs typeface="Calibri" panose="020F0502020204030204" pitchFamily="34" charset="0"/>
              </a:rPr>
              <a:t>Please turn off your webcam</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panose="020F0502020204030204" pitchFamily="34" charset="0"/>
                <a:cs typeface="Calibri" panose="020F0502020204030204" pitchFamily="34" charset="0"/>
              </a:rPr>
              <a:t>Please mute your microphone unless speaking</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panose="020F0502020204030204" pitchFamily="34" charset="0"/>
                <a:cs typeface="Calibri" panose="020F0502020204030204" pitchFamily="34" charset="0"/>
              </a:rPr>
              <a:t>Any questions? Email </a:t>
            </a:r>
            <a:r>
              <a:rPr lang="en-AU" sz="2400">
                <a:latin typeface="Calibri" panose="020F0502020204030204" pitchFamily="34" charset="0"/>
                <a:cs typeface="Calibri" panose="020F0502020204030204" pitchFamily="34" charset="0"/>
                <a:hlinkClick r:id="rId3"/>
              </a:rPr>
              <a:t>HPP.Support@health.gov.au</a:t>
            </a:r>
            <a:r>
              <a:rPr lang="en-AU" sz="2400">
                <a:latin typeface="Calibri" panose="020F0502020204030204" pitchFamily="34" charset="0"/>
                <a:cs typeface="Calibri" panose="020F0502020204030204" pitchFamily="34" charset="0"/>
              </a:rPr>
              <a:t> </a:t>
            </a:r>
          </a:p>
        </p:txBody>
      </p:sp>
      <p:pic>
        <p:nvPicPr>
          <p:cNvPr id="5" name="Graphic 4" descr="Web cam">
            <a:extLst>
              <a:ext uri="{FF2B5EF4-FFF2-40B4-BE49-F238E27FC236}">
                <a16:creationId xmlns:a16="http://schemas.microsoft.com/office/drawing/2014/main" id="{D569147C-1576-4361-AB50-928761238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914" y="1828787"/>
            <a:ext cx="914400" cy="914400"/>
          </a:xfrm>
          <a:prstGeom prst="rect">
            <a:avLst/>
          </a:prstGeom>
        </p:spPr>
      </p:pic>
      <p:pic>
        <p:nvPicPr>
          <p:cNvPr id="7" name="Graphic 6" descr="Radio microphone">
            <a:extLst>
              <a:ext uri="{FF2B5EF4-FFF2-40B4-BE49-F238E27FC236}">
                <a16:creationId xmlns:a16="http://schemas.microsoft.com/office/drawing/2014/main" id="{9A8BFC7F-EF73-4176-9948-BFC09D2B9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7914" y="3176752"/>
            <a:ext cx="914400" cy="914400"/>
          </a:xfrm>
          <a:prstGeom prst="rect">
            <a:avLst/>
          </a:prstGeom>
        </p:spPr>
      </p:pic>
      <p:pic>
        <p:nvPicPr>
          <p:cNvPr id="9" name="Graphic 8" descr="Envelope">
            <a:extLst>
              <a:ext uri="{FF2B5EF4-FFF2-40B4-BE49-F238E27FC236}">
                <a16:creationId xmlns:a16="http://schemas.microsoft.com/office/drawing/2014/main" id="{D8D5670D-270F-424E-ADBC-3AD925674B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7914" y="4524717"/>
            <a:ext cx="914400" cy="914400"/>
          </a:xfrm>
          <a:prstGeom prst="rect">
            <a:avLst/>
          </a:prstGeom>
        </p:spPr>
      </p:pic>
      <p:cxnSp>
        <p:nvCxnSpPr>
          <p:cNvPr id="13" name="Straight Connector 12">
            <a:extLst>
              <a:ext uri="{FF2B5EF4-FFF2-40B4-BE49-F238E27FC236}">
                <a16:creationId xmlns:a16="http://schemas.microsoft.com/office/drawing/2014/main" id="{0132361B-D4C7-4667-A339-C63F9BC2BF3D}"/>
              </a:ext>
            </a:extLst>
          </p:cNvPr>
          <p:cNvCxnSpPr>
            <a:cxnSpLocks/>
          </p:cNvCxnSpPr>
          <p:nvPr/>
        </p:nvCxnSpPr>
        <p:spPr>
          <a:xfrm flipH="1">
            <a:off x="937578" y="1945092"/>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F802574D-8DAD-47BB-8BAB-6DB35C3CB17C}"/>
              </a:ext>
            </a:extLst>
          </p:cNvPr>
          <p:cNvCxnSpPr>
            <a:cxnSpLocks/>
          </p:cNvCxnSpPr>
          <p:nvPr/>
        </p:nvCxnSpPr>
        <p:spPr>
          <a:xfrm flipH="1">
            <a:off x="937578" y="3302341"/>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067671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4229619"/>
          </a:xfrm>
          <a:prstGeom prst="rect">
            <a:avLst/>
          </a:prstGeom>
          <a:ln>
            <a:noFill/>
          </a:ln>
        </p:spPr>
        <p:txBody>
          <a:bodyPr wrap="square" lIns="91440" tIns="45720" rIns="91440" bIns="45720" anchor="t">
            <a:spAutoFit/>
          </a:bodyPr>
          <a:lstStyle/>
          <a:p>
            <a:pPr marL="800100" lvl="1" indent="-342900">
              <a:lnSpc>
                <a:spcPct val="107000"/>
              </a:lnSpc>
              <a:spcAft>
                <a:spcPts val="2400"/>
              </a:spcAft>
              <a:buFont typeface="Symbol" panose="05050102010706020507" pitchFamily="18" charset="2"/>
              <a:buChar char=""/>
            </a:pPr>
            <a:endParaRPr lang="en-AU" sz="2000">
              <a:latin typeface="Calibri"/>
              <a:ea typeface="Calibri" panose="020F0502020204030204" pitchFamily="34" charset="0"/>
              <a:cs typeface="Calibri"/>
            </a:endParaRP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PBS Data Distribution Project background and timeline</a:t>
            </a:r>
          </a:p>
          <a:p>
            <a:pPr marL="800100" lvl="1" indent="-342900">
              <a:lnSpc>
                <a:spcPct val="107000"/>
              </a:lnSpc>
              <a:spcAft>
                <a:spcPts val="2400"/>
              </a:spcAft>
              <a:buFont typeface="Symbol" panose="05050102010706020507" pitchFamily="18" charset="2"/>
              <a:buChar char=""/>
            </a:pPr>
            <a:r>
              <a:rPr lang="en-GB" sz="2000">
                <a:latin typeface="Calibri"/>
                <a:cs typeface="Calibri"/>
              </a:rPr>
              <a:t>Introduction to the Public Beta API</a:t>
            </a:r>
          </a:p>
          <a:p>
            <a:pPr marL="1257300" lvl="2" indent="-342900">
              <a:lnSpc>
                <a:spcPct val="107000"/>
              </a:lnSpc>
              <a:spcAft>
                <a:spcPts val="2400"/>
              </a:spcAft>
              <a:buFont typeface="Symbol" panose="05050102010706020507" pitchFamily="18" charset="2"/>
              <a:buChar char=""/>
            </a:pPr>
            <a:r>
              <a:rPr lang="en-GB" sz="2000">
                <a:latin typeface="Calibri"/>
                <a:cs typeface="Calibri"/>
              </a:rPr>
              <a:t>Accessing the API</a:t>
            </a:r>
          </a:p>
          <a:p>
            <a:pPr marL="1257300" lvl="2" indent="-342900">
              <a:lnSpc>
                <a:spcPct val="107000"/>
              </a:lnSpc>
              <a:spcAft>
                <a:spcPts val="2400"/>
              </a:spcAft>
              <a:buFont typeface="Symbol" panose="05050102010706020507" pitchFamily="18" charset="2"/>
              <a:buChar char=""/>
            </a:pPr>
            <a:r>
              <a:rPr lang="en-GB" sz="2000">
                <a:latin typeface="Calibri"/>
                <a:cs typeface="Calibri"/>
              </a:rPr>
              <a:t>API Features</a:t>
            </a:r>
          </a:p>
          <a:p>
            <a:pPr marL="1257300" lvl="2" indent="-342900">
              <a:lnSpc>
                <a:spcPct val="107000"/>
              </a:lnSpc>
              <a:spcAft>
                <a:spcPts val="2400"/>
              </a:spcAft>
              <a:buFont typeface="Symbol" panose="05050102010706020507" pitchFamily="18" charset="2"/>
              <a:buChar char=""/>
            </a:pPr>
            <a:r>
              <a:rPr lang="en-GB" sz="2000">
                <a:latin typeface="Calibri"/>
                <a:cs typeface="Calibri"/>
              </a:rPr>
              <a:t>Components of the API</a:t>
            </a:r>
          </a:p>
          <a:p>
            <a:pPr marL="1257300" lvl="2" indent="-342900">
              <a:lnSpc>
                <a:spcPct val="107000"/>
              </a:lnSpc>
              <a:spcAft>
                <a:spcPts val="2400"/>
              </a:spcAft>
              <a:buFont typeface="Symbol" panose="05050102010706020507" pitchFamily="18" charset="2"/>
              <a:buChar char=""/>
            </a:pPr>
            <a:r>
              <a:rPr lang="en-GB" sz="2000">
                <a:latin typeface="Calibri"/>
                <a:cs typeface="Calibri"/>
              </a:rPr>
              <a:t>User journeys to access the API</a:t>
            </a:r>
          </a:p>
        </p:txBody>
      </p:sp>
    </p:spTree>
    <p:extLst>
      <p:ext uri="{BB962C8B-B14F-4D97-AF65-F5344CB8AC3E}">
        <p14:creationId xmlns:p14="http://schemas.microsoft.com/office/powerpoint/2010/main" val="3356194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3350597"/>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Background</a:t>
            </a:r>
            <a:endParaRPr lang="en-AU" sz="2000">
              <a:latin typeface="Calibri" panose="020F0502020204030204" pitchFamily="34" charset="0"/>
              <a:ea typeface="Calibri" panose="020F0502020204030204" pitchFamily="34" charset="0"/>
              <a:cs typeface="Calibri" panose="020F0502020204030204" pitchFamily="34" charset="0"/>
            </a:endParaRPr>
          </a:p>
          <a:p>
            <a:pPr lvl="1">
              <a:lnSpc>
                <a:spcPct val="107000"/>
              </a:lnSpc>
              <a:spcAft>
                <a:spcPts val="2400"/>
              </a:spcAft>
            </a:pPr>
            <a:r>
              <a:rPr lang="en-AU" sz="2000"/>
              <a:t>The Department of Health is modernising the consumption and data distribution model for the monthly PBS Schedule data, in order to:</a:t>
            </a:r>
          </a:p>
          <a:p>
            <a:pPr marL="800100" lvl="1" indent="-342900">
              <a:lnSpc>
                <a:spcPct val="107000"/>
              </a:lnSpc>
              <a:spcAft>
                <a:spcPts val="2400"/>
              </a:spcAft>
              <a:buFont typeface="Arial"/>
              <a:buChar char="•"/>
            </a:pPr>
            <a:r>
              <a:rPr lang="en-AU" sz="2000">
                <a:latin typeface="Calibri"/>
                <a:cs typeface="Calibri"/>
              </a:rPr>
              <a:t>Improve accessibility to PBS Schedule data; </a:t>
            </a:r>
          </a:p>
          <a:p>
            <a:pPr marL="800100" lvl="1" indent="-342900">
              <a:lnSpc>
                <a:spcPct val="107000"/>
              </a:lnSpc>
              <a:spcAft>
                <a:spcPts val="2400"/>
              </a:spcAft>
              <a:buFont typeface="Arial"/>
              <a:buChar char="•"/>
            </a:pPr>
            <a:r>
              <a:rPr lang="en-AU" sz="2000">
                <a:latin typeface="Calibri"/>
                <a:cs typeface="Calibri"/>
              </a:rPr>
              <a:t>Make the data easier to understand and use in software; and</a:t>
            </a:r>
          </a:p>
          <a:p>
            <a:pPr marL="800100" lvl="1" indent="-342900">
              <a:lnSpc>
                <a:spcPct val="107000"/>
              </a:lnSpc>
              <a:spcAft>
                <a:spcPts val="2400"/>
              </a:spcAft>
              <a:buFont typeface="Arial"/>
              <a:buChar char="•"/>
            </a:pPr>
            <a:r>
              <a:rPr lang="en-AU" sz="2000">
                <a:latin typeface="Calibri"/>
                <a:cs typeface="Calibri"/>
              </a:rPr>
              <a:t>Improve data latency and data provision through best practice architecture.</a:t>
            </a:r>
          </a:p>
        </p:txBody>
      </p:sp>
    </p:spTree>
    <p:extLst>
      <p:ext uri="{BB962C8B-B14F-4D97-AF65-F5344CB8AC3E}">
        <p14:creationId xmlns:p14="http://schemas.microsoft.com/office/powerpoint/2010/main" val="2733211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3679918"/>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Timeline</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spcAft>
                <a:spcPts val="2400"/>
              </a:spcAft>
              <a:buFont typeface="Symbol" panose="05050102010706020507" pitchFamily="18" charset="2"/>
              <a:buChar char=""/>
            </a:pPr>
            <a:r>
              <a:rPr lang="en-AU" sz="2000">
                <a:latin typeface="Calibri"/>
                <a:cs typeface="Calibri"/>
              </a:rPr>
              <a:t>The project started in 2019, and conducted a series of working group </a:t>
            </a:r>
            <a:r>
              <a:rPr lang="en-AU" sz="2000">
                <a:latin typeface="Calibri"/>
                <a:ea typeface="Calibri" panose="020F0502020204030204" pitchFamily="34" charset="0"/>
                <a:cs typeface="Calibri"/>
              </a:rPr>
              <a:t>meetings in 2020-21</a:t>
            </a: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A Private Beta with a small group of vendors was held in late 2022</a:t>
            </a: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The Public Beta commenced in June 2023 and will finish when the Department is sure that </a:t>
            </a:r>
            <a:r>
              <a:rPr lang="en-AU" sz="2000" b="0" i="0">
                <a:solidFill>
                  <a:srgbClr val="313131"/>
                </a:solidFill>
                <a:effectLst/>
                <a:latin typeface="-apple-system"/>
              </a:rPr>
              <a:t>it meets user needs and delivers the full end-to-end user journey</a:t>
            </a:r>
            <a:endParaRPr lang="en-AU" sz="2000">
              <a:latin typeface="Calibri"/>
              <a:ea typeface="Calibri" panose="020F0502020204030204" pitchFamily="34" charset="0"/>
              <a:cs typeface="Calibri"/>
            </a:endParaRPr>
          </a:p>
          <a:p>
            <a:pPr marL="800100" lvl="1" indent="-342900">
              <a:lnSpc>
                <a:spcPct val="107000"/>
              </a:lnSpc>
              <a:spcAft>
                <a:spcPts val="2400"/>
              </a:spcAft>
              <a:buFont typeface="Symbol" panose="05050102010706020507" pitchFamily="18" charset="2"/>
              <a:buChar char=""/>
            </a:pPr>
            <a:r>
              <a:rPr lang="en-AU" sz="2000" b="1">
                <a:latin typeface="Calibri"/>
                <a:cs typeface="Calibri"/>
              </a:rPr>
              <a:t>The Department will cease to provide ALL existing forms of data currently distributed to vendors at a point in time to be determined in consultation with Beta participants</a:t>
            </a:r>
            <a:endParaRPr lang="en-AU" sz="2000" b="1">
              <a:latin typeface="Calibri"/>
              <a:ea typeface="Calibri" panose="020F0502020204030204" pitchFamily="34" charset="0"/>
              <a:cs typeface="Calibri"/>
            </a:endParaRPr>
          </a:p>
        </p:txBody>
      </p:sp>
    </p:spTree>
    <p:extLst>
      <p:ext uri="{BB962C8B-B14F-4D97-AF65-F5344CB8AC3E}">
        <p14:creationId xmlns:p14="http://schemas.microsoft.com/office/powerpoint/2010/main" val="12551182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009239"/>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Accessing the Public Beta API</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Each Software Vendor is provided unique credentials to access the API </a:t>
            </a: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Applications to access the API are made through the Health Products Portal</a:t>
            </a:r>
            <a:br>
              <a:rPr lang="en-AU" sz="2000">
                <a:latin typeface="Calibri"/>
                <a:ea typeface="Calibri" panose="020F0502020204030204" pitchFamily="34" charset="0"/>
                <a:cs typeface="Calibri"/>
              </a:rPr>
            </a:br>
            <a:r>
              <a:rPr lang="en-AU" sz="2000">
                <a:latin typeface="Calibri"/>
                <a:ea typeface="Calibri" panose="020F0502020204030204" pitchFamily="34" charset="0"/>
                <a:cs typeface="Calibri"/>
                <a:hlinkClick r:id="rId2"/>
              </a:rPr>
              <a:t>https://hpp.health.gov.au/</a:t>
            </a:r>
            <a:r>
              <a:rPr lang="en-AU" sz="2000">
                <a:latin typeface="Calibri"/>
                <a:ea typeface="Calibri" panose="020F0502020204030204" pitchFamily="34" charset="0"/>
                <a:cs typeface="Calibri"/>
              </a:rPr>
              <a:t> </a:t>
            </a: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Note: As the API contains data under embargo, only software vendors or developers with a need to access the embargo data will be given access. </a:t>
            </a:r>
          </a:p>
          <a:p>
            <a:pPr marL="800100" lvl="1" indent="-342900">
              <a:lnSpc>
                <a:spcPct val="107000"/>
              </a:lnSpc>
              <a:spcAft>
                <a:spcPts val="2400"/>
              </a:spcAft>
              <a:buFont typeface="Symbol" panose="05050102010706020507" pitchFamily="18" charset="2"/>
              <a:buChar char=""/>
            </a:pPr>
            <a:r>
              <a:rPr lang="en-AU" sz="2000">
                <a:latin typeface="Calibri"/>
                <a:ea typeface="Calibri" panose="020F0502020204030204" pitchFamily="34" charset="0"/>
                <a:cs typeface="Calibri"/>
              </a:rPr>
              <a:t>A version of the API (that will contain only public domain data) for use by the general public is being developed</a:t>
            </a:r>
          </a:p>
        </p:txBody>
      </p:sp>
    </p:spTree>
    <p:extLst>
      <p:ext uri="{BB962C8B-B14F-4D97-AF65-F5344CB8AC3E}">
        <p14:creationId xmlns:p14="http://schemas.microsoft.com/office/powerpoint/2010/main" val="27892377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3991093"/>
          </a:xfrm>
          <a:prstGeom prst="rect">
            <a:avLst/>
          </a:prstGeom>
          <a:ln>
            <a:noFill/>
          </a:ln>
        </p:spPr>
        <p:txBody>
          <a:bodyPr wrap="square" lIns="91440" tIns="45720" rIns="91440" bIns="45720" anchor="t">
            <a:spAutoFit/>
          </a:bodyPr>
          <a:lstStyle/>
          <a:p>
            <a:pPr>
              <a:lnSpc>
                <a:spcPct val="105000"/>
              </a:lnSpc>
              <a:spcAft>
                <a:spcPts val="600"/>
              </a:spcAft>
            </a:pPr>
            <a:r>
              <a:rPr lang="en-AU" sz="2400">
                <a:solidFill>
                  <a:schemeClr val="accent1"/>
                </a:solidFill>
                <a:latin typeface="Calibri"/>
                <a:ea typeface="Calibri" panose="020F0502020204030204" pitchFamily="34" charset="0"/>
                <a:cs typeface="Calibri"/>
              </a:rPr>
              <a:t>Features of the API</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The PBS schedule data has been loaded into a relational database</a:t>
            </a:r>
          </a:p>
          <a:p>
            <a:pPr marL="800100" lvl="1"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There is one API endpoint for each table in the database</a:t>
            </a:r>
          </a:p>
          <a:p>
            <a:pPr marL="800100" lvl="1"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There is one logical set of data in the API for each combination of PBS item code and Trade Product Pack</a:t>
            </a:r>
          </a:p>
          <a:p>
            <a:pPr marL="800100" lvl="1"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Each monthly PBS schedule for the most recent 12 months is in the API</a:t>
            </a:r>
          </a:p>
          <a:p>
            <a:pPr marL="800100" lvl="1"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Each month is distinguished in the API by a ‘schedule code’</a:t>
            </a:r>
          </a:p>
          <a:p>
            <a:pPr marL="1257300" lvl="2"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The ‘schedules’ endpoint in the API has metadata about each schedule code</a:t>
            </a:r>
          </a:p>
          <a:p>
            <a:pPr marL="1257300" lvl="2"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Each API request can be filtered by schedule code, PBS program and PBS item code</a:t>
            </a:r>
          </a:p>
          <a:p>
            <a:pPr marL="800100" lvl="1" indent="-342900">
              <a:lnSpc>
                <a:spcPct val="105000"/>
              </a:lnSpc>
              <a:spcAft>
                <a:spcPts val="600"/>
              </a:spcAft>
              <a:buFont typeface="Symbol" panose="05050102010706020507" pitchFamily="18" charset="2"/>
              <a:buChar char=""/>
            </a:pPr>
            <a:r>
              <a:rPr lang="en-AU" sz="2000">
                <a:latin typeface="Calibri"/>
                <a:ea typeface="Calibri" panose="020F0502020204030204" pitchFamily="34" charset="0"/>
                <a:cs typeface="Calibri"/>
              </a:rPr>
              <a:t>The API is rate-limited to one request per second</a:t>
            </a:r>
          </a:p>
        </p:txBody>
      </p:sp>
    </p:spTree>
    <p:extLst>
      <p:ext uri="{BB962C8B-B14F-4D97-AF65-F5344CB8AC3E}">
        <p14:creationId xmlns:p14="http://schemas.microsoft.com/office/powerpoint/2010/main" val="42364349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diagram, plan, screenshot&#10;&#10;Description automatically generated">
            <a:extLst>
              <a:ext uri="{FF2B5EF4-FFF2-40B4-BE49-F238E27FC236}">
                <a16:creationId xmlns:a16="http://schemas.microsoft.com/office/drawing/2014/main" id="{5AC19BE6-38C4-403B-A125-1C47CC05EDF8}"/>
              </a:ext>
            </a:extLst>
          </p:cNvPr>
          <p:cNvPicPr>
            <a:picLocks noChangeAspect="1"/>
          </p:cNvPicPr>
          <p:nvPr/>
        </p:nvPicPr>
        <p:blipFill>
          <a:blip r:embed="rId2"/>
          <a:stretch>
            <a:fillRect/>
          </a:stretch>
        </p:blipFill>
        <p:spPr>
          <a:xfrm>
            <a:off x="644176" y="230779"/>
            <a:ext cx="9545110" cy="6509660"/>
          </a:xfrm>
          <a:prstGeom prst="rect">
            <a:avLst/>
          </a:prstGeom>
        </p:spPr>
      </p:pic>
      <p:sp>
        <p:nvSpPr>
          <p:cNvPr id="4" name="Rectangle 3">
            <a:extLst>
              <a:ext uri="{FF2B5EF4-FFF2-40B4-BE49-F238E27FC236}">
                <a16:creationId xmlns:a16="http://schemas.microsoft.com/office/drawing/2014/main" id="{259B3896-4F61-4BE0-8ED2-82E9E31C8BA0}"/>
              </a:ext>
            </a:extLst>
          </p:cNvPr>
          <p:cNvSpPr/>
          <p:nvPr/>
        </p:nvSpPr>
        <p:spPr>
          <a:xfrm>
            <a:off x="2200275" y="1857375"/>
            <a:ext cx="1163411" cy="453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27294396"/>
      </p:ext>
    </p:extLst>
  </p:cSld>
  <p:clrMapOvr>
    <a:masterClrMapping/>
  </p:clrMapOvr>
</p:sld>
</file>

<file path=ppt/theme/theme1.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PP Committee member webinar - Logging in - January 2023.pptx" id="{C1693FBD-BCE7-4944-9D41-147498D29E7B}" vid="{956BD56E-FECC-4BC6-8DC6-CEE9BC1EE4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E71144B0A72D48BAD5085EFC329F68" ma:contentTypeVersion="14" ma:contentTypeDescription="Create a new document." ma:contentTypeScope="" ma:versionID="8f3a709a582606879813d1a0ddd2f376">
  <xsd:schema xmlns:xsd="http://www.w3.org/2001/XMLSchema" xmlns:xs="http://www.w3.org/2001/XMLSchema" xmlns:p="http://schemas.microsoft.com/office/2006/metadata/properties" xmlns:ns2="01920aa1-7832-453e-a147-98c77996387c" xmlns:ns3="c4876c76-5897-4d5d-ac80-954d0599e137" targetNamespace="http://schemas.microsoft.com/office/2006/metadata/properties" ma:root="true" ma:fieldsID="76b4e643cec556af8885d278cd22d535" ns2:_="" ns3:_="">
    <xsd:import namespace="01920aa1-7832-453e-a147-98c77996387c"/>
    <xsd:import namespace="c4876c76-5897-4d5d-ac80-954d0599e1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920aa1-7832-453e-a147-98c779963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9927c38-8944-418e-ac9b-4d6e7554302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876c76-5897-4d5d-ac80-954d0599e1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8e53915-8c5f-445e-bedf-3b013b1c2309}" ma:internalName="TaxCatchAll" ma:showField="CatchAllData" ma:web="c4876c76-5897-4d5d-ac80-954d0599e1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4876c76-5897-4d5d-ac80-954d0599e137" xsi:nil="true"/>
    <lcf76f155ced4ddcb4097134ff3c332f xmlns="01920aa1-7832-453e-a147-98c77996387c">
      <Terms xmlns="http://schemas.microsoft.com/office/infopath/2007/PartnerControls"/>
    </lcf76f155ced4ddcb4097134ff3c332f>
    <SharedWithUsers xmlns="c4876c76-5897-4d5d-ac80-954d0599e137">
      <UserInfo>
        <DisplayName>SHARMA, Krishneel</DisplayName>
        <AccountId>13</AccountId>
        <AccountType/>
      </UserInfo>
      <UserInfo>
        <DisplayName>CURTIS, Tori</DisplayName>
        <AccountId>69</AccountId>
        <AccountType/>
      </UserInfo>
    </SharedWithUsers>
  </documentManagement>
</p:properties>
</file>

<file path=customXml/itemProps1.xml><?xml version="1.0" encoding="utf-8"?>
<ds:datastoreItem xmlns:ds="http://schemas.openxmlformats.org/officeDocument/2006/customXml" ds:itemID="{0BBE339F-BAD8-4A76-8A9B-1A7F5211AD39}">
  <ds:schemaRefs>
    <ds:schemaRef ds:uri="http://schemas.microsoft.com/sharepoint/v3/contenttype/forms"/>
  </ds:schemaRefs>
</ds:datastoreItem>
</file>

<file path=customXml/itemProps2.xml><?xml version="1.0" encoding="utf-8"?>
<ds:datastoreItem xmlns:ds="http://schemas.openxmlformats.org/officeDocument/2006/customXml" ds:itemID="{900B0447-4E15-40AC-B572-A0659679CF57}">
  <ds:schemaRefs>
    <ds:schemaRef ds:uri="01920aa1-7832-453e-a147-98c77996387c"/>
    <ds:schemaRef ds:uri="c4876c76-5897-4d5d-ac80-954d0599e1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29F1DE-711E-4FEC-B30C-4957D8EE3752}">
  <ds:schemaRefs>
    <ds:schemaRef ds:uri="01920aa1-7832-453e-a147-98c77996387c"/>
    <ds:schemaRef ds:uri="c4876c76-5897-4d5d-ac80-954d0599e13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14</Slides>
  <Notes>5</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Before we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HPP training coming soon on:</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CURTIS, Tori</dc:creator>
  <cp:revision>2</cp:revision>
  <cp:lastPrinted>2018-09-20T02:29:20Z</cp:lastPrinted>
  <dcterms:created xsi:type="dcterms:W3CDTF">2022-10-07T04:42:11Z</dcterms:created>
  <dcterms:modified xsi:type="dcterms:W3CDTF">2023-07-03T05:14:47Z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tion">
    <vt:lpwstr>5;#PCPD CC Corporate Communication SN|73cff0d0-7b20-43e0-ad96-75a3b55de641</vt:lpwstr>
  </property>
  <property fmtid="{D5CDD505-2E9C-101B-9397-08002B2CF9AE}" pid="3" name="ContentTypeId">
    <vt:lpwstr>0x010100FEE71144B0A72D48BAD5085EFC329F68</vt:lpwstr>
  </property>
  <property fmtid="{D5CDD505-2E9C-101B-9397-08002B2CF9AE}" pid="4" name="_dlc_DocIdItemGuid">
    <vt:lpwstr>44a230fd-fa4f-4291-89e0-e57edd2430d9</vt:lpwstr>
  </property>
  <property fmtid="{D5CDD505-2E9C-101B-9397-08002B2CF9AE}" pid="5" name="Keywords1">
    <vt:lpwstr>4;#visual identity|a54ebda2-a0fd-45ec-8fc0-1cf31001b526;#48;#Presentation|4aa1c64d-65dd-4587-b2fe-b758d053021e</vt:lpwstr>
  </property>
  <property fmtid="{D5CDD505-2E9C-101B-9397-08002B2CF9AE}" pid="6" name="Information type">
    <vt:lpwstr>42;#Template|0635ea83-9a41-497c-9b11-d9d7178dcab7</vt:lpwstr>
  </property>
  <property fmtid="{D5CDD505-2E9C-101B-9397-08002B2CF9AE}" pid="7" name="MediaServiceImageTags">
    <vt:lpwstr/>
  </property>
</Properties>
</file>