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4"/>
    <p:sldMasterId id="2147483993" r:id="rId5"/>
  </p:sldMasterIdLst>
  <p:notesMasterIdLst>
    <p:notesMasterId r:id="rId16"/>
  </p:notesMasterIdLst>
  <p:sldIdLst>
    <p:sldId id="270" r:id="rId6"/>
    <p:sldId id="269" r:id="rId7"/>
    <p:sldId id="268" r:id="rId8"/>
    <p:sldId id="267" r:id="rId9"/>
    <p:sldId id="266" r:id="rId10"/>
    <p:sldId id="265" r:id="rId11"/>
    <p:sldId id="264" r:id="rId12"/>
    <p:sldId id="263" r:id="rId13"/>
    <p:sldId id="257" r:id="rId14"/>
    <p:sldId id="271" r:id="rId1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A0951-16B8-BCB3-DDE1-7E87F5C3574A}" v="7" dt="2023-07-19T01:04:19.515"/>
    <p1510:client id="{E5F31E9C-3571-41D7-9421-BDFFA4E951D0}" v="10" dt="2023-07-17T03:47:25.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184"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855F5-B57B-41A6-9DA2-33ED1419172D}" type="datetimeFigureOut">
              <a:t>7/18/2023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32715-CCC6-41E7-B1D2-34A64C04272B}" type="slidenum">
              <a:t>‹#›</a:t>
            </a:fld>
            <a:endParaRPr lang="en-GB"/>
          </a:p>
        </p:txBody>
      </p:sp>
    </p:spTree>
    <p:extLst>
      <p:ext uri="{BB962C8B-B14F-4D97-AF65-F5344CB8AC3E}">
        <p14:creationId xmlns:p14="http://schemas.microsoft.com/office/powerpoint/2010/main" val="272946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F9032-5597-3042-A2EA-4E24F1F568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149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9</a:t>
            </a:fld>
            <a:endParaRPr lang="en-US"/>
          </a:p>
        </p:txBody>
      </p:sp>
    </p:spTree>
    <p:extLst>
      <p:ext uri="{BB962C8B-B14F-4D97-AF65-F5344CB8AC3E}">
        <p14:creationId xmlns:p14="http://schemas.microsoft.com/office/powerpoint/2010/main" val="1678143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6AF86069-9A04-4999-924B-B5F50832022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18/07/2023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ma14="http://schemas.microsoft.com/office/mac/drawingml/2011/main" xmlns=""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D5D3CB85-A2F5-4356-BA5A-627AED2AC9BB}"/>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9FE88CC9-0592-44EA-B0F9-C18265308731}"/>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18/07/2023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18/07/2023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8.xml"/><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ma14="http://schemas.microsoft.com/office/mac/drawingml/2011/main" xmlns=""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a:solidFill>
                  <a:srgbClr val="243C96"/>
                </a:solidFill>
                <a:latin typeface="Calibri"/>
              </a:rPr>
              <a:t>Health Products Portal</a:t>
            </a:r>
          </a:p>
          <a:p>
            <a:r>
              <a:rPr lang="en-AU" sz="4800" b="1">
                <a:solidFill>
                  <a:srgbClr val="243C96"/>
                </a:solidFill>
                <a:latin typeface="Calibri"/>
              </a:rPr>
              <a:t>Webinar</a:t>
            </a:r>
            <a:endParaRPr lang="en-AU" sz="4800" b="1">
              <a:solidFill>
                <a:srgbClr val="243C96"/>
              </a:solidFill>
              <a:latin typeface="Calibri"/>
              <a:cs typeface="Calibri"/>
            </a:endParaRPr>
          </a:p>
          <a:p>
            <a:r>
              <a:rPr lang="en-AU" sz="3200">
                <a:solidFill>
                  <a:srgbClr val="243C96"/>
                </a:solidFill>
                <a:latin typeface="Calibri"/>
                <a:cs typeface="Calibri"/>
              </a:rPr>
              <a:t>Software Vendor API access Public Beta</a:t>
            </a:r>
            <a:endParaRPr lang="en-AU" sz="3200">
              <a:solidFill>
                <a:srgbClr val="243C96"/>
              </a:solidFill>
              <a:latin typeface="Calibri"/>
              <a:ea typeface="Calibri"/>
              <a:cs typeface="Calibri"/>
            </a:endParaRP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dirty="0">
                <a:solidFill>
                  <a:srgbClr val="008A96"/>
                </a:solidFill>
              </a:rPr>
              <a:t>Thank you for joining, this webinar will begin at 2.00pm, </a:t>
            </a:r>
            <a:endParaRPr lang="en-US" dirty="0">
              <a:solidFill>
                <a:srgbClr val="008A96"/>
              </a:solidFill>
              <a:cs typeface="Arial"/>
            </a:endParaRPr>
          </a:p>
          <a:p>
            <a:r>
              <a:rPr lang="en-US" dirty="0">
                <a:solidFill>
                  <a:srgbClr val="008A96"/>
                </a:solidFill>
              </a:rPr>
              <a:t>17 July 2023</a:t>
            </a:r>
            <a:endParaRPr lang="en-US" dirty="0">
              <a:solidFill>
                <a:srgbClr val="008A96"/>
              </a:solidFill>
              <a:cs typeface="Arial"/>
            </a:endParaRPr>
          </a:p>
        </p:txBody>
      </p:sp>
    </p:spTree>
    <p:extLst>
      <p:ext uri="{BB962C8B-B14F-4D97-AF65-F5344CB8AC3E}">
        <p14:creationId xmlns:p14="http://schemas.microsoft.com/office/powerpoint/2010/main" val="4873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8DA42C4B-70DD-4F82-9A67-9B810B07AEE1}"/>
              </a:ext>
            </a:extLst>
          </p:cNvPr>
          <p:cNvGrpSpPr/>
          <p:nvPr/>
        </p:nvGrpSpPr>
        <p:grpSpPr>
          <a:xfrm>
            <a:off x="305451" y="566056"/>
            <a:ext cx="11581097" cy="5050972"/>
            <a:chOff x="305451" y="566056"/>
            <a:chExt cx="11581097" cy="5050972"/>
          </a:xfrm>
        </p:grpSpPr>
        <p:pic>
          <p:nvPicPr>
            <p:cNvPr id="4" name="Picture 3">
              <a:extLst>
                <a:ext uri="{FF2B5EF4-FFF2-40B4-BE49-F238E27FC236}">
                  <a16:creationId xmlns:a16="http://schemas.microsoft.com/office/drawing/2014/main" id="{02B0DC6F-E04D-464E-A9E8-EE3DA395FBF8}"/>
                </a:ext>
              </a:extLst>
            </p:cNvPr>
            <p:cNvPicPr>
              <a:picLocks noChangeAspect="1"/>
            </p:cNvPicPr>
            <p:nvPr/>
          </p:nvPicPr>
          <p:blipFill>
            <a:blip r:embed="rId2"/>
            <a:stretch>
              <a:fillRect/>
            </a:stretch>
          </p:blipFill>
          <p:spPr>
            <a:xfrm>
              <a:off x="305451" y="566056"/>
              <a:ext cx="11581097" cy="5050972"/>
            </a:xfrm>
            <a:prstGeom prst="rect">
              <a:avLst/>
            </a:prstGeom>
          </p:spPr>
        </p:pic>
        <p:sp>
          <p:nvSpPr>
            <p:cNvPr id="5" name="Rectangle 4">
              <a:extLst>
                <a:ext uri="{FF2B5EF4-FFF2-40B4-BE49-F238E27FC236}">
                  <a16:creationId xmlns:a16="http://schemas.microsoft.com/office/drawing/2014/main" id="{500B21AB-F4AE-488D-9BF0-1F40970B3A11}"/>
                </a:ext>
              </a:extLst>
            </p:cNvPr>
            <p:cNvSpPr/>
            <p:nvPr/>
          </p:nvSpPr>
          <p:spPr>
            <a:xfrm>
              <a:off x="1982329" y="1612376"/>
              <a:ext cx="1103771" cy="17417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6" name="Rectangle 5">
              <a:extLst>
                <a:ext uri="{FF2B5EF4-FFF2-40B4-BE49-F238E27FC236}">
                  <a16:creationId xmlns:a16="http://schemas.microsoft.com/office/drawing/2014/main" id="{D755C204-C44D-43B2-A594-EB7C794A1D1B}"/>
                </a:ext>
              </a:extLst>
            </p:cNvPr>
            <p:cNvSpPr/>
            <p:nvPr/>
          </p:nvSpPr>
          <p:spPr>
            <a:xfrm>
              <a:off x="3086099" y="2423019"/>
              <a:ext cx="1037167" cy="17417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7" name="Rectangle 6">
              <a:extLst>
                <a:ext uri="{FF2B5EF4-FFF2-40B4-BE49-F238E27FC236}">
                  <a16:creationId xmlns:a16="http://schemas.microsoft.com/office/drawing/2014/main" id="{4550F622-66EF-4420-A11F-31B88448633A}"/>
                </a:ext>
              </a:extLst>
            </p:cNvPr>
            <p:cNvSpPr/>
            <p:nvPr/>
          </p:nvSpPr>
          <p:spPr>
            <a:xfrm>
              <a:off x="2250166" y="2704400"/>
              <a:ext cx="3281953"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8" name="Rectangle 7">
              <a:extLst>
                <a:ext uri="{FF2B5EF4-FFF2-40B4-BE49-F238E27FC236}">
                  <a16:creationId xmlns:a16="http://schemas.microsoft.com/office/drawing/2014/main" id="{4A04B548-5E31-4F15-B77E-1B96B4AADECC}"/>
                </a:ext>
              </a:extLst>
            </p:cNvPr>
            <p:cNvSpPr/>
            <p:nvPr/>
          </p:nvSpPr>
          <p:spPr>
            <a:xfrm>
              <a:off x="2486053" y="3007305"/>
              <a:ext cx="3046066"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9" name="Rectangle 8">
              <a:extLst>
                <a:ext uri="{FF2B5EF4-FFF2-40B4-BE49-F238E27FC236}">
                  <a16:creationId xmlns:a16="http://schemas.microsoft.com/office/drawing/2014/main" id="{772BC451-FD43-4B32-9E10-3CE774278721}"/>
                </a:ext>
              </a:extLst>
            </p:cNvPr>
            <p:cNvSpPr/>
            <p:nvPr/>
          </p:nvSpPr>
          <p:spPr>
            <a:xfrm>
              <a:off x="2301618" y="3309006"/>
              <a:ext cx="3230501"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0" name="Rectangle 9">
              <a:extLst>
                <a:ext uri="{FF2B5EF4-FFF2-40B4-BE49-F238E27FC236}">
                  <a16:creationId xmlns:a16="http://schemas.microsoft.com/office/drawing/2014/main" id="{458BF880-86D3-420F-B713-AF3D9DBDF034}"/>
                </a:ext>
              </a:extLst>
            </p:cNvPr>
            <p:cNvSpPr/>
            <p:nvPr/>
          </p:nvSpPr>
          <p:spPr>
            <a:xfrm>
              <a:off x="2112711" y="3613503"/>
              <a:ext cx="3419408"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1" name="Rectangle 10">
              <a:extLst>
                <a:ext uri="{FF2B5EF4-FFF2-40B4-BE49-F238E27FC236}">
                  <a16:creationId xmlns:a16="http://schemas.microsoft.com/office/drawing/2014/main" id="{A89E3A95-A214-44AA-908A-DFF5FC91B377}"/>
                </a:ext>
              </a:extLst>
            </p:cNvPr>
            <p:cNvSpPr/>
            <p:nvPr/>
          </p:nvSpPr>
          <p:spPr>
            <a:xfrm>
              <a:off x="1647679" y="2654466"/>
              <a:ext cx="3950481"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2" name="Rectangle 11">
              <a:extLst>
                <a:ext uri="{FF2B5EF4-FFF2-40B4-BE49-F238E27FC236}">
                  <a16:creationId xmlns:a16="http://schemas.microsoft.com/office/drawing/2014/main" id="{FB67CD34-427D-49DF-9AFC-48E68E4A2E08}"/>
                </a:ext>
              </a:extLst>
            </p:cNvPr>
            <p:cNvSpPr/>
            <p:nvPr/>
          </p:nvSpPr>
          <p:spPr>
            <a:xfrm>
              <a:off x="1647678" y="2955636"/>
              <a:ext cx="3950481"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3" name="Rectangle 12">
              <a:extLst>
                <a:ext uri="{FF2B5EF4-FFF2-40B4-BE49-F238E27FC236}">
                  <a16:creationId xmlns:a16="http://schemas.microsoft.com/office/drawing/2014/main" id="{B6A140B2-35C2-4100-B0BA-9727DCDD148F}"/>
                </a:ext>
              </a:extLst>
            </p:cNvPr>
            <p:cNvSpPr/>
            <p:nvPr/>
          </p:nvSpPr>
          <p:spPr>
            <a:xfrm>
              <a:off x="1647679" y="3256806"/>
              <a:ext cx="3950480"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4" name="Rectangle 13">
              <a:extLst>
                <a:ext uri="{FF2B5EF4-FFF2-40B4-BE49-F238E27FC236}">
                  <a16:creationId xmlns:a16="http://schemas.microsoft.com/office/drawing/2014/main" id="{63755104-F596-4DB4-9C4D-5D6E765D8709}"/>
                </a:ext>
              </a:extLst>
            </p:cNvPr>
            <p:cNvSpPr/>
            <p:nvPr/>
          </p:nvSpPr>
          <p:spPr>
            <a:xfrm>
              <a:off x="1647678" y="3557976"/>
              <a:ext cx="3950479"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5" name="Rectangle 14">
              <a:extLst>
                <a:ext uri="{FF2B5EF4-FFF2-40B4-BE49-F238E27FC236}">
                  <a16:creationId xmlns:a16="http://schemas.microsoft.com/office/drawing/2014/main" id="{EE367637-5054-4772-B630-39D5C77C92CD}"/>
                </a:ext>
              </a:extLst>
            </p:cNvPr>
            <p:cNvSpPr/>
            <p:nvPr/>
          </p:nvSpPr>
          <p:spPr>
            <a:xfrm>
              <a:off x="1647676" y="3859433"/>
              <a:ext cx="7176284"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6" name="Rectangle 25">
              <a:extLst>
                <a:ext uri="{FF2B5EF4-FFF2-40B4-BE49-F238E27FC236}">
                  <a16:creationId xmlns:a16="http://schemas.microsoft.com/office/drawing/2014/main" id="{0B461943-2852-485A-95C0-20DB3307C7F4}"/>
                </a:ext>
              </a:extLst>
            </p:cNvPr>
            <p:cNvSpPr/>
            <p:nvPr/>
          </p:nvSpPr>
          <p:spPr>
            <a:xfrm>
              <a:off x="3086099" y="3914960"/>
              <a:ext cx="5676901"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grpSp>
    </p:spTree>
    <p:extLst>
      <p:ext uri="{BB962C8B-B14F-4D97-AF65-F5344CB8AC3E}">
        <p14:creationId xmlns:p14="http://schemas.microsoft.com/office/powerpoint/2010/main" val="13313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4099686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969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3416448"/>
          </a:xfrm>
          <a:prstGeom prst="rect">
            <a:avLst/>
          </a:prstGeom>
          <a:ln>
            <a:noFill/>
          </a:ln>
        </p:spPr>
        <p:txBody>
          <a:bodyPr wrap="square" lIns="91440" tIns="45720" rIns="91440" bIns="45720" anchor="t">
            <a:spAutoFit/>
          </a:bodyPr>
          <a:lstStyle/>
          <a:p>
            <a:pPr lvl="0">
              <a:lnSpc>
                <a:spcPct val="107000"/>
              </a:lnSpc>
              <a:spcAft>
                <a:spcPts val="2400"/>
              </a:spcAft>
            </a:pPr>
            <a:r>
              <a:rPr lang="en-AU" sz="2400" dirty="0">
                <a:solidFill>
                  <a:schemeClr val="accent1"/>
                </a:solidFill>
                <a:latin typeface="Calibri"/>
                <a:ea typeface="Calibri" panose="020F0502020204030204" pitchFamily="34" charset="0"/>
                <a:cs typeface="Calibri"/>
              </a:rPr>
              <a:t>Introduction</a:t>
            </a:r>
          </a:p>
          <a:p>
            <a:pPr marL="800100" lvl="1" indent="-342900">
              <a:lnSpc>
                <a:spcPct val="107000"/>
              </a:lnSpc>
              <a:spcAft>
                <a:spcPts val="2400"/>
              </a:spcAft>
              <a:buFont typeface="Symbol,Sans-Serif" panose="05050102010706020507" pitchFamily="18" charset="2"/>
              <a:buChar char=""/>
            </a:pPr>
            <a:r>
              <a:rPr lang="en-AU" sz="2000" dirty="0">
                <a:latin typeface="Calibri"/>
                <a:ea typeface="Calibri"/>
                <a:cs typeface="Calibri"/>
              </a:rPr>
              <a:t>PBS Data Distribution Project background and timeline</a:t>
            </a:r>
            <a:endParaRPr lang="en-US" sz="2000" dirty="0">
              <a:latin typeface="Calibri"/>
              <a:ea typeface="Calibri"/>
              <a:cs typeface="Calibri"/>
            </a:endParaRPr>
          </a:p>
          <a:p>
            <a:pPr>
              <a:lnSpc>
                <a:spcPct val="107000"/>
              </a:lnSpc>
              <a:spcAft>
                <a:spcPts val="2400"/>
              </a:spcAft>
            </a:pPr>
            <a:r>
              <a:rPr lang="en-AU" sz="2400" dirty="0">
                <a:solidFill>
                  <a:schemeClr val="accent1"/>
                </a:solidFill>
                <a:latin typeface="Calibri"/>
                <a:ea typeface="Calibri"/>
                <a:cs typeface="Calibri"/>
              </a:rPr>
              <a:t>Beta</a:t>
            </a:r>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Signing into the Developer Portal</a:t>
            </a:r>
            <a:endParaRPr lang="en-GB" dirty="0"/>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Requesting a bearer token</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Retrieving API data</a:t>
            </a:r>
            <a:endParaRPr lang="en-GB" sz="20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739026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350597"/>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2400"/>
              </a:spcAft>
            </a:pPr>
            <a:r>
              <a:rPr lang="en-AU" sz="2000"/>
              <a:t>The Department of Health is modernising the consumption and data distribution model for the monthly PBS Schedule data, in order to:</a:t>
            </a:r>
          </a:p>
          <a:p>
            <a:pPr marL="800100" lvl="1" indent="-342900">
              <a:lnSpc>
                <a:spcPct val="107000"/>
              </a:lnSpc>
              <a:spcAft>
                <a:spcPts val="2400"/>
              </a:spcAft>
              <a:buFont typeface="Arial"/>
              <a:buChar char="•"/>
            </a:pPr>
            <a:r>
              <a:rPr lang="en-AU" sz="2000">
                <a:latin typeface="Calibri"/>
                <a:cs typeface="Calibri"/>
              </a:rPr>
              <a:t>Improve accessibility to PBS Schedule data; </a:t>
            </a:r>
          </a:p>
          <a:p>
            <a:pPr marL="800100" lvl="1" indent="-342900">
              <a:lnSpc>
                <a:spcPct val="107000"/>
              </a:lnSpc>
              <a:spcAft>
                <a:spcPts val="2400"/>
              </a:spcAft>
              <a:buFont typeface="Arial"/>
              <a:buChar char="•"/>
            </a:pPr>
            <a:r>
              <a:rPr lang="en-AU" sz="2000">
                <a:latin typeface="Calibri"/>
                <a:cs typeface="Calibri"/>
              </a:rPr>
              <a:t>Make the data easier to understand and use in software; and</a:t>
            </a:r>
          </a:p>
          <a:p>
            <a:pPr marL="800100" lvl="1" indent="-342900">
              <a:lnSpc>
                <a:spcPct val="107000"/>
              </a:lnSpc>
              <a:spcAft>
                <a:spcPts val="2400"/>
              </a:spcAft>
              <a:buFont typeface="Arial"/>
              <a:buChar char="•"/>
            </a:pPr>
            <a:r>
              <a:rPr lang="en-AU" sz="2000">
                <a:latin typeface="Calibri"/>
                <a:cs typeface="Calibri"/>
              </a:rPr>
              <a:t>Improve data latency and data provision through best practice architecture.</a:t>
            </a:r>
          </a:p>
        </p:txBody>
      </p:sp>
    </p:spTree>
    <p:extLst>
      <p:ext uri="{BB962C8B-B14F-4D97-AF65-F5344CB8AC3E}">
        <p14:creationId xmlns:p14="http://schemas.microsoft.com/office/powerpoint/2010/main" val="1313309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98970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1">
            <a:extLst>
              <a:ext uri="{FF2B5EF4-FFF2-40B4-BE49-F238E27FC236}">
                <a16:creationId xmlns:a16="http://schemas.microsoft.com/office/drawing/2014/main" id="{E9AB60D0-6296-4ABF-B393-BCF2929839AA}"/>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AU" sz="4000" b="0" i="0" u="none" strike="noStrike" kern="1200" cap="none" spc="0" normalizeH="0" baseline="0" noProof="0">
                <a:ln>
                  <a:noFill/>
                </a:ln>
                <a:solidFill>
                  <a:srgbClr val="153A6E"/>
                </a:solidFill>
                <a:effectLst/>
                <a:uLnTx/>
                <a:uFillTx/>
                <a:latin typeface="Calibri"/>
                <a:cs typeface="Calibri"/>
              </a:rPr>
              <a:t>What can </a:t>
            </a:r>
            <a:r>
              <a:rPr lang="en-AU" sz="4000">
                <a:solidFill>
                  <a:srgbClr val="153A6E"/>
                </a:solidFill>
                <a:latin typeface="Calibri"/>
                <a:cs typeface="Calibri"/>
              </a:rPr>
              <a:t>PBS embargo data users do</a:t>
            </a:r>
            <a:r>
              <a:rPr kumimoji="0" lang="en-AU" sz="4000" b="0" i="0" u="none" strike="noStrike" kern="1200" cap="none" spc="0" normalizeH="0" baseline="0" noProof="0">
                <a:ln>
                  <a:noFill/>
                </a:ln>
                <a:solidFill>
                  <a:srgbClr val="153A6E"/>
                </a:solidFill>
                <a:effectLst/>
                <a:uLnTx/>
                <a:uFillTx/>
                <a:latin typeface="Calibri"/>
                <a:cs typeface="Calibri"/>
              </a:rPr>
              <a:t> in the HPP?</a:t>
            </a:r>
          </a:p>
        </p:txBody>
      </p:sp>
      <p:sp>
        <p:nvSpPr>
          <p:cNvPr id="38" name="Rectangle: Rounded Corners 37">
            <a:extLst>
              <a:ext uri="{FF2B5EF4-FFF2-40B4-BE49-F238E27FC236}">
                <a16:creationId xmlns:a16="http://schemas.microsoft.com/office/drawing/2014/main" id="{B56DED98-B8CF-426E-946E-AA41CACBF3D4}"/>
              </a:ext>
            </a:extLst>
          </p:cNvPr>
          <p:cNvSpPr/>
          <p:nvPr/>
        </p:nvSpPr>
        <p:spPr>
          <a:xfrm>
            <a:off x="218485" y="1641811"/>
            <a:ext cx="11741543" cy="357849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A495AB87-C83F-4352-0E1B-37F2A0FEFF87}"/>
              </a:ext>
            </a:extLst>
          </p:cNvPr>
          <p:cNvGrpSpPr/>
          <p:nvPr/>
        </p:nvGrpSpPr>
        <p:grpSpPr>
          <a:xfrm>
            <a:off x="4028378" y="1837681"/>
            <a:ext cx="4136934" cy="3862119"/>
            <a:chOff x="3583338" y="1633242"/>
            <a:chExt cx="4136934" cy="3862119"/>
          </a:xfrm>
        </p:grpSpPr>
        <p:sp>
          <p:nvSpPr>
            <p:cNvPr id="36" name="Rectangle 35">
              <a:extLst>
                <a:ext uri="{FF2B5EF4-FFF2-40B4-BE49-F238E27FC236}">
                  <a16:creationId xmlns:a16="http://schemas.microsoft.com/office/drawing/2014/main" id="{DE9912BA-5205-4D54-9713-69CFCDC6A1A3}"/>
                </a:ext>
              </a:extLst>
            </p:cNvPr>
            <p:cNvSpPr/>
            <p:nvPr/>
          </p:nvSpPr>
          <p:spPr>
            <a:xfrm>
              <a:off x="3583338" y="3180566"/>
              <a:ext cx="4136934" cy="2314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spcAft>
                  <a:spcPts val="600"/>
                </a:spcAft>
                <a:buFont typeface="Arial" panose="020B0604020202020204" pitchFamily="34" charset="0"/>
                <a:buChar char="•"/>
              </a:pPr>
              <a:r>
                <a:rPr lang="en-AU" sz="2000">
                  <a:solidFill>
                    <a:schemeClr val="tx1"/>
                  </a:solidFill>
                  <a:latin typeface="Calibri"/>
                  <a:cs typeface="Calibri"/>
                </a:rPr>
                <a:t>Personal profile details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Apply for Embargo data API access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Correspondence to and from the Department</a:t>
              </a:r>
              <a:endParaRPr lang="en-AU" sz="2000">
                <a:solidFill>
                  <a:schemeClr val="tx1"/>
                </a:solidFill>
                <a:latin typeface="Calibri"/>
                <a:ea typeface="Calibri"/>
                <a:cs typeface="Calibri"/>
              </a:endParaRPr>
            </a:p>
          </p:txBody>
        </p:sp>
        <p:grpSp>
          <p:nvGrpSpPr>
            <p:cNvPr id="4" name="Group 3">
              <a:extLst>
                <a:ext uri="{FF2B5EF4-FFF2-40B4-BE49-F238E27FC236}">
                  <a16:creationId xmlns:a16="http://schemas.microsoft.com/office/drawing/2014/main" id="{70AA6DA5-A83A-B27C-0915-674379715C91}"/>
                </a:ext>
              </a:extLst>
            </p:cNvPr>
            <p:cNvGrpSpPr/>
            <p:nvPr/>
          </p:nvGrpSpPr>
          <p:grpSpPr>
            <a:xfrm>
              <a:off x="4651997" y="1633242"/>
              <a:ext cx="1998562" cy="1397353"/>
              <a:chOff x="5264563" y="1299192"/>
              <a:chExt cx="1998562" cy="1397353"/>
            </a:xfrm>
          </p:grpSpPr>
          <p:sp>
            <p:nvSpPr>
              <p:cNvPr id="28" name="Rectangle 27">
                <a:extLst>
                  <a:ext uri="{FF2B5EF4-FFF2-40B4-BE49-F238E27FC236}">
                    <a16:creationId xmlns:a16="http://schemas.microsoft.com/office/drawing/2014/main" id="{422C0BD9-41AF-4386-AA26-FB70A73E12DE}"/>
                  </a:ext>
                </a:extLst>
              </p:cNvPr>
              <p:cNvSpPr/>
              <p:nvPr/>
            </p:nvSpPr>
            <p:spPr>
              <a:xfrm>
                <a:off x="5264563" y="2393209"/>
                <a:ext cx="1998562" cy="30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accent1"/>
                    </a:solidFill>
                  </a:rPr>
                  <a:t>Manage</a:t>
                </a:r>
              </a:p>
            </p:txBody>
          </p:sp>
          <p:grpSp>
            <p:nvGrpSpPr>
              <p:cNvPr id="53" name="Group 52">
                <a:extLst>
                  <a:ext uri="{FF2B5EF4-FFF2-40B4-BE49-F238E27FC236}">
                    <a16:creationId xmlns:a16="http://schemas.microsoft.com/office/drawing/2014/main" id="{77D13335-C9FF-4FB7-811C-205AEE0419AB}"/>
                  </a:ext>
                </a:extLst>
              </p:cNvPr>
              <p:cNvGrpSpPr/>
              <p:nvPr/>
            </p:nvGrpSpPr>
            <p:grpSpPr>
              <a:xfrm>
                <a:off x="5906604" y="1380137"/>
                <a:ext cx="690181" cy="845961"/>
                <a:chOff x="5659598" y="2892055"/>
                <a:chExt cx="914400" cy="1172497"/>
              </a:xfrm>
            </p:grpSpPr>
            <p:pic>
              <p:nvPicPr>
                <p:cNvPr id="54" name="Graphic 53" descr="Open hand with solid fill">
                  <a:extLst>
                    <a:ext uri="{FF2B5EF4-FFF2-40B4-BE49-F238E27FC236}">
                      <a16:creationId xmlns:a16="http://schemas.microsoft.com/office/drawing/2014/main" id="{D79E931C-1371-469F-A9B8-32FA4D509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59598" y="3150152"/>
                  <a:ext cx="914400" cy="914400"/>
                </a:xfrm>
                <a:prstGeom prst="rect">
                  <a:avLst/>
                </a:prstGeom>
              </p:spPr>
            </p:pic>
            <p:pic>
              <p:nvPicPr>
                <p:cNvPr id="56" name="Graphic 55" descr="Gears outline">
                  <a:extLst>
                    <a:ext uri="{FF2B5EF4-FFF2-40B4-BE49-F238E27FC236}">
                      <a16:creationId xmlns:a16="http://schemas.microsoft.com/office/drawing/2014/main" id="{000154B8-E069-4ABA-8229-A80D50B683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22850">
                  <a:off x="5760886" y="2892055"/>
                  <a:ext cx="670228" cy="670228"/>
                </a:xfrm>
                <a:prstGeom prst="rect">
                  <a:avLst/>
                </a:prstGeom>
              </p:spPr>
            </p:pic>
          </p:grpSp>
          <p:sp>
            <p:nvSpPr>
              <p:cNvPr id="57" name="Oval 56">
                <a:extLst>
                  <a:ext uri="{FF2B5EF4-FFF2-40B4-BE49-F238E27FC236}">
                    <a16:creationId xmlns:a16="http://schemas.microsoft.com/office/drawing/2014/main" id="{841899A0-8A84-4B9D-8695-16141F73A76E}"/>
                  </a:ext>
                </a:extLst>
              </p:cNvPr>
              <p:cNvSpPr/>
              <p:nvPr/>
            </p:nvSpPr>
            <p:spPr>
              <a:xfrm>
                <a:off x="5755143" y="1299192"/>
                <a:ext cx="993104" cy="94469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1619761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2372A6B-379D-45CA-A05B-082FEA04F7ED}"/>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Things to note prior to using the HPP</a:t>
            </a:r>
            <a:endParaRPr lang="en-US"/>
          </a:p>
        </p:txBody>
      </p:sp>
      <p:sp>
        <p:nvSpPr>
          <p:cNvPr id="16" name="Rectangle: Rounded Corners 15">
            <a:extLst>
              <a:ext uri="{FF2B5EF4-FFF2-40B4-BE49-F238E27FC236}">
                <a16:creationId xmlns:a16="http://schemas.microsoft.com/office/drawing/2014/main" id="{FF804407-6A73-33AE-85C6-FF973E013649}"/>
              </a:ext>
            </a:extLst>
          </p:cNvPr>
          <p:cNvSpPr/>
          <p:nvPr/>
        </p:nvSpPr>
        <p:spPr>
          <a:xfrm>
            <a:off x="505404" y="1240658"/>
            <a:ext cx="10982652" cy="42241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pPr>
            <a:r>
              <a:rPr lang="en-AU">
                <a:solidFill>
                  <a:srgbClr val="008A95"/>
                </a:solidFill>
                <a:latin typeface="Arial"/>
                <a:ea typeface="Calibri"/>
                <a:cs typeface="Arial"/>
              </a:rPr>
              <a:t>Before logging into the HPP</a:t>
            </a:r>
            <a:br>
              <a:rPr lang="en-AU">
                <a:solidFill>
                  <a:srgbClr val="008A95"/>
                </a:solidFill>
                <a:latin typeface="Arial"/>
                <a:ea typeface="Calibri"/>
                <a:cs typeface="Arial"/>
              </a:rPr>
            </a:br>
            <a:endParaRPr lang="en-AU">
              <a:cs typeface="Arial"/>
            </a:endParaRPr>
          </a:p>
          <a:p>
            <a:pPr marL="285750" indent="-285750">
              <a:lnSpc>
                <a:spcPct val="150000"/>
              </a:lnSpc>
              <a:buFont typeface="Arial"/>
              <a:buChar char="•"/>
            </a:pPr>
            <a:r>
              <a:rPr lang="en-AU">
                <a:solidFill>
                  <a:schemeClr val="tx1"/>
                </a:solidFill>
                <a:latin typeface="Arial"/>
                <a:ea typeface="Calibri"/>
                <a:cs typeface="Arial"/>
              </a:rPr>
              <a:t>Please ensure you are using a recent version of Google chrome          or Microsoft edge          for optimal performance on the HPP </a:t>
            </a:r>
            <a:br>
              <a:rPr lang="en-AU">
                <a:solidFill>
                  <a:schemeClr val="tx1"/>
                </a:solidFill>
                <a:latin typeface="Arial"/>
                <a:ea typeface="Calibri"/>
                <a:cs typeface="Arial"/>
              </a:rPr>
            </a:br>
            <a:endParaRPr lang="en-AU">
              <a:solidFill>
                <a:schemeClr val="tx1"/>
              </a:solidFill>
              <a:cs typeface="Arial"/>
            </a:endParaRPr>
          </a:p>
          <a:p>
            <a:pPr marL="285750" indent="-285750">
              <a:lnSpc>
                <a:spcPct val="150000"/>
              </a:lnSpc>
              <a:buFont typeface="Arial"/>
              <a:buChar char="•"/>
            </a:pPr>
            <a:r>
              <a:rPr lang="en-AU">
                <a:solidFill>
                  <a:schemeClr val="tx1"/>
                </a:solidFill>
                <a:latin typeface="Arial"/>
                <a:ea typeface="Calibri"/>
                <a:cs typeface="Arial"/>
              </a:rPr>
              <a:t>Your </a:t>
            </a:r>
            <a:r>
              <a:rPr lang="en-AU" err="1">
                <a:solidFill>
                  <a:schemeClr val="tx1"/>
                </a:solidFill>
                <a:latin typeface="Arial"/>
                <a:ea typeface="Calibri"/>
                <a:cs typeface="Arial"/>
              </a:rPr>
              <a:t>myGovID</a:t>
            </a:r>
            <a:r>
              <a:rPr lang="en-AU">
                <a:solidFill>
                  <a:schemeClr val="tx1"/>
                </a:solidFill>
                <a:latin typeface="Arial"/>
                <a:ea typeface="Calibri"/>
                <a:cs typeface="Arial"/>
              </a:rPr>
              <a:t> will need to be of a 'Standard'  identity strength and linked to an organisation in RAM</a:t>
            </a:r>
            <a:endParaRPr lang="en-AU">
              <a:solidFill>
                <a:schemeClr val="tx1"/>
              </a:solidFill>
              <a:cs typeface="Arial"/>
            </a:endParaRPr>
          </a:p>
          <a:p>
            <a:pPr>
              <a:lnSpc>
                <a:spcPct val="150000"/>
              </a:lnSpc>
            </a:pPr>
            <a:endParaRPr lang="en-AU" sz="2000">
              <a:solidFill>
                <a:schemeClr val="accent1"/>
              </a:solidFill>
              <a:latin typeface="Arial"/>
              <a:ea typeface="Calibri"/>
              <a:cs typeface="Arial"/>
            </a:endParaRPr>
          </a:p>
        </p:txBody>
      </p:sp>
      <p:pic>
        <p:nvPicPr>
          <p:cNvPr id="4" name="Picture 4">
            <a:extLst>
              <a:ext uri="{FF2B5EF4-FFF2-40B4-BE49-F238E27FC236}">
                <a16:creationId xmlns:a16="http://schemas.microsoft.com/office/drawing/2014/main" id="{D0AFAB20-F734-C545-29A8-803CAEA49C9B}"/>
              </a:ext>
            </a:extLst>
          </p:cNvPr>
          <p:cNvPicPr>
            <a:picLocks noChangeAspect="1"/>
          </p:cNvPicPr>
          <p:nvPr/>
        </p:nvPicPr>
        <p:blipFill>
          <a:blip r:embed="rId3"/>
          <a:stretch>
            <a:fillRect/>
          </a:stretch>
        </p:blipFill>
        <p:spPr>
          <a:xfrm>
            <a:off x="7630455" y="2235672"/>
            <a:ext cx="555238" cy="488331"/>
          </a:xfrm>
          <a:prstGeom prst="rect">
            <a:avLst/>
          </a:prstGeom>
        </p:spPr>
      </p:pic>
      <p:pic>
        <p:nvPicPr>
          <p:cNvPr id="5" name="Picture 6">
            <a:extLst>
              <a:ext uri="{FF2B5EF4-FFF2-40B4-BE49-F238E27FC236}">
                <a16:creationId xmlns:a16="http://schemas.microsoft.com/office/drawing/2014/main" id="{39BA196E-3EB1-02F9-77DE-698F6BA32EB6}"/>
              </a:ext>
            </a:extLst>
          </p:cNvPr>
          <p:cNvPicPr>
            <a:picLocks noChangeAspect="1"/>
          </p:cNvPicPr>
          <p:nvPr/>
        </p:nvPicPr>
        <p:blipFill>
          <a:blip r:embed="rId4"/>
          <a:stretch>
            <a:fillRect/>
          </a:stretch>
        </p:blipFill>
        <p:spPr>
          <a:xfrm>
            <a:off x="10047945" y="2249494"/>
            <a:ext cx="422353" cy="460685"/>
          </a:xfrm>
          <a:prstGeom prst="rect">
            <a:avLst/>
          </a:prstGeom>
        </p:spPr>
      </p:pic>
    </p:spTree>
    <p:extLst>
      <p:ext uri="{BB962C8B-B14F-4D97-AF65-F5344CB8AC3E}">
        <p14:creationId xmlns:p14="http://schemas.microsoft.com/office/powerpoint/2010/main" val="3024626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FA7D9E9-D70C-4B0C-AD2D-CD89124B0F6D}"/>
              </a:ext>
            </a:extLst>
          </p:cNvPr>
          <p:cNvSpPr txBox="1">
            <a:spLocks/>
          </p:cNvSpPr>
          <p:nvPr/>
        </p:nvSpPr>
        <p:spPr>
          <a:xfrm>
            <a:off x="506861" y="476214"/>
            <a:ext cx="11489668" cy="83216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000" b="0" i="0" u="none" strike="noStrike" kern="1200" cap="none" spc="0" normalizeH="0" baseline="0" noProof="0">
                <a:ln>
                  <a:noFill/>
                </a:ln>
                <a:solidFill>
                  <a:srgbClr val="153A6E"/>
                </a:solidFill>
                <a:effectLst/>
                <a:uLnTx/>
                <a:uFillTx/>
                <a:latin typeface="Calibri" panose="020F0502020204030204" pitchFamily="34" charset="0"/>
                <a:cs typeface="Calibri" panose="020F0502020204030204" pitchFamily="34" charset="0"/>
              </a:rPr>
              <a:t>Demonstration</a:t>
            </a:r>
          </a:p>
        </p:txBody>
      </p:sp>
      <p:pic>
        <p:nvPicPr>
          <p:cNvPr id="8" name="Graphic 7" descr="Teacher">
            <a:extLst>
              <a:ext uri="{FF2B5EF4-FFF2-40B4-BE49-F238E27FC236}">
                <a16:creationId xmlns:a16="http://schemas.microsoft.com/office/drawing/2014/main" id="{83752403-5EB8-4730-A3C0-E17A1ACB95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59822" y="2026561"/>
            <a:ext cx="2876270" cy="2876270"/>
          </a:xfrm>
          <a:prstGeom prst="rect">
            <a:avLst/>
          </a:prstGeom>
        </p:spPr>
      </p:pic>
    </p:spTree>
    <p:extLst>
      <p:ext uri="{BB962C8B-B14F-4D97-AF65-F5344CB8AC3E}">
        <p14:creationId xmlns:p14="http://schemas.microsoft.com/office/powerpoint/2010/main" val="2833605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5" ma:contentTypeDescription="Create a new document." ma:contentTypeScope="" ma:versionID="5cf375928ed12d4b4998234bf7d8b671">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1186b90554b39bbc597490a6c1a982f8"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37F862-4F02-488C-A2ED-FF9FDC5359F2}">
  <ds:schemaRefs>
    <ds:schemaRef ds:uri="http://schemas.microsoft.com/sharepoint/v3/contenttype/forms"/>
  </ds:schemaRefs>
</ds:datastoreItem>
</file>

<file path=customXml/itemProps2.xml><?xml version="1.0" encoding="utf-8"?>
<ds:datastoreItem xmlns:ds="http://schemas.openxmlformats.org/officeDocument/2006/customXml" ds:itemID="{983C4AFD-C8DE-4CBD-8690-EC8452ECB231}">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c4876c76-5897-4d5d-ac80-954d0599e137"/>
    <ds:schemaRef ds:uri="01920aa1-7832-453e-a147-98c77996387c"/>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7C13891-214A-44C6-B66C-6DADDF1557A5}">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341</Words>
  <PresentationFormat>Widescreen</PresentationFormat>
  <Paragraphs>58</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2023-07-14T02:50:41Z</dcterms:created>
  <dcterms:modified xsi:type="dcterms:W3CDTF">2023-07-19T01:04:21Z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0x010100FEE71144B0A72D48BAD5085EFC329F68</vt:lpwstr>
  </property>
  <property fmtid="{D5CDD505-2E9C-101B-9397-08002B2CF9AE}" pid="3" name="MediaServiceImageTags">
    <vt:lpwstr/>
  </property>
</Properties>
</file>