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latin typeface="+mn-lt"/>
        <a:ea typeface="+mn-ea"/>
        <a:cs typeface="+mn-cs"/>
        <a:sym typeface="Helvetica Neue Light"/>
      </a:defRPr>
    </a:lvl1pPr>
    <a:lvl2pPr indent="342900" algn="ctr" defTabSz="584200">
      <a:defRPr sz="4200"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latin typeface="+mn-lt"/>
        <a:ea typeface="+mn-ea"/>
        <a:cs typeface="+mn-cs"/>
        <a:sym typeface="Helvetica Neue Light"/>
      </a:defRPr>
    </a:lvl2pPr>
    <a:lvl3pPr indent="685800" algn="ctr" defTabSz="584200">
      <a:defRPr sz="4200"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latin typeface="+mn-lt"/>
        <a:ea typeface="+mn-ea"/>
        <a:cs typeface="+mn-cs"/>
        <a:sym typeface="Helvetica Neue Light"/>
      </a:defRPr>
    </a:lvl3pPr>
    <a:lvl4pPr indent="1028700" algn="ctr" defTabSz="584200">
      <a:defRPr sz="4200"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latin typeface="+mn-lt"/>
        <a:ea typeface="+mn-ea"/>
        <a:cs typeface="+mn-cs"/>
        <a:sym typeface="Helvetica Neue Light"/>
      </a:defRPr>
    </a:lvl4pPr>
    <a:lvl5pPr indent="1371600" algn="ctr" defTabSz="584200">
      <a:defRPr sz="4200"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latin typeface="+mn-lt"/>
        <a:ea typeface="+mn-ea"/>
        <a:cs typeface="+mn-cs"/>
        <a:sym typeface="Helvetica Neue Light"/>
      </a:defRPr>
    </a:lvl5pPr>
    <a:lvl6pPr indent="1714500" algn="ctr" defTabSz="584200">
      <a:defRPr sz="4200"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latin typeface="+mn-lt"/>
        <a:ea typeface="+mn-ea"/>
        <a:cs typeface="+mn-cs"/>
        <a:sym typeface="Helvetica Neue Light"/>
      </a:defRPr>
    </a:lvl6pPr>
    <a:lvl7pPr indent="2057400" algn="ctr" defTabSz="584200">
      <a:defRPr sz="4200"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latin typeface="+mn-lt"/>
        <a:ea typeface="+mn-ea"/>
        <a:cs typeface="+mn-cs"/>
        <a:sym typeface="Helvetica Neue Light"/>
      </a:defRPr>
    </a:lvl7pPr>
    <a:lvl8pPr indent="2400300" algn="ctr" defTabSz="584200">
      <a:defRPr sz="4200"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latin typeface="+mn-lt"/>
        <a:ea typeface="+mn-ea"/>
        <a:cs typeface="+mn-cs"/>
        <a:sym typeface="Helvetica Neue Light"/>
      </a:defRPr>
    </a:lvl8pPr>
    <a:lvl9pPr indent="2743200" algn="ctr" defTabSz="584200">
      <a:defRPr sz="4200"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def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plotArea>
      <c:layout>
        <c:manualLayout>
          <c:layoutTarget val="inner"/>
          <c:xMode val="edge"/>
          <c:yMode val="edge"/>
          <c:x val="0.137571"/>
          <c:y val="0.067854"/>
          <c:w val="0.820424"/>
          <c:h val="0.82224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 idx="0">
                  <c:v>PBS XML</c:v>
                </c:pt>
              </c:strCache>
            </c:strRef>
          </c:tx>
          <c:spPr>
            <a:noFill/>
            <a:ln w="76200" cap="flat">
              <a:solidFill>
                <a:srgbClr val="00B8FF">
                  <a:alpha val="75000"/>
                </a:srgbClr>
              </a:solidFill>
              <a:prstDash val="solid"/>
              <a:miter lim="400000"/>
            </a:ln>
            <a:effectLst>
              <a:outerShdw sx="100000" sy="100000" kx="0" ky="0" algn="tl" rotWithShape="1" blurRad="50800" dist="25400" dir="5400000">
                <a:srgbClr val="000000">
                  <a:alpha val="50000"/>
                </a:srgbClr>
              </a:outerShdw>
            </a:effectLst>
          </c:spPr>
          <c:marker>
            <c:symbol val="circle"/>
            <c:size val="14"/>
            <c:spPr>
              <a:noFill/>
              <a:ln w="76200" cap="flat">
                <a:solidFill>
                  <a:srgbClr val="00B8FF">
                    <a:alpha val="75000"/>
                  </a:srgbClr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 lvl="0">
                  <a:defRPr b="0" i="0" strike="noStrike" sz="28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Neue Light"/>
                  </a:defRPr>
                </a:pPr>
                <a:r>
                  <a:rPr b="0" i="0" strike="noStrike" sz="28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 Neue Light"/>
                  </a:rPr>
                  <a:t/>
                </a: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</c:strCache>
            </c:strRef>
          </c:cat>
          <c:val>
            <c:numRef>
              <c:f>Sheet1!$B$2:$I$2</c:f>
              <c:numCache>
                <c:ptCount val="8"/>
                <c:pt idx="0">
                  <c:v>106.000000</c:v>
                </c:pt>
                <c:pt idx="1">
                  <c:v>88.000000</c:v>
                </c:pt>
                <c:pt idx="2">
                  <c:v>88.000000</c:v>
                </c:pt>
                <c:pt idx="3">
                  <c:v>118.000000</c:v>
                </c:pt>
                <c:pt idx="4">
                  <c:v>90.000000</c:v>
                </c:pt>
                <c:pt idx="5">
                  <c:v>90.000000</c:v>
                </c:pt>
                <c:pt idx="6">
                  <c:v>115.000000</c:v>
                </c:pt>
                <c:pt idx="7">
                  <c:v>113.000000</c:v>
                </c:pt>
              </c:numCache>
            </c:numRef>
          </c:val>
          <c:smooth val="0"/>
        </c:ser>
        <c:marker val="1"/>
        <c:axId val="0"/>
        <c:axId val="1"/>
      </c:lineChart>
      <c:catAx>
        <c:axId val="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B8B8B8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2200" u="none">
                <a:solidFill>
                  <a:srgbClr val="FFFFFF"/>
                </a:solidFill>
                <a:effectLst/>
                <a:latin typeface="Helvetica Neue Light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2200" u="none">
                <a:solidFill>
                  <a:srgbClr val="FFFFFF"/>
                </a:solidFill>
                <a:effectLst/>
                <a:latin typeface="Helvetica Neue Light"/>
              </a:defRPr>
            </a:pPr>
          </a:p>
        </c:txPr>
        <c:crossAx val="0"/>
        <c:crosses val="autoZero"/>
        <c:crossBetween val="between"/>
        <c:majorUnit val="30"/>
        <c:minorUnit val="1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57" name="Shape 2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Q: need to encode when a code was added to AMT release?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23" name="Shape 3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Show example(s). Does not include restriction alternate text.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40" name="Shape 3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Each controlled vocab requires a XML Namespace. Decoding the group membership requires resolving hyperlink(s).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87400" y="1371600"/>
            <a:ext cx="11303000" cy="35052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87400" y="4864100"/>
            <a:ext cx="11303000" cy="3009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7073900" y="2768600"/>
            <a:ext cx="51435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numCol="2" spcCol="571500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spcBef>
                <a:spcPts val="3600"/>
              </a:spcBef>
              <a:buBlip>
                <a:blip r:embed="rId2"/>
              </a:buBlip>
            </a:lvl1pPr>
            <a:lvl2pPr>
              <a:spcBef>
                <a:spcPts val="3600"/>
              </a:spcBef>
              <a:buBlip>
                <a:blip r:embed="rId2"/>
              </a:buBlip>
            </a:lvl2pPr>
            <a:lvl3pPr>
              <a:spcBef>
                <a:spcPts val="3600"/>
              </a:spcBef>
              <a:buBlip>
                <a:blip r:embed="rId2"/>
              </a:buBlip>
            </a:lvl3pPr>
            <a:lvl4pPr>
              <a:spcBef>
                <a:spcPts val="3600"/>
              </a:spcBef>
              <a:buBlip>
                <a:blip r:embed="rId2"/>
              </a:buBlip>
            </a:lvl4pPr>
            <a:lvl5pPr>
              <a:spcBef>
                <a:spcPts val="3600"/>
              </a:spcBef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787400" y="1384300"/>
            <a:ext cx="5143500" cy="35052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787400" y="4876800"/>
            <a:ext cx="5143500" cy="3009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spd="med" advClick="1"/>
  <p:txStyles>
    <p:titleStyle>
      <a:lvl1pPr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06400" indent="-406400" defTabSz="584200">
        <a:spcBef>
          <a:spcPts val="24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50900" indent="-406400" defTabSz="584200">
        <a:spcBef>
          <a:spcPts val="24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295400" indent="-406400" defTabSz="584200">
        <a:spcBef>
          <a:spcPts val="24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39900" indent="-406400" defTabSz="584200">
        <a:spcBef>
          <a:spcPts val="24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184400" indent="-406400" defTabSz="584200">
        <a:spcBef>
          <a:spcPts val="24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28900" indent="-406400" defTabSz="584200">
        <a:spcBef>
          <a:spcPts val="24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073400" indent="-406400" defTabSz="584200">
        <a:spcBef>
          <a:spcPts val="24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17900" indent="-406400" defTabSz="584200">
        <a:spcBef>
          <a:spcPts val="24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3962400" indent="-406400" defTabSz="584200">
        <a:spcBef>
          <a:spcPts val="24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://snomed.info/sct/900062011000036108" TargetMode="External"/><Relationship Id="rId5" Type="http://schemas.openxmlformats.org/officeDocument/2006/relationships/hyperlink" Target="http://snomed.info/sct/911000144106" TargetMode="Externa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chart" Target="../charts/chart1.xml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8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hyperlink" Target="http://snomed.info/sct/900062011000036108" TargetMode="External"/></Relationships>

</file>

<file path=ppt/slides/_rels/slide8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596900" y="749300"/>
            <a:ext cx="11811000" cy="6121400"/>
            <a:chOff x="-190500" y="-190500"/>
            <a:chExt cx="11811000" cy="6121400"/>
          </a:xfrm>
        </p:grpSpPr>
        <p:pic>
          <p:nvPicPr>
            <p:cNvPr id="44" name="intentdesign_capsules.png"/>
            <p:cNvPicPr/>
            <p:nvPr/>
          </p:nvPicPr>
          <p:blipFill>
            <a:blip r:embed="rId2">
              <a:extLst/>
            </a:blip>
            <a:srcRect l="0" t="12870" r="0" b="12875"/>
            <a:stretch>
              <a:fillRect/>
            </a:stretch>
          </p:blipFill>
          <p:spPr>
            <a:xfrm>
              <a:off x="0" y="0"/>
              <a:ext cx="11430000" cy="5715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0" y="-190500"/>
              <a:ext cx="11811000" cy="6121400"/>
            </a:xfrm>
            <a:prstGeom prst="rect">
              <a:avLst/>
            </a:prstGeom>
            <a:effectLst/>
          </p:spPr>
        </p:pic>
      </p:grpSp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PharmBiz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Software Vendors Forum</a:t>
            </a:r>
            <a:b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</a:b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14th August 2014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Start Dates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Indicates when element content most recently changed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 start date semantics as per June 2013 meeting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Implemented in PharmCIS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Due for release November 2014 schedule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Discontinue </a:t>
            </a: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Courier New"/>
                <a:ea typeface="Courier New"/>
                <a:cs typeface="Courier New"/>
                <a:sym typeface="Courier New"/>
              </a:rPr>
              <a:t>sd-</a:t>
            </a:r>
            <a:r>
              <a:rPr i="1" sz="28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Courier New"/>
                <a:ea typeface="Courier New"/>
                <a:cs typeface="Courier New"/>
                <a:sym typeface="Courier New"/>
              </a:rPr>
              <a:t>yyyy</a:t>
            </a: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i="1" sz="28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Courier New"/>
                <a:ea typeface="Courier New"/>
                <a:cs typeface="Courier New"/>
                <a:sym typeface="Courier New"/>
              </a:rPr>
              <a:t>mm</a:t>
            </a: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Courier New"/>
                <a:ea typeface="Courier New"/>
                <a:cs typeface="Courier New"/>
                <a:sym typeface="Courier New"/>
              </a:rPr>
              <a:t>-01.xml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Start Dates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pbs:prescribing-rule - most recent date of current contiguous product listings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pbs:prices - most recent date product listing became effective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rwt:restriction-reference - most recent date PR-restriction association became effective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pbs:advance-notice - start date of product listing to be deleted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Start Dates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Test data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Based on July 2014 Schedule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Action item: analysis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All prescribing rule dates changed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 reference dates: ~400 changed, </a:t>
            </a:r>
            <a:b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</a:b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4776 unchanged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Welcome/Introduction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Review Action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Number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Start Dates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DE6A10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Medication Charts</a:t>
            </a:r>
            <a:endParaRPr sz="3600">
              <a:solidFill>
                <a:srgbClr val="DE6A10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HSD Community Access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Brand Substitution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 Review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Medication Charts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Hospital medication charts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Public &amp; private hospitals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Different to RACF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Change PBS XML Schema: v2.10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Medication Charts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pbs:medication-chart indicates PBS item is eligible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Absence means PBS item must have prescription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Add pbs:type element to pbs:medication-chart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pbs:medication-chart-racf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pbs:medication-chart-hospital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Medication Charts</a:t>
            </a:r>
          </a:p>
        </p:txBody>
      </p:sp>
      <p:sp>
        <p:nvSpPr>
          <p:cNvPr id="92" name="Shape 92"/>
          <p:cNvSpPr/>
          <p:nvPr/>
        </p:nvSpPr>
        <p:spPr>
          <a:xfrm>
            <a:off x="817829" y="2418157"/>
            <a:ext cx="11126949" cy="4409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&lt;pbs:prescribing-rule …&gt;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…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&lt;pbs:medication-chart&gt;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&lt;pbs:type&gt;pbs:medication-chart-racf&lt;/pbs:type&gt;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&lt;/pbs:medication-chart&gt;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&lt;pbs:medication-chart&gt;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&lt;pbs:type&gt;pbs:medication-chart-hospital&lt;/pbs:type&gt;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&lt;/pbs:medication-chart&gt;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…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&lt;/pbs:prescribing-rule&gt;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Medication Charts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Categories of charts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Chart validity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pbs:medication-chart-definition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Medication Charts</a:t>
            </a:r>
          </a:p>
        </p:txBody>
      </p:sp>
      <p:sp>
        <p:nvSpPr>
          <p:cNvPr id="98" name="Shape 98"/>
          <p:cNvSpPr/>
          <p:nvPr/>
        </p:nvSpPr>
        <p:spPr>
          <a:xfrm>
            <a:off x="817829" y="2519757"/>
            <a:ext cx="11126949" cy="6568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&lt;pbs:schedule&gt;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&lt;pbs:copayments-list&gt;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…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&lt;pbs:medication-chart-definition&gt;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&lt;dbk:title&gt;Hospital medication chart&lt;/dbk:title&gt;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&lt;pbs:type&gt;pbs:medication-chart-hospital&lt;/pbs:type&gt;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&lt;pbs:duration&gt;P1M&lt;/pbs:duration&gt;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&lt;pbs:duration&gt;P4M&lt;/pbs:duration&gt;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&lt;pbs:duration&gt;P1Y&lt;/pbs:duration&gt;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&lt;/pbs:medication-chart-definition&gt;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&lt;pbs:medication-chart-definition&gt;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&lt;dbk:title&gt;Residential Aged Care Facility med chart&lt;/dbk:title&gt;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&lt;pbs:type&gt;pbs:medication-chart-racf&lt;/pbs:type&gt;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&lt;pbs:duration&gt;P4M&lt;/pbs:duration&gt;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&lt;/pbs:medication-chart-definition&gt;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Welcome/Introduction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Review Action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Number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Start Dates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Medication Charts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DE6A10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HSD Community Access</a:t>
            </a:r>
            <a:endParaRPr sz="3600">
              <a:solidFill>
                <a:srgbClr val="DE6A10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Brand Substitution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 Review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9300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Welcome/Introduction</a:t>
            </a:r>
            <a:endParaRPr sz="3600">
              <a:solidFill>
                <a:srgbClr val="FF9300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Review Action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Number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Start Dates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Medication Charts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HSD Community Access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Brand Substitution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 Review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Community Access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Improve access to certain S100 medicines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Clozapine, HIV-ART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Maintenance therapies, not initial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Community pharmacies, public &amp; private hospitals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non-CAR HSD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Streamlined authorities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Community Access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anchor="t"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Current arrangements</a:t>
            </a:r>
          </a:p>
        </p:txBody>
      </p:sp>
      <p:sp>
        <p:nvSpPr>
          <p:cNvPr id="108" name="Shape 108"/>
          <p:cNvSpPr/>
          <p:nvPr/>
        </p:nvSpPr>
        <p:spPr>
          <a:xfrm>
            <a:off x="863600" y="3721100"/>
            <a:ext cx="4566345" cy="1174205"/>
          </a:xfrm>
          <a:prstGeom prst="roundRect">
            <a:avLst>
              <a:gd name="adj" fmla="val 29527"/>
            </a:avLst>
          </a:prstGeom>
          <a:gradFill>
            <a:gsLst>
              <a:gs pos="0">
                <a:srgbClr val="B36AE2"/>
              </a:gs>
              <a:gs pos="100000">
                <a:srgbClr val="773F9B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Private Hospital HS</a:t>
            </a:r>
          </a:p>
        </p:txBody>
      </p:sp>
      <p:sp>
        <p:nvSpPr>
          <p:cNvPr id="109" name="Shape 109"/>
          <p:cNvSpPr/>
          <p:nvPr/>
        </p:nvSpPr>
        <p:spPr>
          <a:xfrm>
            <a:off x="7076727" y="3721100"/>
            <a:ext cx="4566346" cy="1174205"/>
          </a:xfrm>
          <a:prstGeom prst="roundRect">
            <a:avLst>
              <a:gd name="adj" fmla="val 29527"/>
            </a:avLst>
          </a:prstGeom>
          <a:gradFill>
            <a:gsLst>
              <a:gs pos="0">
                <a:srgbClr val="7CCB25"/>
              </a:gs>
              <a:gs pos="100000">
                <a:srgbClr val="1A941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Public Hospital HB</a:t>
            </a:r>
          </a:p>
        </p:txBody>
      </p:sp>
      <p:sp>
        <p:nvSpPr>
          <p:cNvPr id="110" name="Shape 110"/>
          <p:cNvSpPr/>
          <p:nvPr/>
        </p:nvSpPr>
        <p:spPr>
          <a:xfrm>
            <a:off x="871388" y="5676900"/>
            <a:ext cx="4566346" cy="1270000"/>
          </a:xfrm>
          <a:prstGeom prst="rect">
            <a:avLst/>
          </a:prstGeom>
          <a:gradFill>
            <a:gsLst>
              <a:gs pos="0">
                <a:srgbClr val="B36AE2"/>
              </a:gs>
              <a:gs pos="100000">
                <a:srgbClr val="773F9B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Private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(authority req’d)</a:t>
            </a:r>
          </a:p>
        </p:txBody>
      </p:sp>
      <p:sp>
        <p:nvSpPr>
          <p:cNvPr id="111" name="Shape 111"/>
          <p:cNvSpPr/>
          <p:nvPr/>
        </p:nvSpPr>
        <p:spPr>
          <a:xfrm>
            <a:off x="6073427" y="5676900"/>
            <a:ext cx="3274815" cy="1270000"/>
          </a:xfrm>
          <a:prstGeom prst="rect">
            <a:avLst/>
          </a:prstGeom>
          <a:gradFill>
            <a:gsLst>
              <a:gs pos="0">
                <a:srgbClr val="7CCB25"/>
              </a:gs>
              <a:gs pos="100000">
                <a:srgbClr val="1A941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Public non-CAR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(streamlined)</a:t>
            </a:r>
          </a:p>
        </p:txBody>
      </p:sp>
      <p:sp>
        <p:nvSpPr>
          <p:cNvPr id="112" name="Shape 112"/>
          <p:cNvSpPr/>
          <p:nvPr/>
        </p:nvSpPr>
        <p:spPr>
          <a:xfrm>
            <a:off x="9490769" y="5676900"/>
            <a:ext cx="3274815" cy="1270000"/>
          </a:xfrm>
          <a:prstGeom prst="rect">
            <a:avLst/>
          </a:prstGeom>
          <a:gradFill>
            <a:gsLst>
              <a:gs pos="0">
                <a:srgbClr val="7CCB25"/>
              </a:gs>
              <a:gs pos="100000">
                <a:srgbClr val="1A941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Public CAR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(written)</a:t>
            </a:r>
          </a:p>
        </p:txBody>
      </p:sp>
      <p:sp>
        <p:nvSpPr>
          <p:cNvPr id="113" name="Shape 113"/>
          <p:cNvSpPr/>
          <p:nvPr/>
        </p:nvSpPr>
        <p:spPr>
          <a:xfrm>
            <a:off x="536922" y="7728495"/>
            <a:ext cx="2423220" cy="1270001"/>
          </a:xfrm>
          <a:prstGeom prst="rect">
            <a:avLst/>
          </a:prstGeom>
          <a:gradFill>
            <a:gsLst>
              <a:gs pos="0">
                <a:srgbClr val="B36AE2"/>
              </a:gs>
              <a:gs pos="100000">
                <a:srgbClr val="773F9B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Hospital Pharmacy</a:t>
            </a:r>
          </a:p>
        </p:txBody>
      </p:sp>
      <p:sp>
        <p:nvSpPr>
          <p:cNvPr id="114" name="Shape 114"/>
          <p:cNvSpPr/>
          <p:nvPr/>
        </p:nvSpPr>
        <p:spPr>
          <a:xfrm>
            <a:off x="3333750" y="7728495"/>
            <a:ext cx="2423220" cy="1270001"/>
          </a:xfrm>
          <a:prstGeom prst="rect">
            <a:avLst/>
          </a:prstGeom>
          <a:gradFill>
            <a:gsLst>
              <a:gs pos="0">
                <a:srgbClr val="1497FC"/>
              </a:gs>
              <a:gs pos="100000">
                <a:srgbClr val="0073C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Community Pharmacy</a:t>
            </a:r>
          </a:p>
        </p:txBody>
      </p:sp>
      <p:sp>
        <p:nvSpPr>
          <p:cNvPr id="115" name="Shape 115"/>
          <p:cNvSpPr/>
          <p:nvPr/>
        </p:nvSpPr>
        <p:spPr>
          <a:xfrm>
            <a:off x="6499224" y="7728495"/>
            <a:ext cx="2423221" cy="1270001"/>
          </a:xfrm>
          <a:prstGeom prst="rect">
            <a:avLst/>
          </a:prstGeom>
          <a:gradFill>
            <a:gsLst>
              <a:gs pos="0">
                <a:srgbClr val="7CCB25"/>
              </a:gs>
              <a:gs pos="100000">
                <a:srgbClr val="1A941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Hospital Pharmacy</a:t>
            </a:r>
          </a:p>
        </p:txBody>
      </p:sp>
      <p:sp>
        <p:nvSpPr>
          <p:cNvPr id="116" name="Shape 116"/>
          <p:cNvSpPr/>
          <p:nvPr/>
        </p:nvSpPr>
        <p:spPr>
          <a:xfrm>
            <a:off x="9916566" y="7728495"/>
            <a:ext cx="2423221" cy="1270001"/>
          </a:xfrm>
          <a:prstGeom prst="rect">
            <a:avLst/>
          </a:prstGeom>
          <a:gradFill>
            <a:gsLst>
              <a:gs pos="0">
                <a:srgbClr val="1497FC"/>
              </a:gs>
              <a:gs pos="100000">
                <a:srgbClr val="0073C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Community Pharmacy</a:t>
            </a:r>
          </a:p>
        </p:txBody>
      </p:sp>
      <p:sp>
        <p:nvSpPr>
          <p:cNvPr id="117" name="Shape 117"/>
          <p:cNvSpPr/>
          <p:nvPr/>
        </p:nvSpPr>
        <p:spPr>
          <a:xfrm>
            <a:off x="3089076" y="4889026"/>
            <a:ext cx="1" cy="794152"/>
          </a:xfrm>
          <a:prstGeom prst="line">
            <a:avLst/>
          </a:prstGeom>
          <a:ln w="635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18" name="Shape 118"/>
          <p:cNvSpPr/>
          <p:nvPr/>
        </p:nvSpPr>
        <p:spPr>
          <a:xfrm>
            <a:off x="7723534" y="5205296"/>
            <a:ext cx="1" cy="465728"/>
          </a:xfrm>
          <a:prstGeom prst="line">
            <a:avLst/>
          </a:prstGeom>
          <a:ln w="635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19" name="Shape 119"/>
          <p:cNvSpPr/>
          <p:nvPr/>
        </p:nvSpPr>
        <p:spPr>
          <a:xfrm>
            <a:off x="11166276" y="5205296"/>
            <a:ext cx="1" cy="465728"/>
          </a:xfrm>
          <a:prstGeom prst="line">
            <a:avLst/>
          </a:prstGeom>
          <a:ln w="635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20" name="Shape 120"/>
          <p:cNvSpPr/>
          <p:nvPr/>
        </p:nvSpPr>
        <p:spPr>
          <a:xfrm>
            <a:off x="7702897" y="5224819"/>
            <a:ext cx="3493741" cy="1"/>
          </a:xfrm>
          <a:prstGeom prst="line">
            <a:avLst/>
          </a:prstGeom>
          <a:ln w="635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21" name="Shape 121"/>
          <p:cNvSpPr/>
          <p:nvPr/>
        </p:nvSpPr>
        <p:spPr>
          <a:xfrm flipV="1">
            <a:off x="9374882" y="4897312"/>
            <a:ext cx="1" cy="330177"/>
          </a:xfrm>
          <a:prstGeom prst="line">
            <a:avLst/>
          </a:prstGeom>
          <a:ln w="508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22" name="Shape 122"/>
          <p:cNvSpPr/>
          <p:nvPr/>
        </p:nvSpPr>
        <p:spPr>
          <a:xfrm>
            <a:off x="1425574" y="7262696"/>
            <a:ext cx="1" cy="465728"/>
          </a:xfrm>
          <a:prstGeom prst="line">
            <a:avLst/>
          </a:prstGeom>
          <a:ln w="635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23" name="Shape 123"/>
          <p:cNvSpPr/>
          <p:nvPr/>
        </p:nvSpPr>
        <p:spPr>
          <a:xfrm>
            <a:off x="4639716" y="7262696"/>
            <a:ext cx="1" cy="465728"/>
          </a:xfrm>
          <a:prstGeom prst="line">
            <a:avLst/>
          </a:prstGeom>
          <a:ln w="635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24" name="Shape 124"/>
          <p:cNvSpPr/>
          <p:nvPr/>
        </p:nvSpPr>
        <p:spPr>
          <a:xfrm>
            <a:off x="1404937" y="7282219"/>
            <a:ext cx="3274815" cy="1"/>
          </a:xfrm>
          <a:prstGeom prst="line">
            <a:avLst/>
          </a:prstGeom>
          <a:ln w="635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25" name="Shape 125"/>
          <p:cNvSpPr/>
          <p:nvPr/>
        </p:nvSpPr>
        <p:spPr>
          <a:xfrm flipV="1">
            <a:off x="3076922" y="6954712"/>
            <a:ext cx="1" cy="330177"/>
          </a:xfrm>
          <a:prstGeom prst="line">
            <a:avLst/>
          </a:prstGeom>
          <a:ln w="508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26" name="Shape 126"/>
          <p:cNvSpPr/>
          <p:nvPr/>
        </p:nvSpPr>
        <p:spPr>
          <a:xfrm>
            <a:off x="7724318" y="6959126"/>
            <a:ext cx="1" cy="794152"/>
          </a:xfrm>
          <a:prstGeom prst="line">
            <a:avLst/>
          </a:prstGeom>
          <a:ln w="635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27" name="Shape 127"/>
          <p:cNvSpPr/>
          <p:nvPr/>
        </p:nvSpPr>
        <p:spPr>
          <a:xfrm>
            <a:off x="11166276" y="6959126"/>
            <a:ext cx="1" cy="794152"/>
          </a:xfrm>
          <a:prstGeom prst="line">
            <a:avLst/>
          </a:prstGeom>
          <a:ln w="635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28" name="Shape 128"/>
          <p:cNvSpPr/>
          <p:nvPr/>
        </p:nvSpPr>
        <p:spPr>
          <a:xfrm>
            <a:off x="8442644" y="7282219"/>
            <a:ext cx="2749132" cy="1"/>
          </a:xfrm>
          <a:prstGeom prst="line">
            <a:avLst/>
          </a:prstGeom>
          <a:ln w="635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29" name="Shape 129"/>
          <p:cNvSpPr/>
          <p:nvPr/>
        </p:nvSpPr>
        <p:spPr>
          <a:xfrm>
            <a:off x="8471118" y="7285225"/>
            <a:ext cx="1" cy="465728"/>
          </a:xfrm>
          <a:prstGeom prst="line">
            <a:avLst/>
          </a:prstGeom>
          <a:ln w="635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30" name="Shape 130"/>
          <p:cNvSpPr/>
          <p:nvPr/>
        </p:nvSpPr>
        <p:spPr>
          <a:xfrm>
            <a:off x="3020347" y="7250469"/>
            <a:ext cx="3050025" cy="2226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C5D57">
              <a:alpha val="3987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31" name="Shape 131"/>
          <p:cNvSpPr/>
          <p:nvPr/>
        </p:nvSpPr>
        <p:spPr>
          <a:xfrm>
            <a:off x="9641264" y="7250469"/>
            <a:ext cx="3050025" cy="2226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C5D57">
              <a:alpha val="3987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Community Access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anchor="t"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New arrangements</a:t>
            </a:r>
          </a:p>
        </p:txBody>
      </p:sp>
      <p:sp>
        <p:nvSpPr>
          <p:cNvPr id="135" name="Shape 135"/>
          <p:cNvSpPr/>
          <p:nvPr/>
        </p:nvSpPr>
        <p:spPr>
          <a:xfrm>
            <a:off x="863600" y="3625304"/>
            <a:ext cx="3168452" cy="1270001"/>
          </a:xfrm>
          <a:prstGeom prst="roundRect">
            <a:avLst>
              <a:gd name="adj" fmla="val 27300"/>
            </a:avLst>
          </a:prstGeom>
          <a:gradFill>
            <a:gsLst>
              <a:gs pos="0">
                <a:srgbClr val="B36AE2"/>
              </a:gs>
              <a:gs pos="100000">
                <a:srgbClr val="773F9B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Private Hospital HS</a:t>
            </a:r>
          </a:p>
        </p:txBody>
      </p:sp>
      <p:sp>
        <p:nvSpPr>
          <p:cNvPr id="136" name="Shape 136"/>
          <p:cNvSpPr/>
          <p:nvPr/>
        </p:nvSpPr>
        <p:spPr>
          <a:xfrm>
            <a:off x="4914999" y="3625304"/>
            <a:ext cx="3168452" cy="1270001"/>
          </a:xfrm>
          <a:prstGeom prst="roundRect">
            <a:avLst>
              <a:gd name="adj" fmla="val 27300"/>
            </a:avLst>
          </a:prstGeom>
          <a:gradFill>
            <a:gsLst>
              <a:gs pos="0">
                <a:srgbClr val="7CCB25"/>
              </a:gs>
              <a:gs pos="100000">
                <a:srgbClr val="1A941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Public Hospital HB</a:t>
            </a:r>
          </a:p>
        </p:txBody>
      </p:sp>
      <p:sp>
        <p:nvSpPr>
          <p:cNvPr id="137" name="Shape 137"/>
          <p:cNvSpPr/>
          <p:nvPr/>
        </p:nvSpPr>
        <p:spPr>
          <a:xfrm>
            <a:off x="871388" y="5676900"/>
            <a:ext cx="3274815" cy="1270000"/>
          </a:xfrm>
          <a:prstGeom prst="rect">
            <a:avLst/>
          </a:prstGeom>
          <a:gradFill>
            <a:gsLst>
              <a:gs pos="0">
                <a:srgbClr val="B36AE2"/>
              </a:gs>
              <a:gs pos="100000">
                <a:srgbClr val="773F9B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Private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(authority req’d)</a:t>
            </a:r>
          </a:p>
        </p:txBody>
      </p:sp>
      <p:sp>
        <p:nvSpPr>
          <p:cNvPr id="138" name="Shape 138"/>
          <p:cNvSpPr/>
          <p:nvPr/>
        </p:nvSpPr>
        <p:spPr>
          <a:xfrm>
            <a:off x="4861817" y="5671023"/>
            <a:ext cx="3274816" cy="1270001"/>
          </a:xfrm>
          <a:prstGeom prst="rect">
            <a:avLst/>
          </a:prstGeom>
          <a:gradFill>
            <a:gsLst>
              <a:gs pos="0">
                <a:srgbClr val="7CCB25"/>
              </a:gs>
              <a:gs pos="100000">
                <a:srgbClr val="1A941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CAR/non-CAR</a:t>
            </a:r>
          </a:p>
        </p:txBody>
      </p:sp>
      <p:sp>
        <p:nvSpPr>
          <p:cNvPr id="139" name="Shape 139"/>
          <p:cNvSpPr/>
          <p:nvPr/>
        </p:nvSpPr>
        <p:spPr>
          <a:xfrm>
            <a:off x="321022" y="7728495"/>
            <a:ext cx="1777306" cy="794152"/>
          </a:xfrm>
          <a:prstGeom prst="rect">
            <a:avLst/>
          </a:prstGeom>
          <a:gradFill>
            <a:gsLst>
              <a:gs pos="0">
                <a:srgbClr val="B36AE2"/>
              </a:gs>
              <a:gs pos="100000">
                <a:srgbClr val="773F9B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Hospital Pharmacy</a:t>
            </a:r>
          </a:p>
        </p:txBody>
      </p:sp>
      <p:sp>
        <p:nvSpPr>
          <p:cNvPr id="140" name="Shape 140"/>
          <p:cNvSpPr/>
          <p:nvPr/>
        </p:nvSpPr>
        <p:spPr>
          <a:xfrm>
            <a:off x="2343150" y="7728495"/>
            <a:ext cx="1777306" cy="794152"/>
          </a:xfrm>
          <a:prstGeom prst="rect">
            <a:avLst/>
          </a:prstGeom>
          <a:gradFill>
            <a:gsLst>
              <a:gs pos="0">
                <a:srgbClr val="1497FC"/>
              </a:gs>
              <a:gs pos="100000">
                <a:srgbClr val="0073C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Community Pharmacy</a:t>
            </a:r>
          </a:p>
        </p:txBody>
      </p:sp>
      <p:sp>
        <p:nvSpPr>
          <p:cNvPr id="141" name="Shape 141"/>
          <p:cNvSpPr/>
          <p:nvPr/>
        </p:nvSpPr>
        <p:spPr>
          <a:xfrm>
            <a:off x="2508795" y="4878544"/>
            <a:ext cx="1" cy="794152"/>
          </a:xfrm>
          <a:prstGeom prst="line">
            <a:avLst/>
          </a:prstGeom>
          <a:ln w="635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42" name="Shape 142"/>
          <p:cNvSpPr/>
          <p:nvPr/>
        </p:nvSpPr>
        <p:spPr>
          <a:xfrm>
            <a:off x="1425575" y="7262696"/>
            <a:ext cx="1" cy="465727"/>
          </a:xfrm>
          <a:prstGeom prst="line">
            <a:avLst/>
          </a:prstGeom>
          <a:ln w="635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43" name="Shape 143"/>
          <p:cNvSpPr/>
          <p:nvPr/>
        </p:nvSpPr>
        <p:spPr>
          <a:xfrm>
            <a:off x="3231802" y="7256892"/>
            <a:ext cx="1" cy="465727"/>
          </a:xfrm>
          <a:prstGeom prst="line">
            <a:avLst/>
          </a:prstGeom>
          <a:ln w="635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44" name="Shape 144"/>
          <p:cNvSpPr/>
          <p:nvPr/>
        </p:nvSpPr>
        <p:spPr>
          <a:xfrm>
            <a:off x="1430337" y="7282219"/>
            <a:ext cx="1777307" cy="1"/>
          </a:xfrm>
          <a:prstGeom prst="line">
            <a:avLst/>
          </a:prstGeom>
          <a:ln w="635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45" name="Shape 145"/>
          <p:cNvSpPr/>
          <p:nvPr/>
        </p:nvSpPr>
        <p:spPr>
          <a:xfrm flipV="1">
            <a:off x="2508795" y="6983793"/>
            <a:ext cx="1" cy="330177"/>
          </a:xfrm>
          <a:prstGeom prst="line">
            <a:avLst/>
          </a:prstGeom>
          <a:ln w="508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46" name="Shape 146"/>
          <p:cNvSpPr/>
          <p:nvPr/>
        </p:nvSpPr>
        <p:spPr>
          <a:xfrm>
            <a:off x="6502400" y="4878544"/>
            <a:ext cx="0" cy="794152"/>
          </a:xfrm>
          <a:prstGeom prst="line">
            <a:avLst/>
          </a:prstGeom>
          <a:ln w="635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47" name="Shape 147"/>
          <p:cNvSpPr/>
          <p:nvPr/>
        </p:nvSpPr>
        <p:spPr>
          <a:xfrm>
            <a:off x="4602683" y="7728495"/>
            <a:ext cx="1777306" cy="794152"/>
          </a:xfrm>
          <a:prstGeom prst="rect">
            <a:avLst/>
          </a:prstGeom>
          <a:gradFill>
            <a:gsLst>
              <a:gs pos="0">
                <a:srgbClr val="7CCB25"/>
              </a:gs>
              <a:gs pos="100000">
                <a:srgbClr val="1A941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Hospital Pharmacy</a:t>
            </a:r>
          </a:p>
        </p:txBody>
      </p:sp>
      <p:sp>
        <p:nvSpPr>
          <p:cNvPr id="148" name="Shape 148"/>
          <p:cNvSpPr/>
          <p:nvPr/>
        </p:nvSpPr>
        <p:spPr>
          <a:xfrm>
            <a:off x="6624811" y="7728495"/>
            <a:ext cx="1777306" cy="794152"/>
          </a:xfrm>
          <a:prstGeom prst="rect">
            <a:avLst/>
          </a:prstGeom>
          <a:gradFill>
            <a:gsLst>
              <a:gs pos="0">
                <a:srgbClr val="1497FC"/>
              </a:gs>
              <a:gs pos="100000">
                <a:srgbClr val="0073C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Community Pharmacy</a:t>
            </a:r>
          </a:p>
        </p:txBody>
      </p:sp>
      <p:sp>
        <p:nvSpPr>
          <p:cNvPr id="149" name="Shape 149"/>
          <p:cNvSpPr/>
          <p:nvPr/>
        </p:nvSpPr>
        <p:spPr>
          <a:xfrm>
            <a:off x="5580236" y="7262696"/>
            <a:ext cx="1" cy="465727"/>
          </a:xfrm>
          <a:prstGeom prst="line">
            <a:avLst/>
          </a:prstGeom>
          <a:ln w="635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50" name="Shape 150"/>
          <p:cNvSpPr/>
          <p:nvPr/>
        </p:nvSpPr>
        <p:spPr>
          <a:xfrm>
            <a:off x="7386463" y="7256892"/>
            <a:ext cx="1" cy="465727"/>
          </a:xfrm>
          <a:prstGeom prst="line">
            <a:avLst/>
          </a:prstGeom>
          <a:ln w="635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51" name="Shape 151"/>
          <p:cNvSpPr/>
          <p:nvPr/>
        </p:nvSpPr>
        <p:spPr>
          <a:xfrm>
            <a:off x="5584998" y="7282219"/>
            <a:ext cx="1777307" cy="1"/>
          </a:xfrm>
          <a:prstGeom prst="line">
            <a:avLst/>
          </a:prstGeom>
          <a:ln w="635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52" name="Shape 152"/>
          <p:cNvSpPr/>
          <p:nvPr/>
        </p:nvSpPr>
        <p:spPr>
          <a:xfrm flipV="1">
            <a:off x="6502400" y="6983793"/>
            <a:ext cx="0" cy="330177"/>
          </a:xfrm>
          <a:prstGeom prst="line">
            <a:avLst/>
          </a:prstGeom>
          <a:ln w="508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53" name="Shape 153"/>
          <p:cNvSpPr/>
          <p:nvPr/>
        </p:nvSpPr>
        <p:spPr>
          <a:xfrm>
            <a:off x="8972748" y="3625304"/>
            <a:ext cx="3168452" cy="1270001"/>
          </a:xfrm>
          <a:prstGeom prst="roundRect">
            <a:avLst>
              <a:gd name="adj" fmla="val 27300"/>
            </a:avLst>
          </a:prstGeom>
          <a:gradFill>
            <a:gsLst>
              <a:gs pos="0">
                <a:srgbClr val="1497FC"/>
              </a:gs>
              <a:gs pos="100000">
                <a:srgbClr val="164F86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Community Access CA</a:t>
            </a:r>
          </a:p>
        </p:txBody>
      </p:sp>
      <p:sp>
        <p:nvSpPr>
          <p:cNvPr id="154" name="Shape 154"/>
          <p:cNvSpPr/>
          <p:nvPr/>
        </p:nvSpPr>
        <p:spPr>
          <a:xfrm>
            <a:off x="8919567" y="5676900"/>
            <a:ext cx="3274815" cy="1270000"/>
          </a:xfrm>
          <a:prstGeom prst="rect">
            <a:avLst/>
          </a:prstGeom>
          <a:gradFill>
            <a:gsLst>
              <a:gs pos="0">
                <a:srgbClr val="1497FC"/>
              </a:gs>
              <a:gs pos="100000">
                <a:srgbClr val="164F86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Streamlined</a:t>
            </a:r>
          </a:p>
        </p:txBody>
      </p:sp>
      <p:sp>
        <p:nvSpPr>
          <p:cNvPr id="155" name="Shape 155"/>
          <p:cNvSpPr/>
          <p:nvPr/>
        </p:nvSpPr>
        <p:spPr>
          <a:xfrm>
            <a:off x="10556974" y="4878544"/>
            <a:ext cx="1" cy="794152"/>
          </a:xfrm>
          <a:prstGeom prst="line">
            <a:avLst/>
          </a:prstGeom>
          <a:ln w="635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56" name="Shape 156"/>
          <p:cNvSpPr/>
          <p:nvPr/>
        </p:nvSpPr>
        <p:spPr>
          <a:xfrm>
            <a:off x="10906472" y="7728495"/>
            <a:ext cx="1777306" cy="794152"/>
          </a:xfrm>
          <a:prstGeom prst="rect">
            <a:avLst/>
          </a:prstGeom>
          <a:gradFill>
            <a:gsLst>
              <a:gs pos="0">
                <a:srgbClr val="1497FC"/>
              </a:gs>
              <a:gs pos="100000">
                <a:srgbClr val="0073C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Community Pharmacy</a:t>
            </a:r>
          </a:p>
        </p:txBody>
      </p:sp>
      <p:sp>
        <p:nvSpPr>
          <p:cNvPr id="157" name="Shape 157"/>
          <p:cNvSpPr/>
          <p:nvPr/>
        </p:nvSpPr>
        <p:spPr>
          <a:xfrm>
            <a:off x="9668321" y="8680995"/>
            <a:ext cx="1777307" cy="794152"/>
          </a:xfrm>
          <a:prstGeom prst="rect">
            <a:avLst/>
          </a:prstGeom>
          <a:gradFill>
            <a:gsLst>
              <a:gs pos="0">
                <a:srgbClr val="7CCB25"/>
              </a:gs>
              <a:gs pos="100000">
                <a:srgbClr val="1A941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Hospital Pharmacy</a:t>
            </a:r>
          </a:p>
        </p:txBody>
      </p:sp>
      <p:sp>
        <p:nvSpPr>
          <p:cNvPr id="158" name="Shape 158"/>
          <p:cNvSpPr/>
          <p:nvPr/>
        </p:nvSpPr>
        <p:spPr>
          <a:xfrm>
            <a:off x="8643230" y="7728495"/>
            <a:ext cx="1777307" cy="794152"/>
          </a:xfrm>
          <a:prstGeom prst="rect">
            <a:avLst/>
          </a:prstGeom>
          <a:gradFill>
            <a:gsLst>
              <a:gs pos="0">
                <a:srgbClr val="B36AE2"/>
              </a:gs>
              <a:gs pos="100000">
                <a:srgbClr val="773F9B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Hospital Pharmacy</a:t>
            </a:r>
          </a:p>
        </p:txBody>
      </p:sp>
      <p:sp>
        <p:nvSpPr>
          <p:cNvPr id="159" name="Shape 159"/>
          <p:cNvSpPr/>
          <p:nvPr/>
        </p:nvSpPr>
        <p:spPr>
          <a:xfrm>
            <a:off x="10663504" y="6948644"/>
            <a:ext cx="1" cy="1735242"/>
          </a:xfrm>
          <a:prstGeom prst="line">
            <a:avLst/>
          </a:prstGeom>
          <a:ln w="635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60" name="Shape 160"/>
          <p:cNvSpPr/>
          <p:nvPr/>
        </p:nvSpPr>
        <p:spPr>
          <a:xfrm>
            <a:off x="9793560" y="7268809"/>
            <a:ext cx="1" cy="465727"/>
          </a:xfrm>
          <a:prstGeom prst="line">
            <a:avLst/>
          </a:prstGeom>
          <a:ln w="635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61" name="Shape 161"/>
          <p:cNvSpPr/>
          <p:nvPr/>
        </p:nvSpPr>
        <p:spPr>
          <a:xfrm>
            <a:off x="11561688" y="7250305"/>
            <a:ext cx="1" cy="465727"/>
          </a:xfrm>
          <a:prstGeom prst="line">
            <a:avLst/>
          </a:prstGeom>
          <a:ln w="635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162" name="Shape 162"/>
          <p:cNvSpPr/>
          <p:nvPr/>
        </p:nvSpPr>
        <p:spPr>
          <a:xfrm>
            <a:off x="9772922" y="7288333"/>
            <a:ext cx="1777307" cy="1"/>
          </a:xfrm>
          <a:prstGeom prst="line">
            <a:avLst/>
          </a:prstGeom>
          <a:ln w="635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Community Access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Listing structure changes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New program: CA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3 dispensing rules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 marL="1250244" indent="-361244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Public hospital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 marL="1250244" indent="-361244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Private hospital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 marL="1250244" indent="-361244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Community Pharmacy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Community Access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Listing structure changes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Add Community Pharmacy dispensing rule to HB, HS programs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Community Access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Complex Authority Required (CAR)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rwt:complex-authority-required element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Child of rwt:circumstance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pbs:prescribing-rule/@type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complex-authority-required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Welcome/Introduction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Review Action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Number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Start Dates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Medication Charts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HSD Community Access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DE6A10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2.10</a:t>
            </a:r>
            <a:endParaRPr sz="3600">
              <a:solidFill>
                <a:srgbClr val="DE6A10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Brand Substitution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 Review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2.10</a:t>
            </a:r>
          </a:p>
        </p:txBody>
      </p:sp>
      <p:sp>
        <p:nvSpPr>
          <p:cNvPr id="177" name="Shape 1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Minor version of PBS XML Schema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Version 2.10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Types of medication charts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Complex Authority Required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Controlled vocabulary specification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Business rules for programs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2.10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Housekeeping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Add restrictions to pbs:extemporaneous-preparation, pbs:standard-formula-preparation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pbs:revision, pbs:build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pbs:vial-content, pbs:pack-content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@amount optional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2.10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Draft schema package available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Production March 2015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Welcome/Introduction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DE6A10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Review Action Items</a:t>
            </a:r>
            <a:endParaRPr sz="3600">
              <a:solidFill>
                <a:srgbClr val="DE6A10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Number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Start Dates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Medication Charts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HSD Community Access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Brand Substitution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 Review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Welcome/Introduction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Review Action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Number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Start Dates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Medication Charts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HSD Community Access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DE6A10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DE6A10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Brand Substitution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 Review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Major release required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Non-backward compatible changes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Workshop requirements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Schema Change Policy: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not less than 12 months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Draft/prototype: 3 months (November/December 2014)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Test data: ?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Production: ??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Transition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 “big-bang” switchover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PharmCIS dual-generation difficult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v2.x ⇒ v3.0 upconverter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v3.0 ⇒ v2.x downconverter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Sunset for support: 12 months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198" name="Shape 198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Welcome/Introduction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Review Action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Number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Start Dates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Medication Charts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HSD Community Access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DE6A10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DE6A10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Brand Substitution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 Review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Version 3</a:t>
            </a:r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Nehta have released AMT version 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Many changes to MP, MPUU, TP, TPUU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RF2 format, ref-sets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Few changes to MPP, TPP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PharmCIS will transition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Version 3</a:t>
            </a:r>
          </a:p>
        </p:txBody>
      </p:sp>
      <p:sp>
        <p:nvSpPr>
          <p:cNvPr id="204" name="Shape 204"/>
          <p:cNvSpPr/>
          <p:nvPr>
            <p:ph type="body" idx="1"/>
          </p:nvPr>
        </p:nvSpPr>
        <p:spPr>
          <a:xfrm>
            <a:off x="787399" y="2768600"/>
            <a:ext cx="5567711" cy="57150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 removes: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Multi-component MPs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MP-MPP relationship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Avoid ‘Coveram’ problem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 single hierarchy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Graph</a:t>
            </a:r>
          </a:p>
        </p:txBody>
      </p:sp>
      <p:grpSp>
        <p:nvGrpSpPr>
          <p:cNvPr id="212" name="Group 212"/>
          <p:cNvGrpSpPr/>
          <p:nvPr/>
        </p:nvGrpSpPr>
        <p:grpSpPr>
          <a:xfrm>
            <a:off x="7535440" y="1980232"/>
            <a:ext cx="3648920" cy="5793136"/>
            <a:chOff x="0" y="0"/>
            <a:chExt cx="3648918" cy="5793134"/>
          </a:xfrm>
        </p:grpSpPr>
        <p:sp>
          <p:nvSpPr>
            <p:cNvPr id="205" name="Shape 205"/>
            <p:cNvSpPr/>
            <p:nvPr/>
          </p:nvSpPr>
          <p:spPr>
            <a:xfrm>
              <a:off x="972244" y="0"/>
              <a:ext cx="1704430" cy="170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600"/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</a:defRPr>
              </a:pPr>
              <a:r>
                <a:rPr sz="3600">
                  <a:solidFill>
                    <a:srgbClr val="FFFFFF"/>
                  </a:solidFill>
                  <a:effectLst>
                    <a:outerShdw sx="100000" sy="100000" kx="0" ky="0" algn="b" rotWithShape="0" blurRad="38100" dist="64529" dir="2700000">
                      <a:srgbClr val="000000">
                        <a:alpha val="48275"/>
                      </a:srgbClr>
                    </a:outerShdw>
                  </a:effectLst>
                </a:rPr>
                <a:t>MP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972244" y="2044700"/>
              <a:ext cx="1704430" cy="170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600"/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</a:defRPr>
              </a:pPr>
              <a:r>
                <a:rPr sz="3600">
                  <a:solidFill>
                    <a:srgbClr val="FFFFFF"/>
                  </a:solidFill>
                  <a:effectLst>
                    <a:outerShdw sx="100000" sy="100000" kx="0" ky="0" algn="b" rotWithShape="0" blurRad="38100" dist="64529" dir="2700000">
                      <a:srgbClr val="000000">
                        <a:alpha val="48275"/>
                      </a:srgbClr>
                    </a:outerShdw>
                  </a:effectLst>
                </a:rPr>
                <a:t>MPUU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972244" y="4089400"/>
              <a:ext cx="1704430" cy="170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600"/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</a:defRPr>
              </a:pPr>
              <a:r>
                <a:rPr sz="3600">
                  <a:solidFill>
                    <a:srgbClr val="FFFFFF"/>
                  </a:solidFill>
                  <a:effectLst>
                    <a:outerShdw sx="100000" sy="100000" kx="0" ky="0" algn="b" rotWithShape="0" blurRad="38100" dist="64529" dir="2700000">
                      <a:srgbClr val="000000">
                        <a:alpha val="48275"/>
                      </a:srgbClr>
                    </a:outerShdw>
                  </a:effectLst>
                </a:rPr>
                <a:t>MPP</a:t>
              </a:r>
            </a:p>
          </p:txBody>
        </p:sp>
        <p:sp>
          <p:nvSpPr>
            <p:cNvPr id="208" name="Shape 208"/>
            <p:cNvSpPr/>
            <p:nvPr/>
          </p:nvSpPr>
          <p:spPr>
            <a:xfrm flipV="1">
              <a:off x="1824459" y="1694557"/>
              <a:ext cx="1" cy="359321"/>
            </a:xfrm>
            <a:prstGeom prst="line">
              <a:avLst/>
            </a:prstGeom>
            <a:noFill/>
            <a:ln w="76200" cap="flat">
              <a:solidFill>
                <a:srgbClr val="1497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</a:p>
          </p:txBody>
        </p:sp>
        <p:sp>
          <p:nvSpPr>
            <p:cNvPr id="209" name="Shape 209"/>
            <p:cNvSpPr/>
            <p:nvPr/>
          </p:nvSpPr>
          <p:spPr>
            <a:xfrm flipV="1">
              <a:off x="1824459" y="3739257"/>
              <a:ext cx="1" cy="359321"/>
            </a:xfrm>
            <a:prstGeom prst="line">
              <a:avLst/>
            </a:prstGeom>
            <a:noFill/>
            <a:ln w="76200" cap="flat">
              <a:solidFill>
                <a:srgbClr val="1497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</a:p>
          </p:txBody>
        </p:sp>
        <p:sp>
          <p:nvSpPr>
            <p:cNvPr id="210" name="Shape 210"/>
            <p:cNvSpPr/>
            <p:nvPr/>
          </p:nvSpPr>
          <p:spPr>
            <a:xfrm flipH="1" flipV="1">
              <a:off x="0" y="279052"/>
              <a:ext cx="3648919" cy="5225853"/>
            </a:xfrm>
            <a:prstGeom prst="line">
              <a:avLst/>
            </a:prstGeom>
            <a:noFill/>
            <a:ln w="101600" cap="flat">
              <a:solidFill>
                <a:srgbClr val="C82506">
                  <a:alpha val="74806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</a:p>
          </p:txBody>
        </p:sp>
        <p:sp>
          <p:nvSpPr>
            <p:cNvPr id="211" name="Shape 211"/>
            <p:cNvSpPr/>
            <p:nvPr/>
          </p:nvSpPr>
          <p:spPr>
            <a:xfrm flipV="1">
              <a:off x="-1" y="279052"/>
              <a:ext cx="3648920" cy="5225853"/>
            </a:xfrm>
            <a:prstGeom prst="line">
              <a:avLst/>
            </a:prstGeom>
            <a:noFill/>
            <a:ln w="101600" cap="flat">
              <a:solidFill>
                <a:srgbClr val="C82506">
                  <a:alpha val="74806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</a:p>
          </p:txBody>
        </p:sp>
      </p:grp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PharmCIS transition in 3 phases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</a:p>
        </p:txBody>
      </p:sp>
      <p:sp>
        <p:nvSpPr>
          <p:cNvPr id="218" name="Shape 2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Phase 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2.56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 new releases until phase 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All new concepts will be non-AMT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May reconcile some non-AMT concepts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</a:p>
        </p:txBody>
      </p:sp>
      <p:sp>
        <p:nvSpPr>
          <p:cNvPr id="221" name="Shape 221"/>
          <p:cNvSpPr/>
          <p:nvPr>
            <p:ph type="body" idx="1"/>
          </p:nvPr>
        </p:nvSpPr>
        <p:spPr>
          <a:xfrm>
            <a:off x="787400" y="2768600"/>
            <a:ext cx="11430000" cy="6062266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Phase 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Preserve status-quo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Load AMT v3 releases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All concepts to be loaded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Action Items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Further discuss TPUU identification for all ready prepared items, especially for dangerous drugs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implementation in PBS XML: provide advice on progress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Consider the timeliness of AMT releases and the inclusion of AMT information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Provide feedback to software vendors regarding the alphabetic issue with drug AMT listing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</a:p>
        </p:txBody>
      </p:sp>
      <p:sp>
        <p:nvSpPr>
          <p:cNvPr id="224" name="Shape 224"/>
          <p:cNvSpPr/>
          <p:nvPr>
            <p:ph type="body" idx="1"/>
          </p:nvPr>
        </p:nvSpPr>
        <p:spPr>
          <a:xfrm>
            <a:off x="787400" y="2768600"/>
            <a:ext cx="11430000" cy="6062266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Phase 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‘Unreconcile’ multi-component concepts to non-AMT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Support AMT concepts with non-AMT parent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May reconcile existing non-AMT concepts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</a:p>
        </p:txBody>
      </p:sp>
      <p:sp>
        <p:nvSpPr>
          <p:cNvPr id="227" name="Shape 227"/>
          <p:cNvSpPr/>
          <p:nvPr>
            <p:ph type="body" idx="1"/>
          </p:nvPr>
        </p:nvSpPr>
        <p:spPr>
          <a:xfrm>
            <a:off x="787400" y="2768600"/>
            <a:ext cx="11430000" cy="6062266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Phase 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unchanged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1st Schedule release likely to have large set of changes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MP concepts being ‘unreconciled’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 concept codes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Implementation underway</a:t>
            </a: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11352840" y="8165479"/>
            <a:ext cx="557876" cy="163546"/>
          </a:xfrm>
          <a:prstGeom prst="line">
            <a:avLst/>
          </a:prstGeom>
          <a:ln w="50800">
            <a:solidFill>
              <a:srgbClr val="DCBD23"/>
            </a:solidFill>
            <a:miter lim="400000"/>
            <a:headEnd type="triangle" len="sm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230" name="Shape 230"/>
          <p:cNvSpPr/>
          <p:nvPr/>
        </p:nvSpPr>
        <p:spPr>
          <a:xfrm flipH="1">
            <a:off x="6660425" y="8168034"/>
            <a:ext cx="809855" cy="162549"/>
          </a:xfrm>
          <a:prstGeom prst="line">
            <a:avLst/>
          </a:prstGeom>
          <a:ln w="50800">
            <a:solidFill>
              <a:srgbClr val="DCBD23"/>
            </a:solidFill>
            <a:miter lim="400000"/>
            <a:headEnd type="triangle" len="sm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231" name="Shape 231"/>
          <p:cNvSpPr/>
          <p:nvPr/>
        </p:nvSpPr>
        <p:spPr>
          <a:xfrm flipH="1" flipV="1">
            <a:off x="8883541" y="3605708"/>
            <a:ext cx="208320" cy="659152"/>
          </a:xfrm>
          <a:prstGeom prst="line">
            <a:avLst/>
          </a:prstGeom>
          <a:ln w="50800">
            <a:solidFill>
              <a:srgbClr val="DCBD23"/>
            </a:solidFill>
            <a:miter lim="400000"/>
            <a:headEnd type="triangle" len="sm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232" name="Shape 2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</a:p>
        </p:txBody>
      </p:sp>
      <p:sp>
        <p:nvSpPr>
          <p:cNvPr id="233" name="Shape 2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Phase 2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Support AMT v3 structure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Expand drug hierarchy to graph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v3.0</a:t>
            </a:r>
          </a:p>
        </p:txBody>
      </p:sp>
      <p:sp>
        <p:nvSpPr>
          <p:cNvPr id="234" name="Shape 234"/>
          <p:cNvSpPr/>
          <p:nvPr/>
        </p:nvSpPr>
        <p:spPr>
          <a:xfrm>
            <a:off x="8636000" y="4241800"/>
            <a:ext cx="14478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MPP</a:t>
            </a:r>
          </a:p>
        </p:txBody>
      </p:sp>
      <p:sp>
        <p:nvSpPr>
          <p:cNvPr id="235" name="Shape 235"/>
          <p:cNvSpPr/>
          <p:nvPr/>
        </p:nvSpPr>
        <p:spPr>
          <a:xfrm>
            <a:off x="7442200" y="2552700"/>
            <a:ext cx="1742182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MPUU</a:t>
            </a:r>
          </a:p>
        </p:txBody>
      </p:sp>
      <p:sp>
        <p:nvSpPr>
          <p:cNvPr id="236" name="Shape 236"/>
          <p:cNvSpPr/>
          <p:nvPr/>
        </p:nvSpPr>
        <p:spPr>
          <a:xfrm>
            <a:off x="9628881" y="2552700"/>
            <a:ext cx="1742183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MPUU</a:t>
            </a:r>
          </a:p>
        </p:txBody>
      </p:sp>
      <p:sp>
        <p:nvSpPr>
          <p:cNvPr id="237" name="Shape 237"/>
          <p:cNvSpPr/>
          <p:nvPr/>
        </p:nvSpPr>
        <p:spPr>
          <a:xfrm>
            <a:off x="7589390" y="838200"/>
            <a:ext cx="1447802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MP</a:t>
            </a:r>
          </a:p>
        </p:txBody>
      </p:sp>
      <p:sp>
        <p:nvSpPr>
          <p:cNvPr id="238" name="Shape 238"/>
          <p:cNvSpPr/>
          <p:nvPr/>
        </p:nvSpPr>
        <p:spPr>
          <a:xfrm>
            <a:off x="9776072" y="838200"/>
            <a:ext cx="1447802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MP</a:t>
            </a:r>
          </a:p>
        </p:txBody>
      </p:sp>
      <p:sp>
        <p:nvSpPr>
          <p:cNvPr id="239" name="Shape 239"/>
          <p:cNvSpPr/>
          <p:nvPr/>
        </p:nvSpPr>
        <p:spPr>
          <a:xfrm>
            <a:off x="8636000" y="5918200"/>
            <a:ext cx="14478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TPP</a:t>
            </a:r>
          </a:p>
        </p:txBody>
      </p:sp>
      <p:sp>
        <p:nvSpPr>
          <p:cNvPr id="240" name="Shape 240"/>
          <p:cNvSpPr/>
          <p:nvPr/>
        </p:nvSpPr>
        <p:spPr>
          <a:xfrm>
            <a:off x="7442200" y="7442200"/>
            <a:ext cx="1742182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TPUU</a:t>
            </a:r>
          </a:p>
        </p:txBody>
      </p:sp>
      <p:sp>
        <p:nvSpPr>
          <p:cNvPr id="241" name="Shape 241"/>
          <p:cNvSpPr/>
          <p:nvPr/>
        </p:nvSpPr>
        <p:spPr>
          <a:xfrm>
            <a:off x="9628881" y="7442200"/>
            <a:ext cx="1742183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TPUU</a:t>
            </a:r>
          </a:p>
        </p:txBody>
      </p:sp>
      <p:sp>
        <p:nvSpPr>
          <p:cNvPr id="242" name="Shape 242"/>
          <p:cNvSpPr/>
          <p:nvPr/>
        </p:nvSpPr>
        <p:spPr>
          <a:xfrm flipV="1">
            <a:off x="8287841" y="2139453"/>
            <a:ext cx="1" cy="381994"/>
          </a:xfrm>
          <a:prstGeom prst="line">
            <a:avLst/>
          </a:prstGeom>
          <a:ln w="50800">
            <a:solidFill>
              <a:srgbClr val="DCBD23"/>
            </a:solidFill>
            <a:miter lim="400000"/>
            <a:headEnd type="triangle" len="sm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243" name="Shape 243"/>
          <p:cNvSpPr/>
          <p:nvPr/>
        </p:nvSpPr>
        <p:spPr>
          <a:xfrm flipV="1">
            <a:off x="10499972" y="2139453"/>
            <a:ext cx="1" cy="381994"/>
          </a:xfrm>
          <a:prstGeom prst="line">
            <a:avLst/>
          </a:prstGeom>
          <a:ln w="50800">
            <a:solidFill>
              <a:srgbClr val="DCBD23"/>
            </a:solidFill>
            <a:miter lim="400000"/>
            <a:headEnd type="triangle" len="sm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244" name="Shape 244"/>
          <p:cNvSpPr/>
          <p:nvPr/>
        </p:nvSpPr>
        <p:spPr>
          <a:xfrm flipV="1">
            <a:off x="9751045" y="3685389"/>
            <a:ext cx="214388" cy="626348"/>
          </a:xfrm>
          <a:prstGeom prst="line">
            <a:avLst/>
          </a:prstGeom>
          <a:ln w="50800">
            <a:solidFill>
              <a:srgbClr val="DCBD23"/>
            </a:solidFill>
            <a:miter lim="400000"/>
            <a:headEnd type="triangle" len="sm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245" name="Shape 245"/>
          <p:cNvSpPr/>
          <p:nvPr/>
        </p:nvSpPr>
        <p:spPr>
          <a:xfrm flipV="1">
            <a:off x="9359900" y="5524003"/>
            <a:ext cx="1" cy="381994"/>
          </a:xfrm>
          <a:prstGeom prst="line">
            <a:avLst/>
          </a:prstGeom>
          <a:ln w="50800">
            <a:solidFill>
              <a:srgbClr val="DCBD23"/>
            </a:solidFill>
            <a:miter lim="400000"/>
            <a:headEnd type="triangle" len="sm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246" name="Shape 246"/>
          <p:cNvSpPr/>
          <p:nvPr/>
        </p:nvSpPr>
        <p:spPr>
          <a:xfrm flipH="1">
            <a:off x="8662491" y="7048301"/>
            <a:ext cx="197198" cy="436812"/>
          </a:xfrm>
          <a:prstGeom prst="line">
            <a:avLst/>
          </a:prstGeom>
          <a:ln w="50800">
            <a:solidFill>
              <a:srgbClr val="DCBD23"/>
            </a:solidFill>
            <a:miter lim="400000"/>
            <a:headEnd type="triangle" len="sm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247" name="Shape 247"/>
          <p:cNvSpPr/>
          <p:nvPr/>
        </p:nvSpPr>
        <p:spPr>
          <a:xfrm>
            <a:off x="9851064" y="7045167"/>
            <a:ext cx="230504" cy="441522"/>
          </a:xfrm>
          <a:prstGeom prst="line">
            <a:avLst/>
          </a:prstGeom>
          <a:ln w="50800">
            <a:solidFill>
              <a:srgbClr val="DCBD23"/>
            </a:solidFill>
            <a:miter lim="400000"/>
            <a:headEnd type="triangle" len="sm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248" name="Shape 248"/>
          <p:cNvSpPr/>
          <p:nvPr/>
        </p:nvSpPr>
        <p:spPr>
          <a:xfrm>
            <a:off x="5127903" y="7962900"/>
            <a:ext cx="1742183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TP</a:t>
            </a:r>
          </a:p>
        </p:txBody>
      </p:sp>
      <p:sp>
        <p:nvSpPr>
          <p:cNvPr id="249" name="Shape 249"/>
          <p:cNvSpPr/>
          <p:nvPr/>
        </p:nvSpPr>
        <p:spPr>
          <a:xfrm>
            <a:off x="11806364" y="7962900"/>
            <a:ext cx="1742183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TP</a:t>
            </a:r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</a:p>
        </p:txBody>
      </p:sp>
      <p:sp>
        <p:nvSpPr>
          <p:cNvPr id="252" name="Shape 252"/>
          <p:cNvSpPr/>
          <p:nvPr>
            <p:ph type="body" idx="1"/>
          </p:nvPr>
        </p:nvSpPr>
        <p:spPr>
          <a:xfrm>
            <a:off x="787400" y="2768600"/>
            <a:ext cx="11430000" cy="6062266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Phase 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Legislative change to align NHA with AMT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Internal changes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Possible listing changes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unchanged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</a:p>
        </p:txBody>
      </p:sp>
      <p:sp>
        <p:nvSpPr>
          <p:cNvPr id="255" name="Shape 2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Identification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@scheme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hlinkClick r:id="rId4" invalidUrl="" action="" tgtFrame="" tooltip="" history="1" highlightClick="0" endSnd="0"/>
              </a:rPr>
              <a:t>http://snomed.info/sct/900062011000036108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hlinkClick r:id="rId5" invalidUrl="" action="" tgtFrame="" tooltip="" history="1" highlightClick="0" endSnd="0"/>
              </a:rPr>
              <a:t>http://snomed.info/sct/911000144106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Include version?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hlinkClick r:id="rId4" invalidUrl="" action="" tgtFrame="" tooltip="" history="1" highlightClick="0" endSnd="0"/>
              </a:rPr>
              <a:t>http://snomed.info/sct/900062011000036108</a:t>
            </a:r>
            <a:r>
              <a:rPr sz="3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/20140630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260" name="Shape 260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Welcome/Introduction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Review Action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Number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Start Dates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Medication Charts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HSD Community Access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DE6A10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Brand Substitution</a:t>
            </a:r>
            <a:endParaRPr sz="3600">
              <a:solidFill>
                <a:srgbClr val="DE6A10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 Review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Brand Substitution</a:t>
            </a:r>
          </a:p>
        </p:txBody>
      </p:sp>
      <p:sp>
        <p:nvSpPr>
          <p:cNvPr id="263" name="Shape 2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Brand substitution groups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Cross-item substitution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Must also consider listing conditions</a:t>
            </a: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Brand Substitution</a:t>
            </a:r>
          </a:p>
        </p:txBody>
      </p:sp>
      <p:sp>
        <p:nvSpPr>
          <p:cNvPr id="266" name="Shape 2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Difficult to resolve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Simplify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Declarative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Denormalise to product listing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See PBS XML Schema 3.0</a:t>
            </a: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269" name="Shape 269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Welcome/Introduction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Review Action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Number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Start Dates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Medication Charts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HSD Community Access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Brand Substitution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DE6A10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 Review</a:t>
            </a:r>
            <a:endParaRPr sz="3600">
              <a:solidFill>
                <a:srgbClr val="DE6A10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 Review</a:t>
            </a:r>
          </a:p>
        </p:txBody>
      </p:sp>
      <p:sp>
        <p:nvSpPr>
          <p:cNvPr id="272" name="Shape 2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Post-market review of Authority Required PBS Listings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Public consultation - www.pbs.gov.au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RWT improvements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CAR support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See also PBS XML Schema 2.10, 3.0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Action Items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Clarify business rules for start dates and publish on the PBS website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Transition of start dates, provide list of the drugs and date change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Improvement of the change explanations provided monthly for the PBS Schedule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Develop formal process to deal with retrospective changes</a:t>
            </a:r>
          </a:p>
        </p:txBody>
      </p:sp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 Review</a:t>
            </a:r>
          </a:p>
        </p:txBody>
      </p:sp>
      <p:sp>
        <p:nvSpPr>
          <p:cNvPr id="275" name="Shape 2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 codes (SAC) are unstable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Duplicate restriction codes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Too complex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Increases</a:t>
            </a:r>
          </a:p>
        </p:txBody>
      </p:sp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 Review</a:t>
            </a:r>
          </a:p>
        </p:txBody>
      </p:sp>
      <p:sp>
        <p:nvSpPr>
          <p:cNvPr id="278" name="Shape 2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Proposal (data):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Separate legal from informational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Separate indication from authority requirements</a:t>
            </a:r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3347173" y="5038720"/>
            <a:ext cx="989675" cy="1"/>
          </a:xfrm>
          <a:prstGeom prst="line">
            <a:avLst/>
          </a:prstGeom>
          <a:ln w="63500">
            <a:solidFill>
              <a:srgbClr val="DCDE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281" name="Shape 2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 Review</a:t>
            </a:r>
          </a:p>
        </p:txBody>
      </p:sp>
      <p:sp>
        <p:nvSpPr>
          <p:cNvPr id="282" name="Shape 282"/>
          <p:cNvSpPr/>
          <p:nvPr/>
        </p:nvSpPr>
        <p:spPr>
          <a:xfrm>
            <a:off x="4408586" y="2356544"/>
            <a:ext cx="2057748" cy="798712"/>
          </a:xfrm>
          <a:prstGeom prst="roundRect">
            <a:avLst>
              <a:gd name="adj" fmla="val 23851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12345R</a:t>
            </a:r>
          </a:p>
        </p:txBody>
      </p:sp>
      <p:sp>
        <p:nvSpPr>
          <p:cNvPr id="283" name="Shape 283"/>
          <p:cNvSpPr/>
          <p:nvPr/>
        </p:nvSpPr>
        <p:spPr>
          <a:xfrm>
            <a:off x="698500" y="2995298"/>
            <a:ext cx="1651000" cy="812801"/>
          </a:xfrm>
          <a:prstGeom prst="wedgeEllipseCallout">
            <a:avLst>
              <a:gd name="adj1" fmla="val 174149"/>
              <a:gd name="adj2" fmla="val -66041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Caution</a:t>
            </a:r>
          </a:p>
        </p:txBody>
      </p:sp>
      <p:sp>
        <p:nvSpPr>
          <p:cNvPr id="284" name="Shape 284"/>
          <p:cNvSpPr/>
          <p:nvPr/>
        </p:nvSpPr>
        <p:spPr>
          <a:xfrm>
            <a:off x="700484" y="2115740"/>
            <a:ext cx="1651001" cy="812801"/>
          </a:xfrm>
          <a:prstGeom prst="wedgeEllipseCallout">
            <a:avLst>
              <a:gd name="adj1" fmla="val 173948"/>
              <a:gd name="adj2" fmla="val 8910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Note</a:t>
            </a:r>
          </a:p>
        </p:txBody>
      </p:sp>
      <p:sp>
        <p:nvSpPr>
          <p:cNvPr id="285" name="Shape 285"/>
          <p:cNvSpPr/>
          <p:nvPr/>
        </p:nvSpPr>
        <p:spPr>
          <a:xfrm>
            <a:off x="4342184" y="3677183"/>
            <a:ext cx="2190553" cy="1874193"/>
          </a:xfrm>
          <a:prstGeom prst="roundRect">
            <a:avLst>
              <a:gd name="adj" fmla="val 10164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Purpose</a:t>
            </a:r>
            <a:b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</a:b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54321</a:t>
            </a:r>
          </a:p>
        </p:txBody>
      </p:sp>
      <p:sp>
        <p:nvSpPr>
          <p:cNvPr id="286" name="Shape 286"/>
          <p:cNvSpPr/>
          <p:nvPr/>
        </p:nvSpPr>
        <p:spPr>
          <a:xfrm>
            <a:off x="757088" y="4615281"/>
            <a:ext cx="2600624" cy="1874194"/>
          </a:xfrm>
          <a:prstGeom prst="roundRect">
            <a:avLst>
              <a:gd name="adj" fmla="val 10164"/>
            </a:avLst>
          </a:prstGeom>
          <a:solidFill>
            <a:srgbClr val="94908F">
              <a:alpha val="64999"/>
            </a:srgbClr>
          </a:solidFill>
          <a:ln w="12700">
            <a:miter lim="400000"/>
          </a:ln>
          <a:effectLst>
            <a:outerShdw sx="100000" sy="100000" kx="0" ky="0" algn="b" rotWithShape="0" blurRad="101600" dist="381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treatment-of</a:t>
            </a:r>
            <a:b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</a:b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65432</a:t>
            </a:r>
          </a:p>
        </p:txBody>
      </p:sp>
      <p:sp>
        <p:nvSpPr>
          <p:cNvPr id="287" name="Shape 287"/>
          <p:cNvSpPr/>
          <p:nvPr/>
        </p:nvSpPr>
        <p:spPr>
          <a:xfrm>
            <a:off x="777949" y="6858000"/>
            <a:ext cx="2848323" cy="1342480"/>
          </a:xfrm>
          <a:prstGeom prst="roundRect">
            <a:avLst>
              <a:gd name="adj" fmla="val 14190"/>
            </a:avLst>
          </a:prstGeom>
          <a:solidFill>
            <a:srgbClr val="94908F">
              <a:alpha val="64999"/>
            </a:srgbClr>
          </a:solidFill>
          <a:ln w="12700">
            <a:miter lim="400000"/>
          </a:ln>
          <a:effectLst>
            <a:outerShdw sx="100000" sy="100000" kx="0" ky="0" algn="b" rotWithShape="0" blurRad="101600" dist="381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indication</a:t>
            </a:r>
            <a:b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</a:b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[Snomed-CT code]</a:t>
            </a:r>
          </a:p>
        </p:txBody>
      </p:sp>
      <p:sp>
        <p:nvSpPr>
          <p:cNvPr id="288" name="Shape 288"/>
          <p:cNvSpPr/>
          <p:nvPr/>
        </p:nvSpPr>
        <p:spPr>
          <a:xfrm>
            <a:off x="8758088" y="2159000"/>
            <a:ext cx="2705945" cy="1450058"/>
          </a:xfrm>
          <a:prstGeom prst="roundRect">
            <a:avLst>
              <a:gd name="adj" fmla="val 13137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prescriber-instruction</a:t>
            </a:r>
          </a:p>
        </p:txBody>
      </p:sp>
      <p:sp>
        <p:nvSpPr>
          <p:cNvPr id="289" name="Shape 289"/>
          <p:cNvSpPr/>
          <p:nvPr/>
        </p:nvSpPr>
        <p:spPr>
          <a:xfrm>
            <a:off x="8758088" y="4204353"/>
            <a:ext cx="2705945" cy="1231248"/>
          </a:xfrm>
          <a:prstGeom prst="roundRect">
            <a:avLst>
              <a:gd name="adj" fmla="val 15472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logical operator</a:t>
            </a:r>
          </a:p>
        </p:txBody>
      </p:sp>
      <p:sp>
        <p:nvSpPr>
          <p:cNvPr id="290" name="Shape 290"/>
          <p:cNvSpPr/>
          <p:nvPr/>
        </p:nvSpPr>
        <p:spPr>
          <a:xfrm>
            <a:off x="8758088" y="6249053"/>
            <a:ext cx="2705945" cy="1231248"/>
          </a:xfrm>
          <a:prstGeom prst="roundRect">
            <a:avLst>
              <a:gd name="adj" fmla="val 15472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comparison operator</a:t>
            </a:r>
          </a:p>
        </p:txBody>
      </p:sp>
      <p:sp>
        <p:nvSpPr>
          <p:cNvPr id="291" name="Shape 291"/>
          <p:cNvSpPr/>
          <p:nvPr/>
        </p:nvSpPr>
        <p:spPr>
          <a:xfrm>
            <a:off x="8757741" y="8166100"/>
            <a:ext cx="2706639" cy="1342480"/>
          </a:xfrm>
          <a:prstGeom prst="roundRect">
            <a:avLst>
              <a:gd name="adj" fmla="val 14190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parameter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[Snomed-CT code]</a:t>
            </a:r>
          </a:p>
        </p:txBody>
      </p:sp>
      <p:sp>
        <p:nvSpPr>
          <p:cNvPr id="292" name="Shape 292"/>
          <p:cNvSpPr/>
          <p:nvPr/>
        </p:nvSpPr>
        <p:spPr>
          <a:xfrm>
            <a:off x="5437460" y="3166043"/>
            <a:ext cx="1" cy="494487"/>
          </a:xfrm>
          <a:prstGeom prst="line">
            <a:avLst/>
          </a:prstGeom>
          <a:ln w="63500">
            <a:solidFill>
              <a:srgbClr val="DCDE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293" name="Shape 293"/>
          <p:cNvSpPr/>
          <p:nvPr/>
        </p:nvSpPr>
        <p:spPr>
          <a:xfrm>
            <a:off x="3339199" y="6298519"/>
            <a:ext cx="1319759" cy="557476"/>
          </a:xfrm>
          <a:prstGeom prst="line">
            <a:avLst/>
          </a:prstGeom>
          <a:ln w="63500">
            <a:solidFill>
              <a:srgbClr val="DCDE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294" name="Shape 294"/>
          <p:cNvSpPr/>
          <p:nvPr/>
        </p:nvSpPr>
        <p:spPr>
          <a:xfrm>
            <a:off x="2057400" y="6491479"/>
            <a:ext cx="1" cy="364517"/>
          </a:xfrm>
          <a:prstGeom prst="line">
            <a:avLst/>
          </a:prstGeom>
          <a:ln w="63500">
            <a:solidFill>
              <a:srgbClr val="DCDE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295" name="Shape 295"/>
          <p:cNvSpPr/>
          <p:nvPr/>
        </p:nvSpPr>
        <p:spPr>
          <a:xfrm flipV="1">
            <a:off x="6585332" y="3182209"/>
            <a:ext cx="2170128" cy="752826"/>
          </a:xfrm>
          <a:prstGeom prst="line">
            <a:avLst/>
          </a:prstGeom>
          <a:ln w="63500">
            <a:solidFill>
              <a:srgbClr val="DCDE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296" name="Shape 296"/>
          <p:cNvSpPr/>
          <p:nvPr/>
        </p:nvSpPr>
        <p:spPr>
          <a:xfrm>
            <a:off x="6579003" y="4872930"/>
            <a:ext cx="2182786" cy="1"/>
          </a:xfrm>
          <a:prstGeom prst="line">
            <a:avLst/>
          </a:prstGeom>
          <a:ln w="63500">
            <a:solidFill>
              <a:srgbClr val="DCDE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297" name="Shape 297"/>
          <p:cNvSpPr/>
          <p:nvPr/>
        </p:nvSpPr>
        <p:spPr>
          <a:xfrm>
            <a:off x="10111060" y="5423552"/>
            <a:ext cx="1" cy="817913"/>
          </a:xfrm>
          <a:prstGeom prst="line">
            <a:avLst/>
          </a:prstGeom>
          <a:ln w="63500">
            <a:solidFill>
              <a:srgbClr val="DCDE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298" name="Shape 298"/>
          <p:cNvSpPr/>
          <p:nvPr/>
        </p:nvSpPr>
        <p:spPr>
          <a:xfrm>
            <a:off x="10111060" y="7468252"/>
            <a:ext cx="1" cy="709896"/>
          </a:xfrm>
          <a:prstGeom prst="line">
            <a:avLst/>
          </a:prstGeom>
          <a:ln w="63500">
            <a:solidFill>
              <a:srgbClr val="DCDE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299" name="Shape 299"/>
          <p:cNvSpPr/>
          <p:nvPr/>
        </p:nvSpPr>
        <p:spPr>
          <a:xfrm>
            <a:off x="4033688" y="6858000"/>
            <a:ext cx="2705945" cy="1342480"/>
          </a:xfrm>
          <a:prstGeom prst="roundRect">
            <a:avLst>
              <a:gd name="adj" fmla="val 14190"/>
            </a:avLst>
          </a:prstGeom>
          <a:solidFill>
            <a:srgbClr val="94908F">
              <a:alpha val="64999"/>
            </a:srgbClr>
          </a:solidFill>
          <a:ln w="12700">
            <a:miter lim="400000"/>
          </a:ln>
          <a:effectLst>
            <a:outerShdw sx="100000" sy="100000" kx="0" ky="0" algn="b" rotWithShape="0" blurRad="101600" dist="381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treatment-phase</a:t>
            </a:r>
            <a:b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</a:b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[Snomed-CT code]</a:t>
            </a:r>
          </a:p>
        </p:txBody>
      </p: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 Review</a:t>
            </a:r>
          </a:p>
        </p:txBody>
      </p:sp>
      <p:sp>
        <p:nvSpPr>
          <p:cNvPr id="302" name="Shape 30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Authorities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Electronic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Increases</a:t>
            </a:r>
          </a:p>
        </p:txBody>
      </p:sp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305" name="Shape 305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Welcome/Introduction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Review Action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Number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Start Dates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Medication Charts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HSD Community Access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Brand Substitution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 Review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DE6A10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DE6A10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08" name="Shape 3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Major version change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Non-backward compatible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Version 2 started development 2007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 production late 2011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Overlapped with PharmCIS development</a:t>
            </a:r>
          </a:p>
        </p:txBody>
      </p:sp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11" name="Shape 3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Proposals for change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Subject to review and approval</a:t>
            </a:r>
          </a:p>
        </p:txBody>
      </p:sp>
    </p:spTree>
  </p:cSld>
  <p:clrMapOvr>
    <a:masterClrMapping/>
  </p:clrMapOvr>
  <p:transition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14" name="Shape 3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v2.x Feedback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Document size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Complexity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Hyperlinks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Brand substitution</a:t>
            </a:r>
          </a:p>
        </p:txBody>
      </p:sp>
    </p:spTree>
  </p:cSld>
  <p:clrMapOvr>
    <a:masterClrMapping/>
  </p:clrMapOvr>
  <p:transition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17" name="Shape 3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Document size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 alone are &gt; 25MB</a:t>
            </a:r>
          </a:p>
        </p:txBody>
      </p:sp>
      <p:graphicFrame>
        <p:nvGraphicFramePr>
          <p:cNvPr id="318" name="Chart 318"/>
          <p:cNvGraphicFramePr/>
          <p:nvPr/>
        </p:nvGraphicFramePr>
        <p:xfrm>
          <a:off x="6502399" y="3549543"/>
          <a:ext cx="5139794" cy="493405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21" name="Shape 3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Current schema designed for bulk data transfer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Web Service style documents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1 document per “object”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Prescribing rules: 3600+ (18KB-222KB)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TPP: 5400+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Resolve hyperlinks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Action Items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Provide comments and concerns with current processes for PharmCIS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Release PBS Software as Open Source by 2013-12-31</a:t>
            </a:r>
          </a:p>
        </p:txBody>
      </p:sp>
    </p:spTree>
  </p:cSld>
  <p:clrMapOvr>
    <a:masterClrMapping/>
  </p:clrMapOvr>
  <p:transition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26" name="Shape 3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[show example]</a:t>
            </a:r>
          </a:p>
        </p:txBody>
      </p:sp>
    </p:spTree>
  </p:cSld>
  <p:clrMapOvr>
    <a:masterClrMapping/>
  </p:clrMapOvr>
  <p:transition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29" name="Shape 3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Complexity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Refactor schema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Simplify markup conventions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Simplify data structures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Provide more declarative data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Minimise interpretation, scraping</a:t>
            </a:r>
          </a:p>
        </p:txBody>
      </p:sp>
    </p:spTree>
  </p:cSld>
  <p:clrMapOvr>
    <a:masterClrMapping/>
  </p:clrMapOvr>
  <p:transition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32" name="Shape 3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Simplify markup conventions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XML Namespaces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Controlled vocabularies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Boolean elements</a:t>
            </a:r>
          </a:p>
        </p:txBody>
      </p:sp>
    </p:spTree>
  </p:cSld>
  <p:clrMapOvr>
    <a:masterClrMapping/>
  </p:clrMapOvr>
  <p:transition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35" name="Shape 3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XML Namespaces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Merge redundant definitions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g2g, rwt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Remove extraneous definitions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contrib, admin, dr, container, sn, etc</a:t>
            </a:r>
          </a:p>
        </p:txBody>
      </p:sp>
    </p:spTree>
  </p:cSld>
  <p:clrMapOvr>
    <a:masterClrMapping/>
  </p:clrMapOvr>
  <p:transition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38" name="Shape 3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Controlled vocabularies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Hyperlinks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Boolean elements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Default values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Extend group mechanism</a:t>
            </a:r>
          </a:p>
        </p:txBody>
      </p:sp>
    </p:spTree>
  </p:cSld>
  <p:clrMapOvr>
    <a:masterClrMapping/>
  </p:clrMapOvr>
  <p:transition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43" name="Shape 3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Groups have three components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Group type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Group type instances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Group members</a:t>
            </a:r>
          </a:p>
        </p:txBody>
      </p:sp>
    </p:spTree>
  </p:cSld>
  <p:clrMapOvr>
    <a:masterClrMapping/>
  </p:clrMapOvr>
  <p:transition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46" name="Shape 346"/>
          <p:cNvSpPr/>
          <p:nvPr>
            <p:ph type="body" idx="1"/>
          </p:nvPr>
        </p:nvSpPr>
        <p:spPr>
          <a:xfrm>
            <a:off x="787400" y="2768600"/>
            <a:ext cx="11430000" cy="2694618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Group type definition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Description, default value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values, e.g. fees</a:t>
            </a:r>
          </a:p>
        </p:txBody>
      </p:sp>
      <p:sp>
        <p:nvSpPr>
          <p:cNvPr id="347" name="Shape 347"/>
          <p:cNvSpPr/>
          <p:nvPr/>
        </p:nvSpPr>
        <p:spPr>
          <a:xfrm>
            <a:off x="1184865" y="5323517"/>
            <a:ext cx="10063633" cy="3977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&lt;pbs:group-type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&lt;pbs:name&gt;pack-breakability&lt;/pbs:name&gt;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&lt;pbs:info&gt;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&lt;db:title&gt;Pack not to be broken&lt;/db:title&gt;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&lt;pbs:default&gt;pack-breakable&lt;/pbs:default&gt;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&lt;pbs:member-type&gt;pbs:ready-prepared&lt;/pbs:member-type&gt;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&lt;/pbs:info&gt;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…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&lt;/pbs:group-type&gt;</a:t>
            </a:r>
          </a:p>
        </p:txBody>
      </p:sp>
    </p:spTree>
  </p:cSld>
  <p:clrMapOvr>
    <a:masterClrMapping/>
  </p:clrMapOvr>
  <p:transition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50" name="Shape 350"/>
          <p:cNvSpPr/>
          <p:nvPr>
            <p:ph type="body" idx="1"/>
          </p:nvPr>
        </p:nvSpPr>
        <p:spPr>
          <a:xfrm>
            <a:off x="787400" y="2768600"/>
            <a:ext cx="11430000" cy="2694618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Group instance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Groups are named</a:t>
            </a:r>
          </a:p>
        </p:txBody>
      </p:sp>
      <p:sp>
        <p:nvSpPr>
          <p:cNvPr id="351" name="Shape 351"/>
          <p:cNvSpPr/>
          <p:nvPr/>
        </p:nvSpPr>
        <p:spPr>
          <a:xfrm>
            <a:off x="638765" y="4485317"/>
            <a:ext cx="12320626" cy="5272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&lt;pbs:group-type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&lt;pbs:name&gt;pack-breakability&lt;/pbs:name&gt;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&lt;pbs:group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&lt;pbs:name&gt;</a:t>
            </a:r>
            <a:r>
              <a:rPr sz="2800">
                <a:solidFill>
                  <a:srgbClr val="DE6A10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pack-not-breakable</a:t>
            </a: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&lt;/pbs:name&gt;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&lt;pbs:note&gt;&lt;db:para&gt;The CTPP must not be broken&lt;/db:para&gt;&lt;/pbs:note&gt;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&lt;/pbs:group&gt;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&lt;pbs:group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&lt;pbs:name&gt;</a:t>
            </a:r>
            <a:r>
              <a:rPr sz="2800">
                <a:solidFill>
                  <a:srgbClr val="DE6A10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pack-breakable</a:t>
            </a: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&lt;/pbs:name&gt;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&lt;pbs:note&gt;&lt;db:para&gt;The CTPP may be broken&lt;/db:para&gt;&lt;/pbs:note&gt;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&lt;/pbs:group&gt;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…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&lt;/pbs:group-type&gt;</a:t>
            </a:r>
          </a:p>
        </p:txBody>
      </p:sp>
    </p:spTree>
  </p:cSld>
  <p:clrMapOvr>
    <a:masterClrMapping/>
  </p:clrMapOvr>
  <p:transition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54" name="Shape 354"/>
          <p:cNvSpPr/>
          <p:nvPr>
            <p:ph type="body" idx="1"/>
          </p:nvPr>
        </p:nvSpPr>
        <p:spPr>
          <a:xfrm>
            <a:off x="787400" y="2768600"/>
            <a:ext cx="11430000" cy="2694618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Group membership refers to name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Well known group types need not be resolved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Missing membership uses default</a:t>
            </a:r>
          </a:p>
        </p:txBody>
      </p:sp>
      <p:sp>
        <p:nvSpPr>
          <p:cNvPr id="355" name="Shape 355"/>
          <p:cNvSpPr/>
          <p:nvPr/>
        </p:nvSpPr>
        <p:spPr>
          <a:xfrm>
            <a:off x="1147849" y="5230592"/>
            <a:ext cx="8048448" cy="4409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&lt;pbs:prescribing-rule&gt;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&lt;pbs:ready-prepared&gt;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&lt;pbs:member-of-list&gt;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&lt;pbs:member-of&gt;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&lt;pbs:type&gt;</a:t>
            </a:r>
            <a:r>
              <a:rPr sz="2800">
                <a:solidFill>
                  <a:srgbClr val="DE6A10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pack-breakability</a:t>
            </a: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&lt;/pbs:type&gt;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&lt;pbs:name&gt;</a:t>
            </a:r>
            <a:r>
              <a:rPr sz="2800">
                <a:solidFill>
                  <a:srgbClr val="DE6A10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pack-not-breakable</a:t>
            </a: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&lt;/pbs:name&gt;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&lt;/pbs:member-of&gt;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&lt;/pbs:member-of-list&gt;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…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&lt;/pbs:prescribing-rule&gt;</a:t>
            </a:r>
          </a:p>
        </p:txBody>
      </p:sp>
    </p:spTree>
  </p:cSld>
  <p:clrMapOvr>
    <a:masterClrMapping/>
  </p:clrMapOvr>
  <p:transition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58" name="Shape 358"/>
          <p:cNvSpPr/>
          <p:nvPr>
            <p:ph type="body" idx="1"/>
          </p:nvPr>
        </p:nvSpPr>
        <p:spPr>
          <a:xfrm>
            <a:off x="787400" y="2768600"/>
            <a:ext cx="11430000" cy="2694618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Non-semantic named groups</a:t>
            </a:r>
          </a:p>
        </p:txBody>
      </p:sp>
      <p:sp>
        <p:nvSpPr>
          <p:cNvPr id="359" name="Shape 359"/>
          <p:cNvSpPr/>
          <p:nvPr/>
        </p:nvSpPr>
        <p:spPr>
          <a:xfrm>
            <a:off x="1147849" y="4773392"/>
            <a:ext cx="7243014" cy="3977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&lt;pbs:product-listing&gt;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&lt;pbs:member-of-list&gt;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&lt;pbs:member-of&gt;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&lt;pbs:type&gt;</a:t>
            </a:r>
            <a:r>
              <a:rPr sz="2800">
                <a:solidFill>
                  <a:srgbClr val="DE6A10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brand-substitution</a:t>
            </a: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&lt;/pbs:type&gt;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&lt;pbs:name&gt;</a:t>
            </a:r>
            <a:r>
              <a:rPr sz="2800">
                <a:solidFill>
                  <a:srgbClr val="DE6A10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5602378</a:t>
            </a: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&lt;/pbs:name&gt;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&lt;/pbs:member-of&gt;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&lt;/pbs:member-of-list&gt;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…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&lt;/pbs:product-listing&gt;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Welcome/Introduction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Review Action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DE6A10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Number</a:t>
            </a:r>
            <a:endParaRPr sz="3600">
              <a:solidFill>
                <a:srgbClr val="DE6A10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Start Dates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Medication Charts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HSD Community Access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Brand Substitution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 Review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62" name="Shape 3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Simplify data structures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Product listing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Rationalise pricing data</a:t>
            </a:r>
          </a:p>
        </p:txBody>
      </p:sp>
    </p:spTree>
  </p:cSld>
  <p:clrMapOvr>
    <a:masterClrMapping/>
  </p:clrMapOvr>
  <p:transition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65" name="Shape 3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v2 pricing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Ready prepared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normalised for prescribing rule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pbs:reimbursement, pbs:lowest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Product listing(s)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pbs:prices</a:t>
            </a:r>
          </a:p>
        </p:txBody>
      </p:sp>
    </p:spTree>
  </p:cSld>
  <p:clrMapOvr>
    <a:masterClrMapping/>
  </p:clrMapOvr>
  <p:transition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68" name="Shape 3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v2 pricing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Ready prepared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Exceptions for variant models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no-premium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no-premium-no-charge</a:t>
            </a:r>
          </a:p>
        </p:txBody>
      </p:sp>
    </p:spTree>
  </p:cSld>
  <p:clrMapOvr>
    <a:masterClrMapping/>
  </p:clrMapOvr>
  <p:transition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71" name="Shape 3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v2 pricing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Infusible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Designed for cost-efficient algorithm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pbs:prices, pbs:tpp-list</a:t>
            </a:r>
          </a:p>
        </p:txBody>
      </p:sp>
    </p:spTree>
  </p:cSld>
  <p:clrMapOvr>
    <a:masterClrMapping/>
  </p:clrMapOvr>
  <p:transition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74" name="Shape 3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v3 pricing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Make product listings explicit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De-normalise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Works for both ready-prepared and infusible</a:t>
            </a:r>
          </a:p>
        </p:txBody>
      </p:sp>
    </p:spTree>
  </p:cSld>
  <p:clrMapOvr>
    <a:masterClrMapping/>
  </p:clrMapOvr>
  <p:transition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77" name="Shape 377"/>
          <p:cNvSpPr/>
          <p:nvPr/>
        </p:nvSpPr>
        <p:spPr>
          <a:xfrm>
            <a:off x="803046" y="2039736"/>
            <a:ext cx="7479183" cy="7827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&lt;pbs:prescribing-rule&gt;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&lt;pbs:ready-prepared&gt;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&lt;pbs:product-listing&gt;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&lt;pbs:tpp-reference xlink:href=“…”/&gt;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&lt;pbs:code&gt;BQ&lt;/pbs:code&gt;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&lt;pbs:reimbursement&gt;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&lt;pbs:ex-manufacturer&gt;…&lt;/pbs:ex-manufacturer&gt;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…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&lt;pbs:dpmq&gt;…&lt;/pbs:dpmq&gt;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&lt;/pbs:reimbursement&gt;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&lt;pbs:lowest&gt;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&lt;pbs:ex-manufacturer&gt;…&lt;/pbs:ex-manufacturer&gt;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…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&lt;pbs:dpmq&gt;…&lt;/pbs:dpmq&gt;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&lt;/pbs:lowest&gt;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&lt;pbs:manufacturer&gt;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&lt;pbs:ex-manufacturer&gt;…&lt;/pbs:ex-manufacturer&gt;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…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&lt;pbs:dpmq&gt;…&lt;/pbs:dpmq&gt;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&lt;/pbs:manufacturer&gt;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…</a:t>
            </a:r>
          </a:p>
        </p:txBody>
      </p:sp>
    </p:spTree>
  </p:cSld>
  <p:clrMapOvr>
    <a:masterClrMapping/>
  </p:clrMapOvr>
  <p:transition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80" name="Shape 380"/>
          <p:cNvSpPr/>
          <p:nvPr/>
        </p:nvSpPr>
        <p:spPr>
          <a:xfrm>
            <a:off x="803046" y="2039736"/>
            <a:ext cx="6394095" cy="561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…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&lt;pbs:maximum-safety-net-value&gt;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…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&lt;pbs:maximum-safety-net-value&gt;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&lt;pbs:maximum-patient-charge&gt;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…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&lt;/pbs:maximum-patient-charge&gt;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&lt;pbs:member-of&gt;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&lt;pbs:type&gt;brand-substitution&lt;/pbs:type&gt;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&lt;pbs:name&gt;a93721362&lt;/pbs:name&gt;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&lt;/pbs:member-of&gt;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&lt;/pbs:product-listing&gt;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&lt;/pbs:ready-prepared&gt;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&lt;/pbs:prescribing-rule&gt;</a:t>
            </a:r>
          </a:p>
        </p:txBody>
      </p:sp>
    </p:spTree>
  </p:cSld>
  <p:clrMapOvr>
    <a:masterClrMapping/>
  </p:clrMapOvr>
  <p:transition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83" name="Shape 383"/>
          <p:cNvSpPr/>
          <p:nvPr/>
        </p:nvSpPr>
        <p:spPr>
          <a:xfrm>
            <a:off x="803046" y="2039736"/>
            <a:ext cx="6936639" cy="4144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&lt;pbs:prescribing-rule&gt;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&lt;pbs:infusible&gt;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&lt;pbs:product-listing&gt;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&lt;pbs:tpuu-reference xlink:href=“…”/&gt;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&lt;pbs:tpuu&gt;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&lt;pbs:content unit=“mg”&gt;10&lt;/pbs:content&gt;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&lt;/pbs:tpuu&gt;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&lt;pbs:code&gt;BQ&lt;/pbs:code&gt;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&lt;pbs:reimbursement&gt;…&lt;/pbs:reimbursement&gt;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&lt;pbs:manufacturer&gt;…&lt;/pbs:manufacturer&gt;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…</a:t>
            </a:r>
          </a:p>
        </p:txBody>
      </p:sp>
    </p:spTree>
  </p:cSld>
  <p:clrMapOvr>
    <a:masterClrMapping/>
  </p:clrMapOvr>
  <p:transition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86" name="Shape 3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Attach other data to product listing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Brand substitution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Group membership</a:t>
            </a:r>
          </a:p>
        </p:txBody>
      </p:sp>
    </p:spTree>
  </p:cSld>
  <p:clrMapOvr>
    <a:masterClrMapping/>
  </p:clrMapOvr>
  <p:transition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89" name="Shape 3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Drug concepts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Graph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Not hierarchy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Number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Discussed since 2006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4 digit PBS Item codes now exhausted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5 digit PBS Item codes first appeared in December 2013 schedule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 limits on other codes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eg Restrictions, Notes, Cautions</a:t>
            </a:r>
          </a:p>
        </p:txBody>
      </p:sp>
    </p:spTree>
  </p:cSld>
  <p:clrMapOvr>
    <a:masterClrMapping/>
  </p:clrMapOvr>
  <p:transition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92" name="Shape 3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anchor="t"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Current</a:t>
            </a:r>
          </a:p>
        </p:txBody>
      </p:sp>
      <p:sp>
        <p:nvSpPr>
          <p:cNvPr id="393" name="Shape 393"/>
          <p:cNvSpPr/>
          <p:nvPr/>
        </p:nvSpPr>
        <p:spPr>
          <a:xfrm>
            <a:off x="2628900" y="2249286"/>
            <a:ext cx="12933884" cy="6722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</a:t>
            </a:r>
            <a:r>
              <a:rPr sz="2400">
                <a:solidFill>
                  <a:srgbClr val="DE6A10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pbs:mp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xml:id="a136560176"&gt;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&lt;dbk:title&gt;arsenic&lt;/dbk:title&gt;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&lt;pbs:code scheme="urn:snomed-org/sct"&gt;79088011000036104&lt;/pbs:code&gt;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&lt;</a:t>
            </a:r>
            <a:r>
              <a:rPr sz="2400">
                <a:solidFill>
                  <a:srgbClr val="DE6A10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pbs:mpp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xml:id="a136569781"&gt;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  &lt;pbs:code scheme="urn:snomed-org/sct"&gt;79239011000036107&lt;/pbs:code&gt;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  &lt;dbk:title&gt;arsenic trioxide 10 mg/10 mL injection, 10 x 10 mL vials&lt;/dbk:title&gt;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  &lt;</a:t>
            </a:r>
            <a:r>
              <a:rPr sz="2400">
                <a:solidFill>
                  <a:srgbClr val="DE6A10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pbs:mpuu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xml:id="a136589857"&gt;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     &lt;pbs:code scheme="urn:snomed-org/sct"&gt;79114011000036104&lt;/pbs:code&gt;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     &lt;dbk:title&gt;arsenic trioxide 10 mg/10 mL injection, vial&lt;/dbk:title&gt;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  &lt;</a:t>
            </a:r>
            <a:r>
              <a:rPr sz="2400">
                <a:solidFill>
                  <a:srgbClr val="DE6A10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pbs:tpp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xml:id="a136638592"&gt;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     &lt;pbs:code scheme="urn:snomed-org/sct"&gt;78863011000036105&lt;/pbs:code&gt;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     &lt;dbk:title&gt;Phenasen 10 mg/10 mL injection: concentrated, 10 x 10 mL vials&lt;/dbk:title&gt;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     &lt;dbk:subtitle&gt;Phenasen&lt;/dbk:subtitle&gt;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     &lt;pbs:organisation-reference xlink:href="#a137945399" xml:id="d1e1409483"/&gt;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     &lt;</a:t>
            </a:r>
            <a:r>
              <a:rPr sz="2400">
                <a:solidFill>
                  <a:srgbClr val="DE6A10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pbs:tpuu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xml:id="a136660981"&gt;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        &lt;pbs:code scheme="urn:snomed-org/sct"&gt;78669011000036101&lt;/pbs:code&gt;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        &lt;dbk:title&gt;Phenasen (arsenic trioxide 10 mg/10 mL) injection: vial&lt;/dbk:title&gt;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396" name="Shape 3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anchor="t"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Proposed</a:t>
            </a:r>
          </a:p>
        </p:txBody>
      </p:sp>
      <p:sp>
        <p:nvSpPr>
          <p:cNvPr id="397" name="Shape 397"/>
          <p:cNvSpPr/>
          <p:nvPr/>
        </p:nvSpPr>
        <p:spPr>
          <a:xfrm>
            <a:off x="3606800" y="2338186"/>
            <a:ext cx="9744152" cy="6353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&lt;pbs:mp xml:id=“a987654321”&gt;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&lt;pbs:code scheme=“</a:t>
            </a:r>
            <a:r>
              <a:rPr sz="1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  <a:hlinkClick r:id="rId3" invalidUrl="" action="" tgtFrame="" tooltip="" history="1" highlightClick="0" endSnd="0"/>
              </a:rPr>
              <a:t>http://snomed.info/sct/900062011000036108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”&gt;1234…&lt;/pbs:code&gt;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&lt;pbs:preferred-term&gt;Arsenic&lt;/pbs:preferred-term&gt;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&lt;pbs:mpuu-reference xlink:href=“#a997654321”/&gt;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&lt;/pbs:mp&gt;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&lt;pbs:mpuu xml:id=“a997654321”&gt;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&lt;pbs:code scheme=“</a:t>
            </a:r>
            <a:r>
              <a:rPr sz="1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  <a:hlinkClick r:id="rId3" invalidUrl="" action="" tgtFrame="" tooltip="" history="1" highlightClick="0" endSnd="0"/>
              </a:rPr>
              <a:t>http://snomed.info/sct/900062011000036108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”&gt;1235…&lt;/pbs:code&gt;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&lt;pbs:preferred-term&gt;Arsenic 10mg&lt;/pbs:preferred-term&gt;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&lt;pbs:mp-reference xlink:href=“#a987654321”/&gt;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&lt;pbs:mpp-reference xlink:href=“#a999654321”/&gt;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&lt;/pbs:mpuu&gt;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&lt;pbs:mpp xml:id=“a999654321”&gt;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&lt;pbs:code scheme=“</a:t>
            </a:r>
            <a:r>
              <a:rPr sz="1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  <a:hlinkClick r:id="rId3" invalidUrl="" action="" tgtFrame="" tooltip="" history="1" highlightClick="0" endSnd="0"/>
              </a:rPr>
              <a:t>http://snomed.info/sct/900062011000036108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”&gt;1236…&lt;/pbs:code&gt;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&lt;pbs:preferred-term&gt;Arsenic 10mg, 20&lt;/pbs:preferred-term&gt;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&lt;pbs:mpuu-reference xlink:href=“#a997654321”/&gt;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&lt;pbs:tpp-reference xlink:href=“#a999954321”/&gt;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&lt;/pbs:mpp&gt;</a:t>
            </a:r>
          </a:p>
        </p:txBody>
      </p:sp>
      <p:sp>
        <p:nvSpPr>
          <p:cNvPr id="398" name="Shape 398"/>
          <p:cNvSpPr/>
          <p:nvPr/>
        </p:nvSpPr>
        <p:spPr>
          <a:xfrm flipH="1">
            <a:off x="7222827" y="3853705"/>
            <a:ext cx="1333451" cy="381597"/>
          </a:xfrm>
          <a:prstGeom prst="line">
            <a:avLst/>
          </a:prstGeom>
          <a:ln w="50800">
            <a:solidFill>
              <a:srgbClr val="C82506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399" name="Shape 399"/>
          <p:cNvSpPr/>
          <p:nvPr/>
        </p:nvSpPr>
        <p:spPr>
          <a:xfrm flipH="1">
            <a:off x="7283697" y="6063307"/>
            <a:ext cx="1211774" cy="342865"/>
          </a:xfrm>
          <a:prstGeom prst="line">
            <a:avLst/>
          </a:prstGeom>
          <a:ln w="50800">
            <a:solidFill>
              <a:srgbClr val="C82506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400" name="Shape 400"/>
          <p:cNvSpPr/>
          <p:nvPr/>
        </p:nvSpPr>
        <p:spPr>
          <a:xfrm flipH="1" flipV="1">
            <a:off x="7156819" y="2666220"/>
            <a:ext cx="1685620" cy="2762445"/>
          </a:xfrm>
          <a:prstGeom prst="line">
            <a:avLst/>
          </a:prstGeom>
          <a:ln w="50800">
            <a:solidFill>
              <a:srgbClr val="1A941F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401" name="Shape 401"/>
          <p:cNvSpPr/>
          <p:nvPr/>
        </p:nvSpPr>
        <p:spPr>
          <a:xfrm flipH="1" flipV="1">
            <a:off x="7246519" y="4590766"/>
            <a:ext cx="1505292" cy="2959841"/>
          </a:xfrm>
          <a:prstGeom prst="line">
            <a:avLst/>
          </a:prstGeom>
          <a:ln w="50800">
            <a:solidFill>
              <a:srgbClr val="1A941F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</p:spTree>
  </p:cSld>
  <p:clrMapOvr>
    <a:masterClrMapping/>
  </p:clrMapOvr>
  <p:transition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404" name="Shape 4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+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Consistent with cross-linking mechanism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Similar to Snomed-CT RF2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Can use AMT codes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-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More hyperlinks</a:t>
            </a:r>
          </a:p>
        </p:txBody>
      </p:sp>
    </p:spTree>
  </p:cSld>
  <p:clrMapOvr>
    <a:masterClrMapping/>
  </p:clrMapOvr>
  <p:transition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</a:p>
        </p:txBody>
      </p:sp>
      <p:sp>
        <p:nvSpPr>
          <p:cNvPr id="407" name="Shape 4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Dependent on review</a:t>
            </a:r>
          </a:p>
        </p:txBody>
      </p:sp>
    </p:spTree>
  </p:cSld>
  <p:clrMapOvr>
    <a:masterClrMapping/>
  </p:clrMapOvr>
  <p:transition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410" name="Shape 410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Welcome/Introduction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Review Action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Number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Start Dates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Medication Charts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HSD Community Access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Brand Substitution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 Review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DE6A10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DE6A10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413" name="Shape 413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Welcome/Introduction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Review Action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Number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Start Dates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Medication Charts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HSD Community Access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Brand Substitution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 Review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DE6A10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  <p:sp>
        <p:nvSpPr>
          <p:cNvPr id="416" name="Shape 4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Next meeting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Welcome/Introduction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Review Action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Number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DE6A10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Start Dates</a:t>
            </a:r>
            <a:endParaRPr sz="3600">
              <a:solidFill>
                <a:srgbClr val="DE6A10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Medication Charts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HSD Community Access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Brand Substitution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 Review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