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a:tcStyle>
        <a:tcBdr/>
        <a:fill>
          <a:solidFill>
            <a:srgbClr val="676164">
              <a:alpha val="36000"/>
            </a:srgbClr>
          </a:solidFill>
        </a:fill>
      </a:tcStyle>
    </a:band2H>
    <a:firstCol>
      <a:tcTxStyle>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a:tcStyle>
        <a:tcBdr/>
        <a:fill>
          <a:solidFill>
            <a:srgbClr val="94908F">
              <a:alpha val="64999"/>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a:tcStyle>
        <a:tcBdr/>
        <a:fill>
          <a:solidFill>
            <a:srgbClr val="676164">
              <a:alpha val="36000"/>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676164">
              <a:alpha val="36000"/>
            </a:srgbClr>
          </a:solidFill>
        </a:fill>
      </a:tcStyle>
    </a:band2H>
    <a:firstCol>
      <a:tcTxStyle>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500"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12978027"/>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3530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5752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119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4865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7350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11419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70717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6951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8392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8313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7131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5630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Raised by George Pavlidis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2054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5832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26769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3563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387272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503233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3681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61676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000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78291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709779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069850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17693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97689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08027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54968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74282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13591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51250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4198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62302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20351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72641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037096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66663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909802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10246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56767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01366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45386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9692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09190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546045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769288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47023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81283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91528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295866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50969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89245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31278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1798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99624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81193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78164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7682205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7524599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088771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84104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21098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1382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4775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0852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1327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787400" y="1371600"/>
            <a:ext cx="11303000" cy="3505200"/>
          </a:xfrm>
          <a:prstGeom prst="rect">
            <a:avLst/>
          </a:prstGeom>
        </p:spPr>
        <p:txBody>
          <a:bodyPr anchor="b"/>
          <a:lstStyle/>
          <a:p>
            <a:r>
              <a:t>Title Text</a:t>
            </a:r>
          </a:p>
        </p:txBody>
      </p:sp>
      <p:sp>
        <p:nvSpPr>
          <p:cNvPr id="12" name="Shape 12"/>
          <p:cNvSpPr>
            <a:spLocks noGrp="1"/>
          </p:cNvSpPr>
          <p:nvPr>
            <p:ph type="body" sz="half" idx="1"/>
          </p:nvPr>
        </p:nvSpPr>
        <p:spPr>
          <a:xfrm>
            <a:off x="787400" y="4864100"/>
            <a:ext cx="11303000" cy="3009900"/>
          </a:xfrm>
          <a:prstGeom prst="rect">
            <a:avLst/>
          </a:prstGeom>
        </p:spPr>
        <p:txBody>
          <a:bodyPr anchor="t"/>
          <a:lstStyle>
            <a:lvl1pPr marL="0" indent="0">
              <a:spcBef>
                <a:spcPts val="1200"/>
              </a:spcBef>
              <a:buSzTx/>
              <a:buNone/>
              <a:defRPr sz="4200">
                <a:solidFill>
                  <a:srgbClr val="73BFFF"/>
                </a:solidFill>
              </a:defRPr>
            </a:lvl1pPr>
            <a:lvl2pPr marL="0" indent="0">
              <a:spcBef>
                <a:spcPts val="1200"/>
              </a:spcBef>
              <a:buSzTx/>
              <a:buNone/>
              <a:defRPr sz="4200">
                <a:solidFill>
                  <a:srgbClr val="73BFFF"/>
                </a:solidFill>
              </a:defRPr>
            </a:lvl2pPr>
            <a:lvl3pPr marL="0" indent="0">
              <a:spcBef>
                <a:spcPts val="1200"/>
              </a:spcBef>
              <a:buSzTx/>
              <a:buNone/>
              <a:defRPr sz="4200">
                <a:solidFill>
                  <a:srgbClr val="73BFFF"/>
                </a:solidFill>
              </a:defRPr>
            </a:lvl3pPr>
            <a:lvl4pPr marL="0" indent="0">
              <a:spcBef>
                <a:spcPts val="1200"/>
              </a:spcBef>
              <a:buSzTx/>
              <a:buNone/>
              <a:defRPr sz="4200">
                <a:solidFill>
                  <a:srgbClr val="73BFFF"/>
                </a:solidFill>
              </a:defRPr>
            </a:lvl4pPr>
            <a:lvl5pPr marL="0" indent="0">
              <a:spcBef>
                <a:spcPts val="1200"/>
              </a:spcBef>
              <a:buSzTx/>
              <a:buNone/>
              <a:defRPr sz="4200">
                <a:solidFill>
                  <a:srgbClr val="73B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Shape 89"/>
          <p:cNvSpPr>
            <a:spLocks noGrp="1"/>
          </p:cNvSpPr>
          <p:nvPr>
            <p:ph type="pic" sz="half" idx="13"/>
          </p:nvPr>
        </p:nvSpPr>
        <p:spPr>
          <a:xfrm>
            <a:off x="7200900" y="2768600"/>
            <a:ext cx="5016500" cy="5715000"/>
          </a:xfrm>
          <a:prstGeom prst="rect">
            <a:avLst/>
          </a:prstGeom>
          <a:ln w="9525">
            <a:round/>
          </a:ln>
        </p:spPr>
        <p:txBody>
          <a:bodyPr lIns="91439" tIns="45719" rIns="91439" bIns="45719" anchor="t"/>
          <a:lstStyle/>
          <a:p>
            <a:endParaRPr/>
          </a:p>
        </p:txBody>
      </p:sp>
      <p:sp>
        <p:nvSpPr>
          <p:cNvPr id="90" name="Shape 90"/>
          <p:cNvSpPr>
            <a:spLocks noGrp="1"/>
          </p:cNvSpPr>
          <p:nvPr>
            <p:ph type="title"/>
          </p:nvPr>
        </p:nvSpPr>
        <p:spPr>
          <a:prstGeom prst="rect">
            <a:avLst/>
          </a:prstGeom>
        </p:spPr>
        <p:txBody>
          <a:bodyPr/>
          <a:lstStyle/>
          <a:p>
            <a:r>
              <a:t>Title Text</a:t>
            </a:r>
          </a:p>
        </p:txBody>
      </p:sp>
      <p:sp>
        <p:nvSpPr>
          <p:cNvPr id="91" name="Shape 91"/>
          <p:cNvSpPr>
            <a:spLocks noGrp="1"/>
          </p:cNvSpPr>
          <p:nvPr>
            <p:ph type="body" sz="half" idx="1"/>
          </p:nvPr>
        </p:nvSpPr>
        <p:spPr>
          <a:xfrm>
            <a:off x="787400" y="2768600"/>
            <a:ext cx="5143500" cy="5715000"/>
          </a:xfrm>
          <a:prstGeom prst="rect">
            <a:avLst/>
          </a:prstGeom>
        </p:spPr>
        <p:txBody>
          <a:bodyPr/>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p>
            <a:r>
              <a:t>Title Text</a:t>
            </a:r>
          </a:p>
        </p:txBody>
      </p:sp>
      <p:sp>
        <p:nvSpPr>
          <p:cNvPr id="100" name="Shape 100"/>
          <p:cNvSpPr>
            <a:spLocks noGrp="1"/>
          </p:cNvSpPr>
          <p:nvPr>
            <p:ph type="body" sz="half" idx="1"/>
          </p:nvPr>
        </p:nvSpPr>
        <p:spPr>
          <a:xfrm>
            <a:off x="787400" y="2768600"/>
            <a:ext cx="5143500" cy="5715000"/>
          </a:xfrm>
          <a:prstGeom prst="rect">
            <a:avLst/>
          </a:prstGeom>
        </p:spPr>
        <p:txBody>
          <a:bodyPr/>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7073900" y="2768600"/>
            <a:ext cx="5143500" cy="5715000"/>
          </a:xfrm>
          <a:prstGeom prst="rect">
            <a:avLst/>
          </a:prstGeom>
        </p:spPr>
        <p:txBody>
          <a:bodyPr/>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idx="1"/>
          </p:nvPr>
        </p:nvSpPr>
        <p:spPr>
          <a:xfrm>
            <a:off x="787400" y="2768600"/>
            <a:ext cx="11430000" cy="5715000"/>
          </a:xfrm>
          <a:prstGeom prst="rect">
            <a:avLst/>
          </a:prstGeom>
        </p:spPr>
        <p:txBody>
          <a:bodyPr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aption">
    <p:bg>
      <p:bgPr>
        <a:solidFill>
          <a:srgbClr val="FFFFFF"/>
        </a:solidFill>
        <a:effectLst/>
      </p:bgPr>
    </p:bg>
    <p:spTree>
      <p:nvGrpSpPr>
        <p:cNvPr id="1" name=""/>
        <p:cNvGrpSpPr/>
        <p:nvPr/>
      </p:nvGrpSpPr>
      <p:grpSpPr>
        <a:xfrm>
          <a:off x="0" y="0"/>
          <a:ext cx="0" cy="0"/>
          <a:chOff x="0" y="0"/>
          <a:chExt cx="0" cy="0"/>
        </a:xfrm>
      </p:grpSpPr>
      <p:grpSp>
        <p:nvGrpSpPr>
          <p:cNvPr id="144" name="Group 144"/>
          <p:cNvGrpSpPr/>
          <p:nvPr/>
        </p:nvGrpSpPr>
        <p:grpSpPr>
          <a:xfrm>
            <a:off x="-1" y="1210168"/>
            <a:ext cx="13004802" cy="7324233"/>
            <a:chOff x="0" y="0"/>
            <a:chExt cx="13004800" cy="7324232"/>
          </a:xfrm>
        </p:grpSpPr>
        <p:sp>
          <p:nvSpPr>
            <p:cNvPr id="134" name="Shape 134"/>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35" name="Shape 135"/>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36" name="Shape 136"/>
            <p:cNvSpPr/>
            <p:nvPr/>
          </p:nvSpPr>
          <p:spPr>
            <a:xfrm>
              <a:off x="9793574" y="0"/>
              <a:ext cx="3207841" cy="7324232"/>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37" name="Shape 137"/>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38" name="Shape 138"/>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39" name="Shape 139"/>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0" name="Shape 140"/>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1" name="Shape 141"/>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2" name="Shape 142"/>
            <p:cNvSpPr/>
            <p:nvPr/>
          </p:nvSpPr>
          <p:spPr>
            <a:xfrm>
              <a:off x="11063111" y="3838222"/>
              <a:ext cx="1938304" cy="34860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3" name="Shape 143"/>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grpSp>
      <p:pic>
        <p:nvPicPr>
          <p:cNvPr id="145" name="image1.png"/>
          <p:cNvPicPr>
            <a:picLocks noChangeAspect="1"/>
          </p:cNvPicPr>
          <p:nvPr/>
        </p:nvPicPr>
        <p:blipFill>
          <a:blip r:embed="rId2">
            <a:extLst/>
          </a:blip>
          <a:stretch>
            <a:fillRect/>
          </a:stretch>
        </p:blipFill>
        <p:spPr>
          <a:xfrm>
            <a:off x="832893" y="7874239"/>
            <a:ext cx="1401286" cy="466637"/>
          </a:xfrm>
          <a:prstGeom prst="rect">
            <a:avLst/>
          </a:prstGeom>
          <a:ln w="12700">
            <a:miter lim="400000"/>
          </a:ln>
        </p:spPr>
      </p:pic>
      <p:grpSp>
        <p:nvGrpSpPr>
          <p:cNvPr id="156" name="Group 156"/>
          <p:cNvGrpSpPr/>
          <p:nvPr/>
        </p:nvGrpSpPr>
        <p:grpSpPr>
          <a:xfrm>
            <a:off x="-1" y="1219199"/>
            <a:ext cx="13004802" cy="7324233"/>
            <a:chOff x="0" y="0"/>
            <a:chExt cx="13004800" cy="7324232"/>
          </a:xfrm>
        </p:grpSpPr>
        <p:sp>
          <p:nvSpPr>
            <p:cNvPr id="146" name="Shape 146"/>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7" name="Shape 147"/>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8" name="Shape 148"/>
            <p:cNvSpPr/>
            <p:nvPr/>
          </p:nvSpPr>
          <p:spPr>
            <a:xfrm>
              <a:off x="9793574" y="0"/>
              <a:ext cx="3207841" cy="7324232"/>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49" name="Shape 149"/>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50" name="Shape 150"/>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51" name="Shape 151"/>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52" name="Shape 152"/>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53" name="Shape 153"/>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54" name="Shape 154"/>
            <p:cNvSpPr/>
            <p:nvPr/>
          </p:nvSpPr>
          <p:spPr>
            <a:xfrm>
              <a:off x="11063111" y="3838222"/>
              <a:ext cx="1938304" cy="34860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55" name="Shape 155"/>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grpSp>
      <p:pic>
        <p:nvPicPr>
          <p:cNvPr id="157" name="image2.tif"/>
          <p:cNvPicPr>
            <a:picLocks noChangeAspect="1"/>
          </p:cNvPicPr>
          <p:nvPr/>
        </p:nvPicPr>
        <p:blipFill>
          <a:blip r:embed="rId3">
            <a:extLst/>
          </a:blip>
          <a:stretch>
            <a:fillRect/>
          </a:stretch>
        </p:blipFill>
        <p:spPr>
          <a:xfrm>
            <a:off x="4470399" y="4158826"/>
            <a:ext cx="4064002" cy="1435948"/>
          </a:xfrm>
          <a:prstGeom prst="rect">
            <a:avLst/>
          </a:prstGeom>
          <a:ln w="12700">
            <a:miter lim="400000"/>
          </a:ln>
        </p:spPr>
      </p:pic>
      <p:pic>
        <p:nvPicPr>
          <p:cNvPr id="158" name="image3.png"/>
          <p:cNvPicPr>
            <a:picLocks noChangeAspect="1"/>
          </p:cNvPicPr>
          <p:nvPr/>
        </p:nvPicPr>
        <p:blipFill>
          <a:blip r:embed="rId4">
            <a:extLst/>
          </a:blip>
          <a:stretch>
            <a:fillRect/>
          </a:stretch>
        </p:blipFill>
        <p:spPr>
          <a:xfrm>
            <a:off x="8219263" y="7499052"/>
            <a:ext cx="1251713" cy="853441"/>
          </a:xfrm>
          <a:prstGeom prst="rect">
            <a:avLst/>
          </a:prstGeom>
          <a:ln w="12700">
            <a:miter lim="400000"/>
          </a:ln>
        </p:spPr>
      </p:pic>
      <p:sp>
        <p:nvSpPr>
          <p:cNvPr id="159" name="Shape 159"/>
          <p:cNvSpPr>
            <a:spLocks noGrp="1"/>
          </p:cNvSpPr>
          <p:nvPr>
            <p:ph type="title"/>
          </p:nvPr>
        </p:nvSpPr>
        <p:spPr>
          <a:xfrm>
            <a:off x="722490" y="1869439"/>
            <a:ext cx="9169781" cy="3630508"/>
          </a:xfrm>
          <a:prstGeom prst="rect">
            <a:avLst/>
          </a:prstGeom>
        </p:spPr>
        <p:txBody>
          <a:bodyPr lIns="48767" tIns="48767" rIns="48767" bIns="48767">
            <a:normAutofit/>
          </a:bodyPr>
          <a:lstStyle>
            <a:lvl1pPr defTabSz="650240">
              <a:defRPr sz="6200">
                <a:solidFill>
                  <a:srgbClr val="4A66AC"/>
                </a:solidFill>
                <a:latin typeface="Trebuchet MS"/>
                <a:ea typeface="Trebuchet MS"/>
                <a:cs typeface="Trebuchet MS"/>
                <a:sym typeface="Trebuchet MS"/>
              </a:defRPr>
            </a:lvl1pPr>
          </a:lstStyle>
          <a:p>
            <a:pPr>
              <a:defRPr>
                <a:effectLst/>
              </a:defRPr>
            </a:pPr>
            <a:r>
              <a:t>Title Text</a:t>
            </a:r>
          </a:p>
        </p:txBody>
      </p:sp>
      <p:sp>
        <p:nvSpPr>
          <p:cNvPr id="160" name="Shape 160"/>
          <p:cNvSpPr>
            <a:spLocks noGrp="1"/>
          </p:cNvSpPr>
          <p:nvPr>
            <p:ph type="body" sz="quarter" idx="1"/>
          </p:nvPr>
        </p:nvSpPr>
        <p:spPr>
          <a:xfrm>
            <a:off x="722490" y="5987626"/>
            <a:ext cx="9169781" cy="1675694"/>
          </a:xfrm>
          <a:prstGeom prst="rect">
            <a:avLst/>
          </a:prstGeom>
        </p:spPr>
        <p:txBody>
          <a:bodyPr lIns="48767" tIns="48767" rIns="48767" bIns="48767">
            <a:normAutofit/>
          </a:bodyPr>
          <a:lstStyle>
            <a:lvl1pPr marL="0" indent="0" defTabSz="650240">
              <a:spcBef>
                <a:spcPts val="1400"/>
              </a:spcBef>
              <a:buSzTx/>
              <a:buNone/>
              <a:defRPr sz="2400">
                <a:solidFill>
                  <a:srgbClr val="404040"/>
                </a:solidFill>
                <a:latin typeface="Trebuchet MS"/>
                <a:ea typeface="Trebuchet MS"/>
                <a:cs typeface="Trebuchet MS"/>
                <a:sym typeface="Trebuchet MS"/>
              </a:defRPr>
            </a:lvl1pPr>
            <a:lvl2pPr marL="0" indent="457200" defTabSz="650240">
              <a:spcBef>
                <a:spcPts val="1400"/>
              </a:spcBef>
              <a:buSzTx/>
              <a:buNone/>
              <a:defRPr sz="2400">
                <a:solidFill>
                  <a:srgbClr val="404040"/>
                </a:solidFill>
                <a:latin typeface="Trebuchet MS"/>
                <a:ea typeface="Trebuchet MS"/>
                <a:cs typeface="Trebuchet MS"/>
                <a:sym typeface="Trebuchet MS"/>
              </a:defRPr>
            </a:lvl2pPr>
            <a:lvl3pPr marL="0" indent="914400" defTabSz="650240">
              <a:spcBef>
                <a:spcPts val="1400"/>
              </a:spcBef>
              <a:buSzTx/>
              <a:buNone/>
              <a:defRPr sz="2400">
                <a:solidFill>
                  <a:srgbClr val="404040"/>
                </a:solidFill>
                <a:latin typeface="Trebuchet MS"/>
                <a:ea typeface="Trebuchet MS"/>
                <a:cs typeface="Trebuchet MS"/>
                <a:sym typeface="Trebuchet MS"/>
              </a:defRPr>
            </a:lvl3pPr>
            <a:lvl4pPr marL="0" indent="1371600" defTabSz="650240">
              <a:spcBef>
                <a:spcPts val="1400"/>
              </a:spcBef>
              <a:buSzTx/>
              <a:buNone/>
              <a:defRPr sz="2400">
                <a:solidFill>
                  <a:srgbClr val="404040"/>
                </a:solidFill>
                <a:latin typeface="Trebuchet MS"/>
                <a:ea typeface="Trebuchet MS"/>
                <a:cs typeface="Trebuchet MS"/>
                <a:sym typeface="Trebuchet MS"/>
              </a:defRPr>
            </a:lvl4pPr>
            <a:lvl5pPr marL="0" indent="1828800" defTabSz="650240">
              <a:spcBef>
                <a:spcPts val="1400"/>
              </a:spcBef>
              <a:buSzTx/>
              <a:buNone/>
              <a:defRPr sz="24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1" name="Shape 161"/>
          <p:cNvSpPr>
            <a:spLocks noGrp="1"/>
          </p:cNvSpPr>
          <p:nvPr>
            <p:ph type="sldNum" sz="quarter" idx="2"/>
          </p:nvPr>
        </p:nvSpPr>
        <p:spPr>
          <a:xfrm>
            <a:off x="9163374" y="7926514"/>
            <a:ext cx="429920" cy="453137"/>
          </a:xfrm>
          <a:prstGeom prst="rect">
            <a:avLst/>
          </a:prstGeom>
        </p:spPr>
        <p:txBody>
          <a:bodyPr lIns="48767" tIns="48767" rIns="48767" bIns="48767"/>
          <a:lstStyle>
            <a:lvl1pPr algn="l" defTabSz="1300480">
              <a:defRPr sz="2400" b="0">
                <a:solidFill>
                  <a:srgbClr val="000000"/>
                </a:solidFill>
                <a:latin typeface="Trebuchet MS"/>
                <a:ea typeface="Trebuchet MS"/>
                <a:cs typeface="Trebuchet MS"/>
                <a:sym typeface="Trebuchet MS"/>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grpSp>
        <p:nvGrpSpPr>
          <p:cNvPr id="178" name="Group 178"/>
          <p:cNvGrpSpPr/>
          <p:nvPr/>
        </p:nvGrpSpPr>
        <p:grpSpPr>
          <a:xfrm>
            <a:off x="-1" y="1210168"/>
            <a:ext cx="13004802" cy="7324233"/>
            <a:chOff x="0" y="0"/>
            <a:chExt cx="13004800" cy="7324232"/>
          </a:xfrm>
        </p:grpSpPr>
        <p:sp>
          <p:nvSpPr>
            <p:cNvPr id="168" name="Shape 168"/>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69" name="Shape 169"/>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0" name="Shape 170"/>
            <p:cNvSpPr/>
            <p:nvPr/>
          </p:nvSpPr>
          <p:spPr>
            <a:xfrm>
              <a:off x="9793574" y="0"/>
              <a:ext cx="3207841" cy="7324232"/>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1" name="Shape 171"/>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2" name="Shape 172"/>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3" name="Shape 173"/>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4" name="Shape 174"/>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5" name="Shape 175"/>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6" name="Shape 176"/>
            <p:cNvSpPr/>
            <p:nvPr/>
          </p:nvSpPr>
          <p:spPr>
            <a:xfrm>
              <a:off x="11063111" y="3838222"/>
              <a:ext cx="1938304" cy="34860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77" name="Shape 177"/>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grpSp>
      <p:pic>
        <p:nvPicPr>
          <p:cNvPr id="179" name="image1.png"/>
          <p:cNvPicPr>
            <a:picLocks noChangeAspect="1"/>
          </p:cNvPicPr>
          <p:nvPr/>
        </p:nvPicPr>
        <p:blipFill>
          <a:blip r:embed="rId2">
            <a:extLst/>
          </a:blip>
          <a:stretch>
            <a:fillRect/>
          </a:stretch>
        </p:blipFill>
        <p:spPr>
          <a:xfrm>
            <a:off x="832893" y="7874239"/>
            <a:ext cx="1401286" cy="466637"/>
          </a:xfrm>
          <a:prstGeom prst="rect">
            <a:avLst/>
          </a:prstGeom>
          <a:ln w="12700">
            <a:miter lim="400000"/>
          </a:ln>
        </p:spPr>
      </p:pic>
      <p:grpSp>
        <p:nvGrpSpPr>
          <p:cNvPr id="190" name="Group 190"/>
          <p:cNvGrpSpPr/>
          <p:nvPr/>
        </p:nvGrpSpPr>
        <p:grpSpPr>
          <a:xfrm>
            <a:off x="-1" y="1219199"/>
            <a:ext cx="13004802" cy="7324233"/>
            <a:chOff x="0" y="0"/>
            <a:chExt cx="13004800" cy="7324232"/>
          </a:xfrm>
        </p:grpSpPr>
        <p:sp>
          <p:nvSpPr>
            <p:cNvPr id="180" name="Shape 180"/>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1" name="Shape 181"/>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2" name="Shape 182"/>
            <p:cNvSpPr/>
            <p:nvPr/>
          </p:nvSpPr>
          <p:spPr>
            <a:xfrm>
              <a:off x="9793574" y="0"/>
              <a:ext cx="3207841" cy="7324232"/>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3" name="Shape 183"/>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4" name="Shape 184"/>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5" name="Shape 185"/>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6" name="Shape 186"/>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7" name="Shape 187"/>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8" name="Shape 188"/>
            <p:cNvSpPr/>
            <p:nvPr/>
          </p:nvSpPr>
          <p:spPr>
            <a:xfrm>
              <a:off x="11063111" y="3838222"/>
              <a:ext cx="1938304" cy="34860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sp>
          <p:nvSpPr>
            <p:cNvPr id="189" name="Shape 189"/>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endParaRPr/>
            </a:p>
          </p:txBody>
        </p:sp>
      </p:grpSp>
      <p:pic>
        <p:nvPicPr>
          <p:cNvPr id="191" name="image2.tif"/>
          <p:cNvPicPr>
            <a:picLocks noChangeAspect="1"/>
          </p:cNvPicPr>
          <p:nvPr/>
        </p:nvPicPr>
        <p:blipFill>
          <a:blip r:embed="rId3">
            <a:extLst/>
          </a:blip>
          <a:stretch>
            <a:fillRect/>
          </a:stretch>
        </p:blipFill>
        <p:spPr>
          <a:xfrm>
            <a:off x="4470399" y="4158826"/>
            <a:ext cx="4064002" cy="1435948"/>
          </a:xfrm>
          <a:prstGeom prst="rect">
            <a:avLst/>
          </a:prstGeom>
          <a:ln w="12700">
            <a:miter lim="400000"/>
          </a:ln>
        </p:spPr>
      </p:pic>
      <p:pic>
        <p:nvPicPr>
          <p:cNvPr id="192" name="image3.png"/>
          <p:cNvPicPr>
            <a:picLocks noChangeAspect="1"/>
          </p:cNvPicPr>
          <p:nvPr/>
        </p:nvPicPr>
        <p:blipFill>
          <a:blip r:embed="rId4">
            <a:extLst/>
          </a:blip>
          <a:stretch>
            <a:fillRect/>
          </a:stretch>
        </p:blipFill>
        <p:spPr>
          <a:xfrm>
            <a:off x="8219263" y="7499052"/>
            <a:ext cx="1251713" cy="853441"/>
          </a:xfrm>
          <a:prstGeom prst="rect">
            <a:avLst/>
          </a:prstGeom>
          <a:ln w="12700">
            <a:miter lim="400000"/>
          </a:ln>
        </p:spPr>
      </p:pic>
      <p:sp>
        <p:nvSpPr>
          <p:cNvPr id="193" name="Shape 193"/>
          <p:cNvSpPr>
            <a:spLocks noGrp="1"/>
          </p:cNvSpPr>
          <p:nvPr>
            <p:ph type="title"/>
          </p:nvPr>
        </p:nvSpPr>
        <p:spPr>
          <a:xfrm>
            <a:off x="722489" y="1869439"/>
            <a:ext cx="9169781" cy="1408855"/>
          </a:xfrm>
          <a:prstGeom prst="rect">
            <a:avLst/>
          </a:prstGeom>
        </p:spPr>
        <p:txBody>
          <a:bodyPr lIns="48767" tIns="48767" rIns="48767" bIns="48767" anchor="t">
            <a:normAutofit/>
          </a:bodyPr>
          <a:lstStyle>
            <a:lvl1pPr defTabSz="650240">
              <a:defRPr sz="5000">
                <a:solidFill>
                  <a:srgbClr val="4A66AC"/>
                </a:solidFill>
                <a:latin typeface="Trebuchet MS"/>
                <a:ea typeface="Trebuchet MS"/>
                <a:cs typeface="Trebuchet MS"/>
                <a:sym typeface="Trebuchet MS"/>
              </a:defRPr>
            </a:lvl1pPr>
          </a:lstStyle>
          <a:p>
            <a:pPr>
              <a:defRPr>
                <a:effectLst/>
              </a:defRPr>
            </a:pPr>
            <a:r>
              <a:t>Title Text</a:t>
            </a:r>
          </a:p>
        </p:txBody>
      </p:sp>
      <p:sp>
        <p:nvSpPr>
          <p:cNvPr id="194" name="Shape 194"/>
          <p:cNvSpPr>
            <a:spLocks noGrp="1"/>
          </p:cNvSpPr>
          <p:nvPr>
            <p:ph type="body" sz="half" idx="1"/>
          </p:nvPr>
        </p:nvSpPr>
        <p:spPr>
          <a:xfrm>
            <a:off x="722489" y="3523828"/>
            <a:ext cx="9169781" cy="4139492"/>
          </a:xfrm>
          <a:prstGeom prst="rect">
            <a:avLst/>
          </a:prstGeom>
        </p:spPr>
        <p:txBody>
          <a:bodyPr lIns="48767" tIns="48767" rIns="48767" bIns="48767" anchor="t">
            <a:normAutofit/>
          </a:bodyPr>
          <a:lstStyle>
            <a:lvl1pPr marL="457200" indent="-457200"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1pPr>
            <a:lvl2pPr marL="885825" indent="-428625"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2pPr>
            <a:lvl3pPr marL="1306285" indent="-391885"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3pPr>
            <a:lvl4pPr marL="1828800" indent="-457200"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4pPr>
            <a:lvl5pPr marL="2286000" indent="-457200"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95" name="Shape 195"/>
          <p:cNvSpPr>
            <a:spLocks noGrp="1"/>
          </p:cNvSpPr>
          <p:nvPr>
            <p:ph type="sldNum" sz="quarter" idx="2"/>
          </p:nvPr>
        </p:nvSpPr>
        <p:spPr>
          <a:xfrm>
            <a:off x="9163374" y="7926514"/>
            <a:ext cx="429920" cy="453137"/>
          </a:xfrm>
          <a:prstGeom prst="rect">
            <a:avLst/>
          </a:prstGeom>
        </p:spPr>
        <p:txBody>
          <a:bodyPr lIns="48767" tIns="48767" rIns="48767" bIns="48767"/>
          <a:lstStyle>
            <a:lvl1pPr algn="l" defTabSz="1300480">
              <a:defRPr sz="2400" b="0">
                <a:solidFill>
                  <a:srgbClr val="000000"/>
                </a:solidFill>
                <a:latin typeface="Trebuchet MS"/>
                <a:ea typeface="Trebuchet MS"/>
                <a:cs typeface="Trebuchet MS"/>
                <a:sym typeface="Trebuchet MS"/>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787400" y="2768600"/>
            <a:ext cx="11430000" cy="5715000"/>
          </a:xfrm>
          <a:prstGeom prst="rect">
            <a:avLst/>
          </a:prstGeom>
        </p:spPr>
        <p:txBody>
          <a:bodyPr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787400" y="2768600"/>
            <a:ext cx="11430000" cy="5715000"/>
          </a:xfrm>
          <a:prstGeom prst="rect">
            <a:avLst/>
          </a:prstGeom>
        </p:spPr>
        <p:txBody>
          <a:bodyPr numCol="2" spcCol="571500"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787400" y="3657600"/>
            <a:ext cx="11430000" cy="24384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idx="13"/>
          </p:nvPr>
        </p:nvSpPr>
        <p:spPr>
          <a:xfrm>
            <a:off x="787400" y="939800"/>
            <a:ext cx="11430000" cy="5715000"/>
          </a:xfrm>
          <a:prstGeom prst="rect">
            <a:avLst/>
          </a:prstGeom>
          <a:ln w="9525">
            <a:round/>
          </a:ln>
        </p:spPr>
        <p:txBody>
          <a:bodyPr lIns="91439" tIns="45719" rIns="91439" bIns="45719" anchor="t"/>
          <a:lstStyle/>
          <a:p>
            <a:endParaRPr/>
          </a:p>
        </p:txBody>
      </p:sp>
      <p:sp>
        <p:nvSpPr>
          <p:cNvPr id="70" name="Shape 70"/>
          <p:cNvSpPr>
            <a:spLocks noGrp="1"/>
          </p:cNvSpPr>
          <p:nvPr>
            <p:ph type="title"/>
          </p:nvPr>
        </p:nvSpPr>
        <p:spPr>
          <a:xfrm>
            <a:off x="787400" y="6807200"/>
            <a:ext cx="11430000" cy="1219200"/>
          </a:xfrm>
          <a:prstGeom prst="rect">
            <a:avLst/>
          </a:prstGeom>
        </p:spPr>
        <p:txBody>
          <a:bodyPr anchor="b"/>
          <a:lstStyle/>
          <a:p>
            <a:r>
              <a:t>Title Text</a:t>
            </a:r>
          </a:p>
        </p:txBody>
      </p:sp>
      <p:sp>
        <p:nvSpPr>
          <p:cNvPr id="71" name="Shape 71"/>
          <p:cNvSpPr>
            <a:spLocks noGrp="1"/>
          </p:cNvSpPr>
          <p:nvPr>
            <p:ph type="body" sz="quarter" idx="1"/>
          </p:nvPr>
        </p:nvSpPr>
        <p:spPr>
          <a:xfrm>
            <a:off x="787400" y="8013700"/>
            <a:ext cx="11430000" cy="1562100"/>
          </a:xfrm>
          <a:prstGeom prst="rect">
            <a:avLst/>
          </a:prstGeom>
        </p:spPr>
        <p:txBody>
          <a:bodyPr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7200900" y="2019300"/>
            <a:ext cx="5016500" cy="5715000"/>
          </a:xfrm>
          <a:prstGeom prst="rect">
            <a:avLst/>
          </a:prstGeom>
          <a:ln w="9525">
            <a:round/>
          </a:ln>
        </p:spPr>
        <p:txBody>
          <a:bodyPr lIns="91439" tIns="45719" rIns="91439" bIns="45719" anchor="t"/>
          <a:lstStyle/>
          <a:p>
            <a:endParaRPr/>
          </a:p>
        </p:txBody>
      </p:sp>
      <p:sp>
        <p:nvSpPr>
          <p:cNvPr id="80" name="Shape 80"/>
          <p:cNvSpPr>
            <a:spLocks noGrp="1"/>
          </p:cNvSpPr>
          <p:nvPr>
            <p:ph type="title"/>
          </p:nvPr>
        </p:nvSpPr>
        <p:spPr>
          <a:xfrm>
            <a:off x="787400" y="1384300"/>
            <a:ext cx="5143500" cy="3505200"/>
          </a:xfrm>
          <a:prstGeom prst="rect">
            <a:avLst/>
          </a:prstGeom>
        </p:spPr>
        <p:txBody>
          <a:bodyPr anchor="b"/>
          <a:lstStyle/>
          <a:p>
            <a:r>
              <a:t>Title Text</a:t>
            </a:r>
          </a:p>
        </p:txBody>
      </p:sp>
      <p:sp>
        <p:nvSpPr>
          <p:cNvPr id="81" name="Shape 81"/>
          <p:cNvSpPr>
            <a:spLocks noGrp="1"/>
          </p:cNvSpPr>
          <p:nvPr>
            <p:ph type="body" sz="quarter" idx="1"/>
          </p:nvPr>
        </p:nvSpPr>
        <p:spPr>
          <a:xfrm>
            <a:off x="787400" y="4876800"/>
            <a:ext cx="5143500" cy="3009900"/>
          </a:xfrm>
          <a:prstGeom prst="rect">
            <a:avLst/>
          </a:prstGeom>
        </p:spPr>
        <p:txBody>
          <a:bodyPr anchor="t"/>
          <a:lstStyle>
            <a:lvl1pPr marL="0" indent="0">
              <a:spcBef>
                <a:spcPts val="1200"/>
              </a:spcBef>
              <a:buSzTx/>
              <a:buNone/>
              <a:defRPr sz="4200">
                <a:solidFill>
                  <a:srgbClr val="73BFFF"/>
                </a:solidFill>
              </a:defRPr>
            </a:lvl1pPr>
            <a:lvl2pPr marL="0" indent="0">
              <a:spcBef>
                <a:spcPts val="1200"/>
              </a:spcBef>
              <a:buSzTx/>
              <a:buNone/>
              <a:defRPr sz="4200">
                <a:solidFill>
                  <a:srgbClr val="73BFFF"/>
                </a:solidFill>
              </a:defRPr>
            </a:lvl2pPr>
            <a:lvl3pPr marL="0" indent="0">
              <a:spcBef>
                <a:spcPts val="1200"/>
              </a:spcBef>
              <a:buSzTx/>
              <a:buNone/>
              <a:defRPr sz="4200">
                <a:solidFill>
                  <a:srgbClr val="73BFFF"/>
                </a:solidFill>
              </a:defRPr>
            </a:lvl3pPr>
            <a:lvl4pPr marL="0" indent="0">
              <a:spcBef>
                <a:spcPts val="1200"/>
              </a:spcBef>
              <a:buSzTx/>
              <a:buNone/>
              <a:defRPr sz="4200">
                <a:solidFill>
                  <a:srgbClr val="73BFFF"/>
                </a:solidFill>
              </a:defRPr>
            </a:lvl4pPr>
            <a:lvl5pPr marL="0" indent="0">
              <a:spcBef>
                <a:spcPts val="1200"/>
              </a:spcBef>
              <a:buSzTx/>
              <a:buNone/>
              <a:defRPr sz="4200">
                <a:solidFill>
                  <a:srgbClr val="73BFFF"/>
                </a:solidFill>
              </a:defRPr>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87400" y="1371600"/>
            <a:ext cx="11430000" cy="7010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buBlip>
                <a:blip r:embed="rId19"/>
              </a:buBlip>
            </a:lvl1pPr>
            <a:lvl2pPr>
              <a:buBlip>
                <a:blip r:embed="rId19"/>
              </a:buBlip>
            </a:lvl2pPr>
            <a:lvl3pPr>
              <a:buBlip>
                <a:blip r:embed="rId19"/>
              </a:buBlip>
            </a:lvl3pPr>
            <a:lvl4pPr>
              <a:buBlip>
                <a:blip r:embed="rId19"/>
              </a:buBlip>
            </a:lvl4pPr>
            <a:lvl5pPr>
              <a:buBlip>
                <a:blip r:embed="rId19"/>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787400" y="254000"/>
            <a:ext cx="11430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12536220" y="9309100"/>
            <a:ext cx="312015" cy="312343"/>
          </a:xfrm>
          <a:prstGeom prst="rect">
            <a:avLst/>
          </a:prstGeom>
          <a:ln w="12700">
            <a:miter lim="400000"/>
          </a:ln>
        </p:spPr>
        <p:txBody>
          <a:bodyPr wrap="none" lIns="50800" tIns="50800" rIns="50800" bIns="50800">
            <a:spAutoFit/>
          </a:bodyPr>
          <a:lstStyle>
            <a:lvl1pPr algn="r">
              <a:defRPr sz="1400" b="1">
                <a:solidFill>
                  <a:srgbClr val="FFFFFF">
                    <a:alpha val="70000"/>
                  </a:srgbClr>
                </a:solidFill>
                <a:latin typeface="Helvetica Neue"/>
                <a:ea typeface="Helvetica Neue"/>
                <a:cs typeface="Helvetica Neue"/>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72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9pPr>
    </p:titleStyle>
    <p:bodyStyle>
      <a:lvl1pPr marL="4064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1pPr>
      <a:lvl2pPr marL="8509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2pPr>
      <a:lvl3pPr marL="12954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3pPr>
      <a:lvl4pPr marL="17399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4pPr>
      <a:lvl5pPr marL="21844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5pPr>
      <a:lvl6pPr marL="26289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6pPr>
      <a:lvl7pPr marL="30734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7pPr>
      <a:lvl8pPr marL="35179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8pPr>
      <a:lvl9pPr marL="3962400" marR="0" indent="-406400" algn="l" defTabSz="584200" rtl="0" latinLnBrk="0">
        <a:lnSpc>
          <a:spcPct val="100000"/>
        </a:lnSpc>
        <a:spcBef>
          <a:spcPts val="3600"/>
        </a:spcBef>
        <a:spcAft>
          <a:spcPts val="0"/>
        </a:spcAft>
        <a:buClrTx/>
        <a:buSzPct val="30000"/>
        <a:buFontTx/>
        <a:buBlip>
          <a:blip r:embed="rId19"/>
        </a:buBlip>
        <a:tabLst/>
        <a:defRPr sz="3600" b="0" i="0" u="none" strike="noStrike" cap="none" spc="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Placeholder 203"/>
          <p:cNvPicPr>
            <a:picLocks noGrp="1"/>
          </p:cNvPicPr>
          <p:nvPr>
            <p:ph type="pic" idx="13"/>
          </p:nvPr>
        </p:nvPicPr>
        <p:blipFill>
          <a:blip r:embed="rId3">
            <a:extLst/>
          </a:blip>
          <a:stretch>
            <a:fillRect/>
          </a:stretch>
        </p:blipFill>
        <p:spPr>
          <a:xfrm>
            <a:off x="596900" y="749300"/>
            <a:ext cx="11811000" cy="6121400"/>
          </a:xfrm>
          <a:prstGeom prst="rect">
            <a:avLst/>
          </a:prstGeom>
        </p:spPr>
      </p:pic>
      <p:sp>
        <p:nvSpPr>
          <p:cNvPr id="205" name="Shape 205"/>
          <p:cNvSpPr>
            <a:spLocks noGrp="1"/>
          </p:cNvSpPr>
          <p:nvPr>
            <p:ph type="title"/>
          </p:nvPr>
        </p:nvSpPr>
        <p:spPr>
          <a:prstGeom prst="rect">
            <a:avLst/>
          </a:prstGeom>
        </p:spPr>
        <p:txBody>
          <a:bodyPr/>
          <a:lstStyle/>
          <a:p>
            <a:r>
              <a:t>PBS Developers’ Forum</a:t>
            </a:r>
          </a:p>
        </p:txBody>
      </p:sp>
      <p:sp>
        <p:nvSpPr>
          <p:cNvPr id="206" name="Shape 206"/>
          <p:cNvSpPr>
            <a:spLocks noGrp="1"/>
          </p:cNvSpPr>
          <p:nvPr>
            <p:ph type="body" sz="quarter" idx="1"/>
          </p:nvPr>
        </p:nvSpPr>
        <p:spPr>
          <a:prstGeom prst="rect">
            <a:avLst/>
          </a:prstGeom>
        </p:spPr>
        <p:txBody>
          <a:bodyPr/>
          <a:lstStyle/>
          <a:p>
            <a:r>
              <a:t>24th February 2016</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prstGeom prst="rect">
            <a:avLst/>
          </a:prstGeom>
        </p:spPr>
        <p:txBody>
          <a:bodyPr/>
          <a:lstStyle/>
          <a:p>
            <a:r>
              <a:t>Agenda</a:t>
            </a:r>
          </a:p>
        </p:txBody>
      </p:sp>
      <p:sp>
        <p:nvSpPr>
          <p:cNvPr id="233" name="Shape 233"/>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defRPr>
                <a:solidFill>
                  <a:schemeClr val="accent4">
                    <a:hueOff val="384618"/>
                    <a:satOff val="3869"/>
                    <a:lumOff val="5802"/>
                  </a:schemeClr>
                </a:solidFill>
              </a:defRPr>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p>
            <a:r>
              <a:t>PBS XML Schema v2.12</a:t>
            </a:r>
          </a:p>
        </p:txBody>
      </p:sp>
      <p:sp>
        <p:nvSpPr>
          <p:cNvPr id="236" name="Shape 236"/>
          <p:cNvSpPr>
            <a:spLocks noGrp="1"/>
          </p:cNvSpPr>
          <p:nvPr>
            <p:ph type="body" idx="1"/>
          </p:nvPr>
        </p:nvSpPr>
        <p:spPr>
          <a:prstGeom prst="rect">
            <a:avLst/>
          </a:prstGeom>
        </p:spPr>
        <p:txBody>
          <a:bodyPr/>
          <a:lstStyle/>
          <a:p>
            <a:pPr>
              <a:buBlip>
                <a:blip r:embed="rId3"/>
              </a:buBlip>
            </a:pPr>
            <a:r>
              <a:t>Discount Copayment</a:t>
            </a:r>
          </a:p>
          <a:p>
            <a:pPr>
              <a:buBlip>
                <a:blip r:embed="rId3"/>
              </a:buBlip>
            </a:pPr>
            <a:r>
              <a:t>v2.12 Schema in production 1st December 2015</a:t>
            </a:r>
          </a:p>
          <a:p>
            <a:pPr>
              <a:buBlip>
                <a:blip r:embed="rId3"/>
              </a:buBlip>
            </a:pPr>
            <a:r>
              <a:t>1st January 2016 Schedule</a:t>
            </a:r>
          </a:p>
          <a:p>
            <a:pPr>
              <a:buBlip>
                <a:blip r:embed="rId3"/>
              </a:buBlip>
            </a:pPr>
            <a:r>
              <a:t>Issue: can discount be applied to Brand Premium?</a:t>
            </a:r>
          </a:p>
          <a:p>
            <a:pPr lvl="1">
              <a:buBlip>
                <a:blip r:embed="rId3"/>
              </a:buBlip>
              <a:defRPr>
                <a:solidFill>
                  <a:schemeClr val="accent4">
                    <a:hueOff val="384618"/>
                    <a:satOff val="3869"/>
                    <a:lumOff val="5802"/>
                  </a:schemeClr>
                </a:solidFill>
              </a:defRPr>
            </a:pPr>
            <a:r>
              <a:t>A: No, only copayment may be discounted</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prstGeom prst="rect">
            <a:avLst/>
          </a:prstGeom>
        </p:spPr>
        <p:txBody>
          <a:bodyPr/>
          <a:lstStyle/>
          <a:p>
            <a:r>
              <a:t>Agenda</a:t>
            </a:r>
          </a:p>
        </p:txBody>
      </p:sp>
      <p:sp>
        <p:nvSpPr>
          <p:cNvPr id="239" name="Shape 239"/>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defRPr>
                <a:solidFill>
                  <a:schemeClr val="accent4">
                    <a:hueOff val="384618"/>
                    <a:satOff val="3869"/>
                    <a:lumOff val="5802"/>
                  </a:schemeClr>
                </a:solidFill>
              </a:defRPr>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prstGeom prst="rect">
            <a:avLst/>
          </a:prstGeom>
        </p:spPr>
        <p:txBody>
          <a:bodyPr/>
          <a:lstStyle/>
          <a:p>
            <a:r>
              <a:t>Early Supply Rule</a:t>
            </a:r>
          </a:p>
        </p:txBody>
      </p:sp>
      <p:sp>
        <p:nvSpPr>
          <p:cNvPr id="242" name="Shape 242"/>
          <p:cNvSpPr>
            <a:spLocks noGrp="1"/>
          </p:cNvSpPr>
          <p:nvPr>
            <p:ph type="body" idx="1"/>
          </p:nvPr>
        </p:nvSpPr>
        <p:spPr>
          <a:prstGeom prst="rect">
            <a:avLst/>
          </a:prstGeom>
        </p:spPr>
        <p:txBody>
          <a:bodyPr/>
          <a:lstStyle/>
          <a:p>
            <a:pPr>
              <a:buBlip>
                <a:blip r:embed="rId3"/>
              </a:buBlip>
            </a:pPr>
            <a:r>
              <a:t>Expanded Safety Net Early Supply Rule</a:t>
            </a:r>
          </a:p>
          <a:p>
            <a:pPr>
              <a:buBlip>
                <a:blip r:embed="rId3"/>
              </a:buBlip>
            </a:pPr>
            <a:r>
              <a:t>Expansion of medicines</a:t>
            </a:r>
          </a:p>
          <a:p>
            <a:pPr lvl="1">
              <a:buBlip>
                <a:blip r:embed="rId3"/>
              </a:buBlip>
            </a:pPr>
            <a:r>
              <a:t>1 January 2016</a:t>
            </a:r>
          </a:p>
          <a:p>
            <a:pPr>
              <a:buBlip>
                <a:blip r:embed="rId3"/>
              </a:buBlip>
            </a:pPr>
            <a:r>
              <a:t>Copayment discount cannot be applied to early supply items</a:t>
            </a:r>
          </a:p>
          <a:p>
            <a:pPr>
              <a:buBlip>
                <a:blip r:embed="rId3"/>
              </a:buBlip>
            </a:pPr>
            <a:r>
              <a:t>Feedback welcome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p>
            <a:r>
              <a:t>Agenda</a:t>
            </a:r>
          </a:p>
        </p:txBody>
      </p:sp>
      <p:sp>
        <p:nvSpPr>
          <p:cNvPr id="245" name="Shape 245"/>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defRPr>
                <a:solidFill>
                  <a:schemeClr val="accent4">
                    <a:hueOff val="384618"/>
                    <a:satOff val="3869"/>
                    <a:lumOff val="5802"/>
                  </a:schemeClr>
                </a:solidFill>
              </a:defRPr>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lstStyle/>
          <a:p>
            <a:r>
              <a:t>EFC Compounding</a:t>
            </a:r>
          </a:p>
        </p:txBody>
      </p:sp>
      <p:sp>
        <p:nvSpPr>
          <p:cNvPr id="248" name="Shape 248"/>
          <p:cNvSpPr>
            <a:spLocks noGrp="1"/>
          </p:cNvSpPr>
          <p:nvPr>
            <p:ph type="body" idx="1"/>
          </p:nvPr>
        </p:nvSpPr>
        <p:spPr>
          <a:prstGeom prst="rect">
            <a:avLst/>
          </a:prstGeom>
        </p:spPr>
        <p:txBody>
          <a:bodyPr/>
          <a:lstStyle/>
          <a:p>
            <a:pPr>
              <a:buBlip>
                <a:blip r:embed="rId3"/>
              </a:buBlip>
            </a:pPr>
            <a:r>
              <a:t>EFC Compounding Fee</a:t>
            </a:r>
          </a:p>
          <a:p>
            <a:pPr>
              <a:buBlip>
                <a:blip r:embed="rId3"/>
              </a:buBlip>
            </a:pPr>
            <a:r>
              <a:t>Proposed (awaiting approval)</a:t>
            </a:r>
          </a:p>
          <a:p>
            <a:pPr>
              <a:buBlip>
                <a:blip r:embed="rId3"/>
              </a:buBlip>
            </a:pPr>
            <a:r>
              <a:t>Continue 1 July 2015 arrangement</a:t>
            </a:r>
          </a:p>
          <a:p>
            <a:pPr>
              <a:buBlip>
                <a:blip r:embed="rId3"/>
              </a:buBlip>
            </a:pPr>
            <a:r>
              <a:t>2 tiers:</a:t>
            </a:r>
          </a:p>
          <a:p>
            <a:pPr lvl="1">
              <a:buBlip>
                <a:blip r:embed="rId3"/>
              </a:buBlip>
              <a:defRPr sz="3200"/>
            </a:pPr>
            <a:r>
              <a:t>$40 in prep fee</a:t>
            </a:r>
          </a:p>
          <a:p>
            <a:pPr lvl="1">
              <a:buBlip>
                <a:blip r:embed="rId3"/>
              </a:buBlip>
              <a:defRPr sz="3200"/>
            </a:pPr>
            <a:r>
              <a:t>+$20 paid direct - TGA licensed</a:t>
            </a:r>
          </a:p>
          <a:p>
            <a:pPr>
              <a:buBlip>
                <a:blip r:embed="rId3"/>
              </a:buBlip>
            </a:pPr>
            <a:r>
              <a:t>Claim: Compounder ID, Infusion ID</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lstStyle/>
          <a:p>
            <a:r>
              <a:t>Agenda</a:t>
            </a:r>
          </a:p>
        </p:txBody>
      </p:sp>
      <p:sp>
        <p:nvSpPr>
          <p:cNvPr id="251" name="Shape 251"/>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defRPr>
                <a:solidFill>
                  <a:schemeClr val="accent4">
                    <a:hueOff val="384618"/>
                    <a:satOff val="3869"/>
                    <a:lumOff val="5802"/>
                  </a:schemeClr>
                </a:solidFill>
              </a:defRPr>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lstStyle/>
          <a:p>
            <a:r>
              <a:t>Hospital Medication Charts</a:t>
            </a:r>
          </a:p>
        </p:txBody>
      </p:sp>
      <p:sp>
        <p:nvSpPr>
          <p:cNvPr id="254" name="Shape 254"/>
          <p:cNvSpPr/>
          <p:nvPr/>
        </p:nvSpPr>
        <p:spPr>
          <a:xfrm rot="18900000">
            <a:off x="1072794" y="5487786"/>
            <a:ext cx="1004012" cy="7338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Trial</a:t>
            </a:r>
          </a:p>
        </p:txBody>
      </p:sp>
      <p:sp>
        <p:nvSpPr>
          <p:cNvPr id="255" name="Shape 255"/>
          <p:cNvSpPr/>
          <p:nvPr/>
        </p:nvSpPr>
        <p:spPr>
          <a:xfrm>
            <a:off x="3035300" y="4343400"/>
            <a:ext cx="195660" cy="2438400"/>
          </a:xfrm>
          <a:prstGeom prst="rect">
            <a:avLst/>
          </a:prstGeom>
          <a:solidFill>
            <a:srgbClr val="53585F"/>
          </a:solidFill>
          <a:ln w="12700">
            <a:miter lim="400000"/>
          </a:ln>
        </p:spPr>
        <p:txBody>
          <a:bodyPr lIns="50800" tIns="50800" rIns="50800" bIns="50800" anchor="ctr"/>
          <a:lstStyle/>
          <a:p>
            <a:pPr>
              <a:defRPr sz="3600"/>
            </a:pPr>
            <a:endParaRPr/>
          </a:p>
        </p:txBody>
      </p:sp>
      <p:sp>
        <p:nvSpPr>
          <p:cNvPr id="256" name="Shape 256"/>
          <p:cNvSpPr/>
          <p:nvPr/>
        </p:nvSpPr>
        <p:spPr>
          <a:xfrm rot="16200000">
            <a:off x="2284261" y="3071470"/>
            <a:ext cx="1697737" cy="4610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March 2016</a:t>
            </a:r>
          </a:p>
        </p:txBody>
      </p:sp>
      <p:sp>
        <p:nvSpPr>
          <p:cNvPr id="257" name="Shape 257"/>
          <p:cNvSpPr/>
          <p:nvPr/>
        </p:nvSpPr>
        <p:spPr>
          <a:xfrm>
            <a:off x="4493001" y="4343400"/>
            <a:ext cx="195660" cy="2438400"/>
          </a:xfrm>
          <a:prstGeom prst="rect">
            <a:avLst/>
          </a:prstGeom>
          <a:solidFill>
            <a:srgbClr val="53585F"/>
          </a:solidFill>
          <a:ln w="12700">
            <a:miter lim="400000"/>
          </a:ln>
        </p:spPr>
        <p:txBody>
          <a:bodyPr lIns="50800" tIns="50800" rIns="50800" bIns="50800" anchor="ctr"/>
          <a:lstStyle/>
          <a:p>
            <a:pPr>
              <a:defRPr sz="3600"/>
            </a:pPr>
            <a:endParaRPr/>
          </a:p>
        </p:txBody>
      </p:sp>
      <p:sp>
        <p:nvSpPr>
          <p:cNvPr id="258" name="Shape 258"/>
          <p:cNvSpPr/>
          <p:nvPr/>
        </p:nvSpPr>
        <p:spPr>
          <a:xfrm rot="16200000">
            <a:off x="3877599" y="3198470"/>
            <a:ext cx="1426465" cy="4610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May 2016</a:t>
            </a:r>
          </a:p>
        </p:txBody>
      </p:sp>
      <p:sp>
        <p:nvSpPr>
          <p:cNvPr id="259" name="Shape 259"/>
          <p:cNvSpPr/>
          <p:nvPr/>
        </p:nvSpPr>
        <p:spPr>
          <a:xfrm rot="18900000">
            <a:off x="4725682" y="5487786"/>
            <a:ext cx="1724636" cy="7338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Testing</a:t>
            </a:r>
          </a:p>
        </p:txBody>
      </p:sp>
      <p:sp>
        <p:nvSpPr>
          <p:cNvPr id="260" name="Shape 260"/>
          <p:cNvSpPr/>
          <p:nvPr/>
        </p:nvSpPr>
        <p:spPr>
          <a:xfrm>
            <a:off x="6620039" y="4343400"/>
            <a:ext cx="195660" cy="2438400"/>
          </a:xfrm>
          <a:prstGeom prst="rect">
            <a:avLst/>
          </a:prstGeom>
          <a:solidFill>
            <a:srgbClr val="53585F"/>
          </a:solidFill>
          <a:ln w="12700">
            <a:miter lim="400000"/>
          </a:ln>
        </p:spPr>
        <p:txBody>
          <a:bodyPr lIns="50800" tIns="50800" rIns="50800" bIns="50800" anchor="ctr"/>
          <a:lstStyle/>
          <a:p>
            <a:pPr>
              <a:defRPr sz="3600"/>
            </a:pPr>
            <a:endParaRPr/>
          </a:p>
        </p:txBody>
      </p:sp>
      <p:sp>
        <p:nvSpPr>
          <p:cNvPr id="261" name="Shape 261"/>
          <p:cNvSpPr/>
          <p:nvPr/>
        </p:nvSpPr>
        <p:spPr>
          <a:xfrm rot="16200000">
            <a:off x="6022620" y="3223870"/>
            <a:ext cx="1390498" cy="4610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July 2016</a:t>
            </a:r>
          </a:p>
        </p:txBody>
      </p:sp>
      <p:sp>
        <p:nvSpPr>
          <p:cNvPr id="262" name="Shape 262"/>
          <p:cNvSpPr/>
          <p:nvPr/>
        </p:nvSpPr>
        <p:spPr>
          <a:xfrm rot="18900000">
            <a:off x="6637764" y="5881486"/>
            <a:ext cx="3049068" cy="7338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Paper charts</a:t>
            </a:r>
          </a:p>
        </p:txBody>
      </p:sp>
      <p:sp>
        <p:nvSpPr>
          <p:cNvPr id="263" name="Shape 263"/>
          <p:cNvSpPr/>
          <p:nvPr/>
        </p:nvSpPr>
        <p:spPr>
          <a:xfrm rot="18900000">
            <a:off x="10118936" y="5729086"/>
            <a:ext cx="2357781" cy="7338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Electronic</a:t>
            </a:r>
          </a:p>
        </p:txBody>
      </p:sp>
      <p:sp>
        <p:nvSpPr>
          <p:cNvPr id="264" name="Shape 264"/>
          <p:cNvSpPr/>
          <p:nvPr/>
        </p:nvSpPr>
        <p:spPr>
          <a:xfrm>
            <a:off x="9642639" y="4343400"/>
            <a:ext cx="195660" cy="2438400"/>
          </a:xfrm>
          <a:prstGeom prst="rect">
            <a:avLst/>
          </a:prstGeom>
          <a:solidFill>
            <a:srgbClr val="53585F"/>
          </a:solidFill>
          <a:ln w="12700">
            <a:miter lim="400000"/>
          </a:ln>
        </p:spPr>
        <p:txBody>
          <a:bodyPr lIns="50800" tIns="50800" rIns="50800" bIns="50800" anchor="ctr"/>
          <a:lstStyle/>
          <a:p>
            <a:pPr>
              <a:defRPr sz="3600"/>
            </a:pPr>
            <a:endParaRPr/>
          </a:p>
        </p:txBody>
      </p:sp>
      <p:sp>
        <p:nvSpPr>
          <p:cNvPr id="265" name="Shape 265"/>
          <p:cNvSpPr/>
          <p:nvPr/>
        </p:nvSpPr>
        <p:spPr>
          <a:xfrm rot="16200000">
            <a:off x="8891601" y="3058770"/>
            <a:ext cx="1697737" cy="4610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March 2017</a:t>
            </a:r>
          </a:p>
        </p:txBody>
      </p:sp>
      <p:sp>
        <p:nvSpPr>
          <p:cNvPr id="266" name="Shape 266"/>
          <p:cNvSpPr/>
          <p:nvPr/>
        </p:nvSpPr>
        <p:spPr>
          <a:xfrm>
            <a:off x="796230" y="4769346"/>
            <a:ext cx="11412340" cy="214908"/>
          </a:xfrm>
          <a:prstGeom prst="rect">
            <a:avLst/>
          </a:prstGeom>
          <a:gradFill>
            <a:gsLst>
              <a:gs pos="0">
                <a:schemeClr val="accent1">
                  <a:hueOff val="400476"/>
                  <a:lumOff val="-24627"/>
                </a:schemeClr>
              </a:gs>
              <a:gs pos="100000">
                <a:schemeClr val="accent1">
                  <a:hueOff val="-37249"/>
                  <a:satOff val="-2150"/>
                  <a:lumOff val="12811"/>
                </a:schemeClr>
              </a:gs>
            </a:gsLst>
          </a:gradFill>
          <a:ln w="12700">
            <a:miter lim="400000"/>
          </a:ln>
        </p:spPr>
        <p:txBody>
          <a:bodyPr lIns="50800" tIns="50800" rIns="50800" bIns="50800" anchor="ctr"/>
          <a:lstStyle/>
          <a:p>
            <a:pPr>
              <a:defRPr sz="3600"/>
            </a:pP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p:spPr>
        <p:txBody>
          <a:bodyPr/>
          <a:lstStyle/>
          <a:p>
            <a:r>
              <a:t>Hospital Medication Charts</a:t>
            </a:r>
          </a:p>
        </p:txBody>
      </p:sp>
      <p:sp>
        <p:nvSpPr>
          <p:cNvPr id="269" name="Shape 269"/>
          <p:cNvSpPr>
            <a:spLocks noGrp="1"/>
          </p:cNvSpPr>
          <p:nvPr>
            <p:ph type="body" idx="1"/>
          </p:nvPr>
        </p:nvSpPr>
        <p:spPr>
          <a:prstGeom prst="rect">
            <a:avLst/>
          </a:prstGeom>
        </p:spPr>
        <p:txBody>
          <a:bodyPr/>
          <a:lstStyle/>
          <a:p>
            <a:pPr>
              <a:buBlip>
                <a:blip r:embed="rId3"/>
              </a:buBlip>
            </a:pPr>
            <a:r>
              <a:t>Trials underway, completed March 2016</a:t>
            </a:r>
          </a:p>
          <a:p>
            <a:pPr>
              <a:buBlip>
                <a:blip r:embed="rId3"/>
              </a:buBlip>
            </a:pPr>
            <a:r>
              <a:t>Test environment available from May 2016</a:t>
            </a:r>
          </a:p>
          <a:p>
            <a:pPr>
              <a:buBlip>
                <a:blip r:embed="rId3"/>
              </a:buBlip>
            </a:pPr>
            <a:r>
              <a:t>Paper-based charts start July 2016</a:t>
            </a:r>
          </a:p>
          <a:p>
            <a:pPr>
              <a:buBlip>
                <a:blip r:embed="rId3"/>
              </a:buBlip>
            </a:pPr>
            <a:r>
              <a:t>Electronic charts start March 2017</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prstGeom prst="rect">
            <a:avLst/>
          </a:prstGeom>
        </p:spPr>
        <p:txBody>
          <a:bodyPr/>
          <a:lstStyle/>
          <a:p>
            <a:r>
              <a:t>Agenda</a:t>
            </a:r>
          </a:p>
        </p:txBody>
      </p:sp>
      <p:sp>
        <p:nvSpPr>
          <p:cNvPr id="272" name="Shape 272"/>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defRPr>
                <a:solidFill>
                  <a:schemeClr val="accent4">
                    <a:hueOff val="384618"/>
                    <a:satOff val="3869"/>
                    <a:lumOff val="5802"/>
                  </a:schemeClr>
                </a:solidFill>
              </a:defRPr>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p>
            <a:r>
              <a:t>Agenda</a:t>
            </a:r>
          </a:p>
        </p:txBody>
      </p:sp>
      <p:sp>
        <p:nvSpPr>
          <p:cNvPr id="209" name="Shape 209"/>
          <p:cNvSpPr>
            <a:spLocks noGrp="1"/>
          </p:cNvSpPr>
          <p:nvPr>
            <p:ph type="body" idx="1"/>
          </p:nvPr>
        </p:nvSpPr>
        <p:spPr>
          <a:xfrm>
            <a:off x="787400" y="2768600"/>
            <a:ext cx="11430000" cy="6007100"/>
          </a:xfrm>
          <a:prstGeom prst="rect">
            <a:avLst/>
          </a:prstGeom>
        </p:spPr>
        <p:txBody>
          <a:bodyPr numCol="2" spcCol="571500"/>
          <a:lstStyle/>
          <a:p>
            <a:pPr>
              <a:buBlip>
                <a:blip r:embed="rId3"/>
              </a:buBlip>
              <a:defRPr>
                <a:solidFill>
                  <a:srgbClr val="FF9300"/>
                </a:solidFill>
              </a:defRPr>
            </a:pPr>
            <a:r>
              <a:rPr>
                <a:solidFill>
                  <a:schemeClr val="accent4">
                    <a:hueOff val="384618"/>
                    <a:satOff val="3869"/>
                    <a:lumOff val="5802"/>
                  </a:schemeClr>
                </a:solidFill>
              </a:rPr>
              <a:t>Welcome</a:t>
            </a:r>
            <a:r>
              <a:t>/Introduction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prstGeom prst="rect">
            <a:avLst/>
          </a:prstGeom>
        </p:spPr>
        <p:txBody>
          <a:bodyPr/>
          <a:lstStyle/>
          <a:p>
            <a:r>
              <a:t>OTC Measure</a:t>
            </a:r>
          </a:p>
        </p:txBody>
      </p:sp>
      <p:sp>
        <p:nvSpPr>
          <p:cNvPr id="275" name="Shape 275"/>
          <p:cNvSpPr>
            <a:spLocks noGrp="1"/>
          </p:cNvSpPr>
          <p:nvPr>
            <p:ph type="body" idx="1"/>
          </p:nvPr>
        </p:nvSpPr>
        <p:spPr>
          <a:prstGeom prst="rect">
            <a:avLst/>
          </a:prstGeom>
        </p:spPr>
        <p:txBody>
          <a:bodyPr/>
          <a:lstStyle/>
          <a:p>
            <a:pPr>
              <a:buBlip>
                <a:blip r:embed="rId3"/>
              </a:buBlip>
            </a:pPr>
            <a:r>
              <a:t>Change to listings for Paracetamol 665mg</a:t>
            </a:r>
          </a:p>
          <a:p>
            <a:pPr>
              <a:buBlip>
                <a:blip r:embed="rId3"/>
              </a:buBlip>
            </a:pPr>
            <a:r>
              <a:t>1st January 2016 Schedule</a:t>
            </a:r>
          </a:p>
          <a:p>
            <a:pPr>
              <a:buBlip>
                <a:blip r:embed="rId3"/>
              </a:buBlip>
            </a:pPr>
            <a:r>
              <a:t>Existing script validity unchanged</a:t>
            </a:r>
          </a:p>
          <a:p>
            <a:pPr lvl="1">
              <a:buBlip>
                <a:blip r:embed="rId3"/>
              </a:buBlip>
            </a:pPr>
            <a:r>
              <a:t>pre-1 January 2016</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p:nvPr>
        </p:nvSpPr>
        <p:spPr>
          <a:prstGeom prst="rect">
            <a:avLst/>
          </a:prstGeom>
        </p:spPr>
        <p:txBody>
          <a:bodyPr/>
          <a:lstStyle/>
          <a:p>
            <a:r>
              <a:t>Agenda</a:t>
            </a:r>
          </a:p>
        </p:txBody>
      </p:sp>
      <p:sp>
        <p:nvSpPr>
          <p:cNvPr id="280" name="Shape 280"/>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defRPr>
                <a:solidFill>
                  <a:schemeClr val="accent4">
                    <a:hueOff val="384618"/>
                    <a:satOff val="3869"/>
                    <a:lumOff val="5802"/>
                  </a:schemeClr>
                </a:solidFill>
              </a:defRPr>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xfrm>
            <a:off x="722490" y="1253991"/>
            <a:ext cx="9169781" cy="1062060"/>
          </a:xfrm>
          <a:prstGeom prst="rect">
            <a:avLst/>
          </a:prstGeom>
        </p:spPr>
        <p:txBody>
          <a:bodyPr/>
          <a:lstStyle>
            <a:lvl1pPr>
              <a:defRPr>
                <a:latin typeface="Calibri Light"/>
                <a:ea typeface="Calibri Light"/>
                <a:cs typeface="Calibri Light"/>
                <a:sym typeface="Calibri Light"/>
              </a:defRPr>
            </a:lvl1pPr>
          </a:lstStyle>
          <a:p>
            <a:pPr>
              <a:defRPr>
                <a:effectLst/>
              </a:defRPr>
            </a:pPr>
            <a:r>
              <a:t>Agenda</a:t>
            </a:r>
          </a:p>
        </p:txBody>
      </p:sp>
      <p:sp>
        <p:nvSpPr>
          <p:cNvPr id="283" name="Shape 283"/>
          <p:cNvSpPr>
            <a:spLocks noGrp="1"/>
          </p:cNvSpPr>
          <p:nvPr>
            <p:ph type="body" sz="half" idx="1"/>
          </p:nvPr>
        </p:nvSpPr>
        <p:spPr>
          <a:xfrm>
            <a:off x="722489" y="2648051"/>
            <a:ext cx="9169781" cy="5158542"/>
          </a:xfrm>
          <a:prstGeom prst="rect">
            <a:avLst/>
          </a:prstGeom>
        </p:spPr>
        <p:txBody>
          <a:bodyPr anchor="t"/>
          <a:lstStyle/>
          <a:p>
            <a:pPr marL="387803" indent="-387803">
              <a:buClr>
                <a:srgbClr val="4A66AC"/>
              </a:buClr>
              <a:buSzPct val="80000"/>
              <a:buFont typeface="Wingdings"/>
              <a:buChar char="▪"/>
              <a:defRPr sz="3800">
                <a:solidFill>
                  <a:srgbClr val="000000"/>
                </a:solidFill>
                <a:effectLst/>
                <a:latin typeface="Calibri"/>
                <a:ea typeface="Calibri"/>
                <a:cs typeface="Calibri"/>
                <a:sym typeface="Calibri"/>
              </a:defRPr>
            </a:pPr>
            <a:r>
              <a:t>Engagement objective and our task</a:t>
            </a:r>
          </a:p>
          <a:p>
            <a:pPr marL="387803" indent="-387803">
              <a:buClr>
                <a:srgbClr val="4A66AC"/>
              </a:buClr>
              <a:buSzPct val="80000"/>
              <a:buFont typeface="Wingdings"/>
              <a:buChar char="▪"/>
              <a:defRPr sz="3800">
                <a:solidFill>
                  <a:srgbClr val="000000"/>
                </a:solidFill>
                <a:effectLst/>
                <a:latin typeface="Calibri"/>
                <a:ea typeface="Calibri"/>
                <a:cs typeface="Calibri"/>
                <a:sym typeface="Calibri"/>
              </a:defRPr>
            </a:pPr>
            <a:r>
              <a:t>Background </a:t>
            </a:r>
          </a:p>
          <a:p>
            <a:pPr marL="387803" indent="-387803">
              <a:buClr>
                <a:srgbClr val="4A66AC"/>
              </a:buClr>
              <a:buSzPct val="80000"/>
              <a:buFont typeface="Wingdings"/>
              <a:buChar char="▪"/>
              <a:defRPr sz="3800">
                <a:solidFill>
                  <a:srgbClr val="000000"/>
                </a:solidFill>
                <a:effectLst/>
                <a:latin typeface="Calibri"/>
                <a:ea typeface="Calibri"/>
                <a:cs typeface="Calibri"/>
                <a:sym typeface="Calibri"/>
              </a:defRPr>
            </a:pPr>
            <a:r>
              <a:t>Our approach</a:t>
            </a:r>
          </a:p>
          <a:p>
            <a:pPr marL="387803" indent="-387803">
              <a:buClr>
                <a:srgbClr val="4A66AC"/>
              </a:buClr>
              <a:buSzPct val="80000"/>
              <a:buFont typeface="Wingdings"/>
              <a:buChar char="▪"/>
              <a:defRPr sz="3800">
                <a:solidFill>
                  <a:srgbClr val="000000"/>
                </a:solidFill>
                <a:effectLst/>
                <a:latin typeface="Calibri"/>
                <a:ea typeface="Calibri"/>
                <a:cs typeface="Calibri"/>
                <a:sym typeface="Calibri"/>
              </a:defRPr>
            </a:pPr>
            <a:r>
              <a:t>Key findings</a:t>
            </a:r>
          </a:p>
          <a:p>
            <a:pPr marL="387803" indent="-387803">
              <a:buClr>
                <a:srgbClr val="4A66AC"/>
              </a:buClr>
              <a:buSzPct val="80000"/>
              <a:buFont typeface="Wingdings"/>
              <a:buChar char="▪"/>
              <a:defRPr sz="3800">
                <a:solidFill>
                  <a:srgbClr val="000000"/>
                </a:solidFill>
                <a:effectLst/>
                <a:latin typeface="Calibri"/>
                <a:ea typeface="Calibri"/>
                <a:cs typeface="Calibri"/>
                <a:sym typeface="Calibri"/>
              </a:defRPr>
            </a:pPr>
            <a:r>
              <a:t>Draft Recommendations</a:t>
            </a:r>
          </a:p>
          <a:p>
            <a:pPr marL="387803" indent="-387803">
              <a:buClr>
                <a:srgbClr val="4A66AC"/>
              </a:buClr>
              <a:buSzPct val="80000"/>
              <a:buFont typeface="Wingdings"/>
              <a:buChar char="▪"/>
              <a:defRPr sz="3800">
                <a:solidFill>
                  <a:srgbClr val="000000"/>
                </a:solidFill>
                <a:effectLst/>
                <a:latin typeface="Calibri"/>
                <a:ea typeface="Calibri"/>
                <a:cs typeface="Calibri"/>
                <a:sym typeface="Calibri"/>
              </a:defRPr>
            </a:pPr>
            <a:r>
              <a:t>Questions</a:t>
            </a:r>
          </a:p>
        </p:txBody>
      </p:sp>
      <p:sp>
        <p:nvSpPr>
          <p:cNvPr id="284" name="Shape 284"/>
          <p:cNvSpPr/>
          <p:nvPr/>
        </p:nvSpPr>
        <p:spPr>
          <a:xfrm flipV="1">
            <a:off x="722489" y="2156467"/>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xfrm>
            <a:off x="722489" y="1278315"/>
            <a:ext cx="9169781" cy="1127085"/>
          </a:xfrm>
          <a:prstGeom prst="rect">
            <a:avLst/>
          </a:prstGeom>
        </p:spPr>
        <p:txBody>
          <a:bodyPr/>
          <a:lstStyle>
            <a:lvl1pPr defTabSz="468172">
              <a:defRPr sz="4464">
                <a:latin typeface="Calibri Light"/>
                <a:ea typeface="Calibri Light"/>
                <a:cs typeface="Calibri Light"/>
                <a:sym typeface="Calibri Light"/>
              </a:defRPr>
            </a:lvl1pPr>
          </a:lstStyle>
          <a:p>
            <a:pPr>
              <a:defRPr>
                <a:effectLst/>
              </a:defRPr>
            </a:pPr>
            <a:r>
              <a:t>Engagement objective and our task</a:t>
            </a:r>
          </a:p>
        </p:txBody>
      </p:sp>
      <p:sp>
        <p:nvSpPr>
          <p:cNvPr id="287" name="Shape 287"/>
          <p:cNvSpPr>
            <a:spLocks noGrp="1"/>
          </p:cNvSpPr>
          <p:nvPr>
            <p:ph type="body" sz="half" idx="1"/>
          </p:nvPr>
        </p:nvSpPr>
        <p:spPr>
          <a:xfrm>
            <a:off x="722489" y="2405400"/>
            <a:ext cx="9169781" cy="5302512"/>
          </a:xfrm>
          <a:prstGeom prst="rect">
            <a:avLst/>
          </a:prstGeom>
        </p:spPr>
        <p:txBody>
          <a:bodyPr>
            <a:normAutofit lnSpcReduction="10000"/>
          </a:bodyPr>
          <a:lstStyle/>
          <a:p>
            <a:pPr marL="0" indent="0" defTabSz="513689">
              <a:lnSpc>
                <a:spcPct val="72000"/>
              </a:lnSpc>
              <a:spcBef>
                <a:spcPts val="1100"/>
              </a:spcBef>
              <a:buSzTx/>
              <a:buNone/>
              <a:defRPr sz="2212">
                <a:solidFill>
                  <a:srgbClr val="000000"/>
                </a:solidFill>
                <a:effectLst/>
                <a:latin typeface="Calibri"/>
                <a:ea typeface="Calibri"/>
                <a:cs typeface="Calibri"/>
                <a:sym typeface="Calibri"/>
              </a:defRPr>
            </a:pPr>
            <a:r>
              <a:t>The key </a:t>
            </a:r>
            <a:r>
              <a:rPr b="1"/>
              <a:t>objective</a:t>
            </a:r>
            <a:r>
              <a:t> of this engagement was:</a:t>
            </a:r>
            <a:endParaRPr sz="1422"/>
          </a:p>
          <a:p>
            <a:pPr marL="300990" indent="-300990" defTabSz="513689">
              <a:lnSpc>
                <a:spcPct val="72000"/>
              </a:lnSpc>
              <a:spcBef>
                <a:spcPts val="1100"/>
              </a:spcBef>
              <a:buFont typeface="Wingdings"/>
              <a:buChar char="▪"/>
              <a:defRPr sz="2212">
                <a:solidFill>
                  <a:srgbClr val="000000"/>
                </a:solidFill>
                <a:effectLst/>
                <a:latin typeface="Calibri"/>
                <a:ea typeface="Calibri"/>
                <a:cs typeface="Calibri"/>
                <a:sym typeface="Calibri"/>
              </a:defRPr>
            </a:pPr>
            <a:r>
              <a:t>To provide an independent high-level review of the generation of XML and the consumption of XML by external stakeholders, with the aim of providing recommendations to improve the usability and operability of the transfer of PBS information to stakeholders.</a:t>
            </a:r>
            <a:endParaRPr sz="2844"/>
          </a:p>
          <a:p>
            <a:pPr marL="0" indent="0" defTabSz="513689">
              <a:lnSpc>
                <a:spcPct val="80000"/>
              </a:lnSpc>
              <a:spcBef>
                <a:spcPts val="1100"/>
              </a:spcBef>
              <a:buSzTx/>
              <a:buNone/>
              <a:defRPr sz="2370">
                <a:solidFill>
                  <a:srgbClr val="000000"/>
                </a:solidFill>
                <a:effectLst/>
                <a:latin typeface="Calibri"/>
                <a:ea typeface="Calibri"/>
                <a:cs typeface="Calibri"/>
                <a:sym typeface="Calibri"/>
              </a:defRPr>
            </a:pPr>
            <a:r>
              <a:t>Our </a:t>
            </a:r>
            <a:r>
              <a:rPr b="1"/>
              <a:t>task</a:t>
            </a:r>
            <a:r>
              <a:t> therefore was to undertake an independent high-level review of the generation of PBSXML and the consumption of the PBSXML by stakeholders, with a particular focus on:</a:t>
            </a:r>
            <a:endParaRPr sz="1422"/>
          </a:p>
          <a:p>
            <a:pPr marL="607452" lvl="2" indent="-246264" defTabSz="513689">
              <a:lnSpc>
                <a:spcPct val="80000"/>
              </a:lnSpc>
              <a:spcBef>
                <a:spcPts val="1100"/>
              </a:spcBef>
              <a:buFont typeface="Wingdings"/>
              <a:buChar char="▪"/>
              <a:defRPr sz="2370">
                <a:solidFill>
                  <a:srgbClr val="000000"/>
                </a:solidFill>
                <a:effectLst/>
                <a:latin typeface="Calibri"/>
                <a:ea typeface="Calibri"/>
                <a:cs typeface="Calibri"/>
                <a:sym typeface="Calibri"/>
              </a:defRPr>
            </a:pPr>
            <a:r>
              <a:t>Usability;</a:t>
            </a:r>
            <a:endParaRPr sz="1106"/>
          </a:p>
          <a:p>
            <a:pPr marL="607452" lvl="2" indent="-246264" defTabSz="513689">
              <a:lnSpc>
                <a:spcPct val="80000"/>
              </a:lnSpc>
              <a:spcBef>
                <a:spcPts val="1100"/>
              </a:spcBef>
              <a:buFont typeface="Wingdings"/>
              <a:buChar char="▪"/>
              <a:defRPr sz="2370">
                <a:solidFill>
                  <a:srgbClr val="000000"/>
                </a:solidFill>
                <a:effectLst/>
                <a:latin typeface="Calibri"/>
                <a:ea typeface="Calibri"/>
                <a:cs typeface="Calibri"/>
                <a:sym typeface="Calibri"/>
              </a:defRPr>
            </a:pPr>
            <a:r>
              <a:t>Interoperability;</a:t>
            </a:r>
            <a:endParaRPr sz="1106"/>
          </a:p>
          <a:p>
            <a:pPr marL="607452" lvl="2" indent="-246264" defTabSz="513689">
              <a:lnSpc>
                <a:spcPct val="80000"/>
              </a:lnSpc>
              <a:spcBef>
                <a:spcPts val="1100"/>
              </a:spcBef>
              <a:buFont typeface="Wingdings"/>
              <a:buChar char="▪"/>
              <a:defRPr sz="2370">
                <a:solidFill>
                  <a:srgbClr val="000000"/>
                </a:solidFill>
                <a:effectLst/>
                <a:latin typeface="Calibri"/>
                <a:ea typeface="Calibri"/>
                <a:cs typeface="Calibri"/>
                <a:sym typeface="Calibri"/>
              </a:defRPr>
            </a:pPr>
            <a:r>
              <a:t>Recommended best practice;</a:t>
            </a:r>
            <a:endParaRPr sz="1106"/>
          </a:p>
          <a:p>
            <a:pPr marL="607452" lvl="2" indent="-246264" defTabSz="513689">
              <a:lnSpc>
                <a:spcPct val="80000"/>
              </a:lnSpc>
              <a:spcBef>
                <a:spcPts val="1100"/>
              </a:spcBef>
              <a:buFont typeface="Wingdings"/>
              <a:buChar char="▪"/>
              <a:defRPr sz="2370">
                <a:solidFill>
                  <a:srgbClr val="000000"/>
                </a:solidFill>
                <a:effectLst/>
                <a:latin typeface="Calibri"/>
                <a:ea typeface="Calibri"/>
                <a:cs typeface="Calibri"/>
                <a:sym typeface="Calibri"/>
              </a:defRPr>
            </a:pPr>
            <a:r>
              <a:t>Recommendations for improvement of the transfer of PBSXML information to stakeholders;</a:t>
            </a:r>
            <a:endParaRPr sz="1106"/>
          </a:p>
          <a:p>
            <a:pPr marL="607452" lvl="2" indent="-246264" defTabSz="513689">
              <a:lnSpc>
                <a:spcPct val="80000"/>
              </a:lnSpc>
              <a:spcBef>
                <a:spcPts val="1100"/>
              </a:spcBef>
              <a:buFont typeface="Wingdings"/>
              <a:buChar char="▪"/>
              <a:defRPr sz="2370">
                <a:solidFill>
                  <a:srgbClr val="000000"/>
                </a:solidFill>
                <a:effectLst/>
                <a:latin typeface="Calibri"/>
                <a:ea typeface="Calibri"/>
                <a:cs typeface="Calibri"/>
                <a:sym typeface="Calibri"/>
              </a:defRPr>
            </a:pPr>
            <a:r>
              <a:t>Potential impact on PharmCIS and publishing windows; and</a:t>
            </a:r>
            <a:endParaRPr sz="1106"/>
          </a:p>
          <a:p>
            <a:pPr marL="607452" lvl="2" indent="-246264" defTabSz="513689">
              <a:lnSpc>
                <a:spcPct val="80000"/>
              </a:lnSpc>
              <a:spcBef>
                <a:spcPts val="1100"/>
              </a:spcBef>
              <a:buFont typeface="Wingdings"/>
              <a:buChar char="▪"/>
              <a:defRPr sz="2370">
                <a:solidFill>
                  <a:srgbClr val="000000"/>
                </a:solidFill>
                <a:effectLst/>
                <a:latin typeface="Calibri"/>
                <a:ea typeface="Calibri"/>
                <a:cs typeface="Calibri"/>
                <a:sym typeface="Calibri"/>
              </a:defRPr>
            </a:pPr>
            <a:r>
              <a:t>The impact, size and complexity of XML v3.</a:t>
            </a:r>
          </a:p>
        </p:txBody>
      </p:sp>
      <p:sp>
        <p:nvSpPr>
          <p:cNvPr id="288" name="Shape 288"/>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p:nvPr>
        </p:nvSpPr>
        <p:spPr>
          <a:xfrm>
            <a:off x="722489" y="1278315"/>
            <a:ext cx="9169781" cy="1127085"/>
          </a:xfrm>
          <a:prstGeom prst="rect">
            <a:avLst/>
          </a:prstGeom>
        </p:spPr>
        <p:txBody>
          <a:bodyPr/>
          <a:lstStyle>
            <a:lvl1pPr>
              <a:defRPr sz="6200">
                <a:latin typeface="Calibri Light"/>
                <a:ea typeface="Calibri Light"/>
                <a:cs typeface="Calibri Light"/>
                <a:sym typeface="Calibri Light"/>
              </a:defRPr>
            </a:lvl1pPr>
          </a:lstStyle>
          <a:p>
            <a:pPr>
              <a:defRPr>
                <a:effectLst/>
              </a:defRPr>
            </a:pPr>
            <a:r>
              <a:t>Background</a:t>
            </a:r>
          </a:p>
        </p:txBody>
      </p:sp>
      <p:sp>
        <p:nvSpPr>
          <p:cNvPr id="291" name="Shape 291"/>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pic>
        <p:nvPicPr>
          <p:cNvPr id="292" name="image4.png"/>
          <p:cNvPicPr>
            <a:picLocks noChangeAspect="1"/>
          </p:cNvPicPr>
          <p:nvPr/>
        </p:nvPicPr>
        <p:blipFill>
          <a:blip r:embed="rId3">
            <a:extLst/>
          </a:blip>
          <a:stretch>
            <a:fillRect/>
          </a:stretch>
        </p:blipFill>
        <p:spPr>
          <a:xfrm>
            <a:off x="1717798" y="3094819"/>
            <a:ext cx="6478139" cy="4951379"/>
          </a:xfrm>
          <a:prstGeom prst="rect">
            <a:avLst/>
          </a:prstGeom>
          <a:ln w="12700">
            <a:miter lim="400000"/>
          </a:ln>
        </p:spPr>
      </p:pic>
      <p:sp>
        <p:nvSpPr>
          <p:cNvPr id="293" name="Shape 293"/>
          <p:cNvSpPr/>
          <p:nvPr/>
        </p:nvSpPr>
        <p:spPr>
          <a:xfrm>
            <a:off x="632820" y="2405399"/>
            <a:ext cx="9259449" cy="1164337"/>
          </a:xfrm>
          <a:prstGeom prst="rect">
            <a:avLst/>
          </a:prstGeom>
          <a:ln w="12700">
            <a:miter lim="400000"/>
          </a:ln>
          <a:extLst>
            <a:ext uri="{C572A759-6A51-4108-AA02-DFA0A04FC94B}">
              <ma14:wrappingTextBoxFlag xmlns="" xmlns:ma14="http://schemas.microsoft.com/office/mac/drawingml/2011/main" val="1"/>
            </a:ext>
          </a:extLst>
        </p:spPr>
        <p:txBody>
          <a:bodyPr lIns="48767" tIns="48767" rIns="48767" bIns="48767">
            <a:spAutoFit/>
          </a:bodyPr>
          <a:lstStyle>
            <a:lvl1pPr algn="l" defTabSz="1300480">
              <a:defRPr sz="2400">
                <a:solidFill>
                  <a:srgbClr val="000000"/>
                </a:solidFill>
                <a:latin typeface="Calibri"/>
                <a:ea typeface="Calibri"/>
                <a:cs typeface="Calibri"/>
                <a:sym typeface="Calibri"/>
              </a:defRPr>
            </a:lvl1pPr>
          </a:lstStyle>
          <a:p>
            <a:pPr>
              <a:defRPr>
                <a:effectLst/>
              </a:defRPr>
            </a:pPr>
            <a:r>
              <a:t>The intent of the PBS XML exchange model is to enable the interchange of data from Health to consumers including DHS and software vendors.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title"/>
          </p:nvPr>
        </p:nvSpPr>
        <p:spPr>
          <a:xfrm>
            <a:off x="722489" y="1278315"/>
            <a:ext cx="9169781" cy="1127085"/>
          </a:xfrm>
          <a:prstGeom prst="rect">
            <a:avLst/>
          </a:prstGeom>
        </p:spPr>
        <p:txBody>
          <a:bodyPr>
            <a:normAutofit fontScale="90000"/>
          </a:bodyPr>
          <a:lstStyle/>
          <a:p>
            <a:pPr defTabSz="357632">
              <a:defRPr sz="3410">
                <a:effectLst/>
                <a:latin typeface="Calibri Light"/>
                <a:ea typeface="Calibri Light"/>
                <a:cs typeface="Calibri Light"/>
                <a:sym typeface="Calibri Light"/>
              </a:defRPr>
            </a:pPr>
            <a:r>
              <a:t>Key Findings</a:t>
            </a:r>
            <a:br/>
            <a:endParaRPr/>
          </a:p>
        </p:txBody>
      </p:sp>
      <p:sp>
        <p:nvSpPr>
          <p:cNvPr id="296" name="Shape 296"/>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
        <p:nvSpPr>
          <p:cNvPr id="297" name="Shape 297"/>
          <p:cNvSpPr>
            <a:spLocks noGrp="1"/>
          </p:cNvSpPr>
          <p:nvPr>
            <p:ph type="body" sz="half" idx="1"/>
          </p:nvPr>
        </p:nvSpPr>
        <p:spPr>
          <a:xfrm>
            <a:off x="815752" y="2405398"/>
            <a:ext cx="9169781" cy="4997785"/>
          </a:xfrm>
          <a:prstGeom prst="rect">
            <a:avLst/>
          </a:prstGeom>
        </p:spPr>
        <p:txBody>
          <a:bodyPr/>
          <a:lstStyle/>
          <a:p>
            <a:pPr marL="0" indent="97155" defTabSz="552704">
              <a:lnSpc>
                <a:spcPct val="90000"/>
              </a:lnSpc>
              <a:spcBef>
                <a:spcPts val="1200"/>
              </a:spcBef>
              <a:buSzTx/>
              <a:buNone/>
              <a:defRPr sz="2040" b="1">
                <a:solidFill>
                  <a:srgbClr val="4A66AC"/>
                </a:solidFill>
                <a:effectLst/>
              </a:defRPr>
            </a:pPr>
            <a:r>
              <a:t>Technology Platform</a:t>
            </a:r>
            <a:endParaRPr sz="1870"/>
          </a:p>
          <a:p>
            <a:pPr marL="400764" indent="-400764" defTabSz="552704">
              <a:lnSpc>
                <a:spcPct val="90000"/>
              </a:lnSpc>
              <a:spcBef>
                <a:spcPts val="1200"/>
              </a:spcBef>
              <a:defRPr sz="1870">
                <a:effectLst/>
              </a:defRPr>
            </a:pPr>
            <a:r>
              <a:t>The PBS XML provides a common, interoperable format for the PBS data to be shared from the Department of Health’s Relational Database in which it is stored, to other consumers, without requiring them to use the same Relational Database system as the Department.</a:t>
            </a:r>
          </a:p>
          <a:p>
            <a:pPr marL="400764" indent="-400764" defTabSz="552704">
              <a:lnSpc>
                <a:spcPct val="90000"/>
              </a:lnSpc>
              <a:spcBef>
                <a:spcPts val="1200"/>
              </a:spcBef>
              <a:defRPr sz="1870">
                <a:effectLst/>
              </a:defRPr>
            </a:pPr>
            <a:r>
              <a:t>XML is a suitable technology choice for a common format to share monthly PBS data. It provides:</a:t>
            </a:r>
          </a:p>
          <a:p>
            <a:pPr marL="700903" lvl="1" indent="-312283" defTabSz="552704">
              <a:lnSpc>
                <a:spcPct val="90000"/>
              </a:lnSpc>
              <a:spcBef>
                <a:spcPts val="1200"/>
              </a:spcBef>
              <a:defRPr sz="1530">
                <a:effectLst/>
              </a:defRPr>
            </a:pPr>
            <a:r>
              <a:t>Well adopted, mature technology with widespread tools and support, conforming to industry standards;</a:t>
            </a:r>
          </a:p>
          <a:p>
            <a:pPr marL="700903" lvl="1" indent="-312283" defTabSz="552704">
              <a:lnSpc>
                <a:spcPct val="90000"/>
              </a:lnSpc>
              <a:spcBef>
                <a:spcPts val="1200"/>
              </a:spcBef>
              <a:defRPr sz="1530">
                <a:effectLst/>
              </a:defRPr>
            </a:pPr>
            <a:r>
              <a:t>A broad technology stack including associated standards for validation and transformation; and</a:t>
            </a:r>
          </a:p>
          <a:p>
            <a:pPr marL="700903" lvl="1" indent="-312283" defTabSz="552704">
              <a:lnSpc>
                <a:spcPct val="90000"/>
              </a:lnSpc>
              <a:spcBef>
                <a:spcPts val="1200"/>
              </a:spcBef>
              <a:defRPr sz="1530">
                <a:effectLst/>
              </a:defRPr>
            </a:pPr>
            <a:r>
              <a:t>An interoperable format, very suitable to encapsulate data independently from business rules/logic.</a:t>
            </a:r>
          </a:p>
          <a:p>
            <a:pPr marL="400764" indent="-400764" defTabSz="552704">
              <a:lnSpc>
                <a:spcPct val="90000"/>
              </a:lnSpc>
              <a:spcBef>
                <a:spcPts val="1200"/>
              </a:spcBef>
              <a:defRPr sz="1870">
                <a:effectLst/>
              </a:defRPr>
            </a:pPr>
            <a:r>
              <a:t>The size and complexity of the XML export poses problems for consumers to process the data. This has resulted in a majority of consumers utilising the legacy text file subsets of the data to varying extents, either supplementing the XML data or completely replacing it.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722489" y="1278315"/>
            <a:ext cx="9169781" cy="1127085"/>
          </a:xfrm>
          <a:prstGeom prst="rect">
            <a:avLst/>
          </a:prstGeom>
        </p:spPr>
        <p:txBody>
          <a:bodyPr>
            <a:normAutofit fontScale="90000"/>
          </a:bodyPr>
          <a:lstStyle/>
          <a:p>
            <a:pPr defTabSz="357632">
              <a:defRPr sz="3410">
                <a:effectLst/>
                <a:latin typeface="Calibri Light"/>
                <a:ea typeface="Calibri Light"/>
                <a:cs typeface="Calibri Light"/>
                <a:sym typeface="Calibri Light"/>
              </a:defRPr>
            </a:pPr>
            <a:r>
              <a:t>Key Findings</a:t>
            </a:r>
            <a:br/>
            <a:endParaRPr/>
          </a:p>
        </p:txBody>
      </p:sp>
      <p:sp>
        <p:nvSpPr>
          <p:cNvPr id="300" name="Shape 300"/>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
        <p:nvSpPr>
          <p:cNvPr id="301" name="Shape 301"/>
          <p:cNvSpPr>
            <a:spLocks noGrp="1"/>
          </p:cNvSpPr>
          <p:nvPr>
            <p:ph type="body" sz="half" idx="1"/>
          </p:nvPr>
        </p:nvSpPr>
        <p:spPr>
          <a:xfrm>
            <a:off x="815752" y="2405398"/>
            <a:ext cx="9169781" cy="4997785"/>
          </a:xfrm>
          <a:prstGeom prst="rect">
            <a:avLst/>
          </a:prstGeom>
        </p:spPr>
        <p:txBody>
          <a:bodyPr/>
          <a:lstStyle/>
          <a:p>
            <a:pPr marL="0" indent="114300">
              <a:buSzTx/>
              <a:buNone/>
              <a:defRPr sz="2800" b="1">
                <a:solidFill>
                  <a:srgbClr val="4A66AC"/>
                </a:solidFill>
                <a:effectLst/>
              </a:defRPr>
            </a:pPr>
            <a:r>
              <a:t>XML v3 Transition</a:t>
            </a:r>
          </a:p>
          <a:p>
            <a:pPr>
              <a:defRPr>
                <a:effectLst/>
              </a:defRPr>
            </a:pPr>
            <a:r>
              <a:t>The upcoming major revision of the PBS XML to Version 3 has the potential to cause concern for some consumer groups.</a:t>
            </a:r>
          </a:p>
          <a:p>
            <a:pPr>
              <a:defRPr>
                <a:effectLst/>
              </a:defRPr>
            </a:pPr>
            <a:r>
              <a:t>Stakeholder feedback reveals uncertainty about the time frames required to adopt the new schema, particularly given the possibility of no alternative to the XML as per the text files currently offered.</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xfrm>
            <a:off x="722489" y="1278315"/>
            <a:ext cx="9169781" cy="1127085"/>
          </a:xfrm>
          <a:prstGeom prst="rect">
            <a:avLst/>
          </a:prstGeom>
        </p:spPr>
        <p:txBody>
          <a:bodyPr>
            <a:normAutofit fontScale="90000"/>
          </a:bodyPr>
          <a:lstStyle/>
          <a:p>
            <a:pPr defTabSz="357632">
              <a:defRPr sz="3410">
                <a:effectLst/>
                <a:latin typeface="Calibri Light"/>
                <a:ea typeface="Calibri Light"/>
                <a:cs typeface="Calibri Light"/>
                <a:sym typeface="Calibri Light"/>
              </a:defRPr>
            </a:pPr>
            <a:r>
              <a:t>Key Findings</a:t>
            </a:r>
            <a:br/>
            <a:endParaRPr/>
          </a:p>
        </p:txBody>
      </p:sp>
      <p:sp>
        <p:nvSpPr>
          <p:cNvPr id="304" name="Shape 304"/>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
        <p:nvSpPr>
          <p:cNvPr id="305" name="Shape 305"/>
          <p:cNvSpPr>
            <a:spLocks noGrp="1"/>
          </p:cNvSpPr>
          <p:nvPr>
            <p:ph type="body" sz="half" idx="1"/>
          </p:nvPr>
        </p:nvSpPr>
        <p:spPr>
          <a:xfrm>
            <a:off x="815752" y="2405398"/>
            <a:ext cx="9169781" cy="4997785"/>
          </a:xfrm>
          <a:prstGeom prst="rect">
            <a:avLst/>
          </a:prstGeom>
        </p:spPr>
        <p:txBody>
          <a:bodyPr>
            <a:normAutofit lnSpcReduction="10000"/>
          </a:bodyPr>
          <a:lstStyle/>
          <a:p>
            <a:pPr marL="0" indent="96011" defTabSz="546201">
              <a:spcBef>
                <a:spcPts val="1100"/>
              </a:spcBef>
              <a:buSzTx/>
              <a:buNone/>
              <a:defRPr sz="2351" b="1">
                <a:solidFill>
                  <a:srgbClr val="4A66AC"/>
                </a:solidFill>
                <a:effectLst/>
              </a:defRPr>
            </a:pPr>
            <a:r>
              <a:t>Stakeholder Engagement</a:t>
            </a:r>
          </a:p>
          <a:p>
            <a:pPr marL="384047" indent="-384047" defTabSz="546201">
              <a:spcBef>
                <a:spcPts val="1100"/>
              </a:spcBef>
              <a:defRPr sz="2016">
                <a:effectLst/>
              </a:defRPr>
            </a:pPr>
            <a:r>
              <a:t>There are a number of stakeholder engagement mechanisms utilised to provide updates to stakeholders and consumers, including forums, developer’s website, news email alerts, discussion board and face to face meetings.</a:t>
            </a:r>
          </a:p>
          <a:p>
            <a:pPr marL="384047" indent="-384047" defTabSz="546201">
              <a:spcBef>
                <a:spcPts val="1100"/>
              </a:spcBef>
              <a:defRPr sz="2016">
                <a:effectLst/>
              </a:defRPr>
            </a:pPr>
            <a:r>
              <a:t>Some aspects of community consultation seem strong. However, many consumers are not fully aware of the business reasons behind schema amendments being implemented and are unable to provide their input.  </a:t>
            </a:r>
          </a:p>
          <a:p>
            <a:pPr marL="384047" indent="-384047" defTabSz="546201">
              <a:spcBef>
                <a:spcPts val="1100"/>
              </a:spcBef>
              <a:defRPr sz="2016">
                <a:effectLst/>
              </a:defRPr>
            </a:pPr>
            <a:r>
              <a:t>The nature of the data domain, and the different consumer uses of the underlying data, are complex. A certain level of dissatisfaction is to be expected in a common data model with these characteristics.</a:t>
            </a:r>
          </a:p>
          <a:p>
            <a:pPr marL="384047" indent="-384047" defTabSz="546201">
              <a:spcBef>
                <a:spcPts val="1100"/>
              </a:spcBef>
              <a:defRPr sz="2016">
                <a:effectLst/>
              </a:defRPr>
            </a:pPr>
            <a:r>
              <a:t>With no way to assess the implication of change on stakeholders, software communities with a common data model like this need to rely on consultation to assess the impact and cost of change on the community.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p:nvPr>
        </p:nvSpPr>
        <p:spPr>
          <a:xfrm>
            <a:off x="722489" y="1278315"/>
            <a:ext cx="9169781" cy="1127085"/>
          </a:xfrm>
          <a:prstGeom prst="rect">
            <a:avLst/>
          </a:prstGeom>
        </p:spPr>
        <p:txBody>
          <a:bodyPr/>
          <a:lstStyle>
            <a:lvl1pPr>
              <a:defRPr sz="6200">
                <a:latin typeface="Calibri Light"/>
                <a:ea typeface="Calibri Light"/>
                <a:cs typeface="Calibri Light"/>
                <a:sym typeface="Calibri Light"/>
              </a:defRPr>
            </a:lvl1pPr>
          </a:lstStyle>
          <a:p>
            <a:pPr>
              <a:defRPr>
                <a:effectLst/>
              </a:defRPr>
            </a:pPr>
            <a:r>
              <a:t>Recommendations</a:t>
            </a:r>
          </a:p>
        </p:txBody>
      </p:sp>
      <p:sp>
        <p:nvSpPr>
          <p:cNvPr id="308" name="Shape 308"/>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
        <p:nvSpPr>
          <p:cNvPr id="309" name="Shape 309"/>
          <p:cNvSpPr>
            <a:spLocks noGrp="1"/>
          </p:cNvSpPr>
          <p:nvPr>
            <p:ph type="body" sz="half" idx="1"/>
          </p:nvPr>
        </p:nvSpPr>
        <p:spPr>
          <a:xfrm>
            <a:off x="815752" y="2411204"/>
            <a:ext cx="9169781" cy="4997785"/>
          </a:xfrm>
          <a:prstGeom prst="rect">
            <a:avLst/>
          </a:prstGeom>
        </p:spPr>
        <p:txBody>
          <a:bodyPr>
            <a:normAutofit lnSpcReduction="10000"/>
          </a:bodyPr>
          <a:lstStyle/>
          <a:p>
            <a:pPr marL="0" indent="98298" defTabSz="559206">
              <a:spcBef>
                <a:spcPts val="1200"/>
              </a:spcBef>
              <a:buSzTx/>
              <a:buNone/>
              <a:defRPr sz="2408" b="1">
                <a:solidFill>
                  <a:srgbClr val="4A66AC"/>
                </a:solidFill>
                <a:effectLst/>
              </a:defRPr>
            </a:pPr>
            <a:r>
              <a:t>Move to XML v3, with additional views</a:t>
            </a:r>
          </a:p>
          <a:p>
            <a:pPr marL="0" indent="0" defTabSz="559206">
              <a:spcBef>
                <a:spcPts val="1200"/>
              </a:spcBef>
              <a:buSzTx/>
              <a:buNone/>
              <a:defRPr sz="2064">
                <a:effectLst/>
              </a:defRPr>
            </a:pPr>
            <a:r>
              <a:t>The PBS XML should continue to be developed and refined. PBS XML v3 offers a number of improvements, and should continue design and development.</a:t>
            </a:r>
          </a:p>
          <a:p>
            <a:pPr marL="0" indent="0" defTabSz="559206">
              <a:spcBef>
                <a:spcPts val="1200"/>
              </a:spcBef>
              <a:buSzTx/>
              <a:buNone/>
              <a:defRPr sz="2064">
                <a:effectLst/>
              </a:defRPr>
            </a:pPr>
            <a:r>
              <a:t>The legacy text files should be discontinued with XML v3, and replaced with an alternative of subsets or “views” of the PBS XML. </a:t>
            </a:r>
          </a:p>
          <a:p>
            <a:pPr marL="0" indent="0" defTabSz="559206">
              <a:spcBef>
                <a:spcPts val="1200"/>
              </a:spcBef>
              <a:buSzTx/>
              <a:buNone/>
              <a:defRPr sz="2064">
                <a:effectLst/>
              </a:defRPr>
            </a:pPr>
            <a:r>
              <a:t>These views should be targeted at specific groups of users; initially it is suggested that views for Prescribing, Dispensing, Publishing and DHS be provided. </a:t>
            </a:r>
          </a:p>
          <a:p>
            <a:pPr marL="0" indent="0" defTabSz="559206">
              <a:spcBef>
                <a:spcPts val="1200"/>
              </a:spcBef>
              <a:buSzTx/>
              <a:buNone/>
              <a:defRPr sz="2064">
                <a:effectLst/>
              </a:defRPr>
            </a:pPr>
            <a:r>
              <a:t>The views should not be focused on achieving standards compliance, rather, the simplest possible document to facilitate ease of processing.</a:t>
            </a:r>
          </a:p>
          <a:p>
            <a:pPr marL="0" indent="0" defTabSz="559206">
              <a:spcBef>
                <a:spcPts val="1200"/>
              </a:spcBef>
              <a:buSzTx/>
              <a:buNone/>
              <a:defRPr sz="2064">
                <a:effectLst/>
              </a:defRPr>
            </a:pPr>
            <a:r>
              <a:t>These views will provide the optimum balance of consumability, data integrity, and efficiency of development effort.</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722489" y="1278315"/>
            <a:ext cx="9169781" cy="1127085"/>
          </a:xfrm>
          <a:prstGeom prst="rect">
            <a:avLst/>
          </a:prstGeom>
        </p:spPr>
        <p:txBody>
          <a:bodyPr/>
          <a:lstStyle>
            <a:lvl1pPr>
              <a:defRPr sz="6200">
                <a:latin typeface="Calibri Light"/>
                <a:ea typeface="Calibri Light"/>
                <a:cs typeface="Calibri Light"/>
                <a:sym typeface="Calibri Light"/>
              </a:defRPr>
            </a:lvl1pPr>
          </a:lstStyle>
          <a:p>
            <a:pPr>
              <a:defRPr>
                <a:effectLst/>
              </a:defRPr>
            </a:pPr>
            <a:r>
              <a:t>Recommendations Cont.</a:t>
            </a:r>
          </a:p>
        </p:txBody>
      </p:sp>
      <p:sp>
        <p:nvSpPr>
          <p:cNvPr id="312" name="Shape 312"/>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
        <p:nvSpPr>
          <p:cNvPr id="313" name="Shape 313"/>
          <p:cNvSpPr>
            <a:spLocks noGrp="1"/>
          </p:cNvSpPr>
          <p:nvPr>
            <p:ph type="body" sz="half" idx="1"/>
          </p:nvPr>
        </p:nvSpPr>
        <p:spPr>
          <a:xfrm>
            <a:off x="815752" y="2405398"/>
            <a:ext cx="9169781" cy="4997785"/>
          </a:xfrm>
          <a:prstGeom prst="rect">
            <a:avLst/>
          </a:prstGeom>
        </p:spPr>
        <p:txBody>
          <a:bodyPr/>
          <a:lstStyle/>
          <a:p>
            <a:pPr marL="0" indent="114300">
              <a:buSzTx/>
              <a:buNone/>
              <a:defRPr sz="2800" b="1">
                <a:solidFill>
                  <a:srgbClr val="4A66AC"/>
                </a:solidFill>
                <a:effectLst/>
              </a:defRPr>
            </a:pPr>
            <a:r>
              <a:t>Delay the release of XML v3</a:t>
            </a:r>
          </a:p>
          <a:p>
            <a:pPr marL="0" indent="0">
              <a:buSzTx/>
              <a:buNone/>
              <a:defRPr>
                <a:effectLst/>
              </a:defRPr>
            </a:pPr>
            <a:r>
              <a:t>The implementation of PBS XML v3 should be delayed from May 2016 to December 2016.</a:t>
            </a:r>
          </a:p>
          <a:p>
            <a:pPr marL="0" indent="0">
              <a:buSzTx/>
              <a:buNone/>
              <a:defRPr>
                <a:effectLst/>
              </a:defRPr>
            </a:pPr>
            <a:r>
              <a:t>This delay is to provide adequate time for some consumer groups to prepare their systems for the new schema. </a:t>
            </a:r>
          </a:p>
          <a:p>
            <a:pPr marL="0" indent="0">
              <a:buSzTx/>
              <a:buNone/>
              <a:defRPr>
                <a:effectLst/>
              </a:defRPr>
            </a:pPr>
            <a:r>
              <a:t>This time should be utilised by the Department of Health to continue development of a formal transition plan, including time frames for planning, design and implementation, stakeholder impact assessment and implications, and deprecation and decommissioning of XML v2.</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prstGeom prst="rect">
            <a:avLst/>
          </a:prstGeom>
        </p:spPr>
        <p:txBody>
          <a:bodyPr/>
          <a:lstStyle/>
          <a:p>
            <a:r>
              <a:t>Agenda</a:t>
            </a:r>
          </a:p>
        </p:txBody>
      </p:sp>
      <p:sp>
        <p:nvSpPr>
          <p:cNvPr id="212" name="Shape 212"/>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defRPr>
                <a:solidFill>
                  <a:schemeClr val="accent4">
                    <a:hueOff val="384618"/>
                    <a:satOff val="3869"/>
                    <a:lumOff val="5802"/>
                  </a:schemeClr>
                </a:solidFill>
              </a:defRPr>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722489" y="1278315"/>
            <a:ext cx="9169781" cy="1127085"/>
          </a:xfrm>
          <a:prstGeom prst="rect">
            <a:avLst/>
          </a:prstGeom>
        </p:spPr>
        <p:txBody>
          <a:bodyPr/>
          <a:lstStyle>
            <a:lvl1pPr>
              <a:defRPr sz="6200">
                <a:latin typeface="Calibri Light"/>
                <a:ea typeface="Calibri Light"/>
                <a:cs typeface="Calibri Light"/>
                <a:sym typeface="Calibri Light"/>
              </a:defRPr>
            </a:lvl1pPr>
          </a:lstStyle>
          <a:p>
            <a:pPr>
              <a:defRPr>
                <a:effectLst/>
              </a:defRPr>
            </a:pPr>
            <a:r>
              <a:t>Recommendations Cont.</a:t>
            </a:r>
          </a:p>
        </p:txBody>
      </p:sp>
      <p:sp>
        <p:nvSpPr>
          <p:cNvPr id="316" name="Shape 316"/>
          <p:cNvSpPr/>
          <p:nvPr/>
        </p:nvSpPr>
        <p:spPr>
          <a:xfrm flipV="1">
            <a:off x="722489" y="2150228"/>
            <a:ext cx="9169781" cy="10838"/>
          </a:xfrm>
          <a:prstGeom prst="line">
            <a:avLst/>
          </a:prstGeom>
          <a:ln w="12700" cap="rnd">
            <a:solidFill>
              <a:srgbClr val="4A66AC"/>
            </a:solidFill>
          </a:ln>
        </p:spPr>
        <p:txBody>
          <a:bodyPr lIns="48767" tIns="48767" rIns="48767" bIns="48767"/>
          <a:lstStyle/>
          <a:p>
            <a:pPr algn="l" defTabSz="1300480">
              <a:defRPr sz="2400">
                <a:solidFill>
                  <a:srgbClr val="000000"/>
                </a:solidFill>
                <a:effectLst/>
                <a:latin typeface="Trebuchet MS"/>
                <a:ea typeface="Trebuchet MS"/>
                <a:cs typeface="Trebuchet MS"/>
                <a:sym typeface="Trebuchet MS"/>
              </a:defRPr>
            </a:pPr>
            <a:endParaRPr/>
          </a:p>
        </p:txBody>
      </p:sp>
      <p:sp>
        <p:nvSpPr>
          <p:cNvPr id="317" name="Shape 317"/>
          <p:cNvSpPr>
            <a:spLocks noGrp="1"/>
          </p:cNvSpPr>
          <p:nvPr>
            <p:ph type="body" sz="half" idx="1"/>
          </p:nvPr>
        </p:nvSpPr>
        <p:spPr>
          <a:xfrm>
            <a:off x="815752" y="2405398"/>
            <a:ext cx="9169781" cy="4997785"/>
          </a:xfrm>
          <a:prstGeom prst="rect">
            <a:avLst/>
          </a:prstGeom>
        </p:spPr>
        <p:txBody>
          <a:bodyPr>
            <a:normAutofit lnSpcReduction="10000"/>
          </a:bodyPr>
          <a:lstStyle/>
          <a:p>
            <a:pPr marL="0" indent="107442" defTabSz="611225">
              <a:spcBef>
                <a:spcPts val="1300"/>
              </a:spcBef>
              <a:buSzTx/>
              <a:buNone/>
              <a:defRPr sz="2632" b="1">
                <a:solidFill>
                  <a:srgbClr val="4A66AC"/>
                </a:solidFill>
                <a:effectLst/>
              </a:defRPr>
            </a:pPr>
            <a:r>
              <a:t>Extend the formal SDLC for PBS XML</a:t>
            </a:r>
          </a:p>
          <a:p>
            <a:pPr marL="0" indent="0" defTabSz="611225">
              <a:spcBef>
                <a:spcPts val="1300"/>
              </a:spcBef>
              <a:buSzTx/>
              <a:buNone/>
              <a:defRPr sz="2256">
                <a:effectLst/>
              </a:defRPr>
            </a:pPr>
            <a:r>
              <a:t>The PBS XML should further extend the existing formal Software Development Lifecycle (SDLC), considering all of the following phases; Requirements, Design, Build, Test, Document, Release and Maintain. </a:t>
            </a:r>
          </a:p>
          <a:p>
            <a:pPr marL="0" indent="0" defTabSz="611225">
              <a:spcBef>
                <a:spcPts val="1300"/>
              </a:spcBef>
              <a:buSzTx/>
              <a:buNone/>
              <a:defRPr sz="2256">
                <a:effectLst/>
              </a:defRPr>
            </a:pPr>
            <a:r>
              <a:t>Stakeholder engagement should be integrated into this lifecycle at all phases, and a focus should be placed on communication with consumers, with a view to minimising the impact on consumers whilst meeting departmental obligations for changes to the PBS Schedule.</a:t>
            </a:r>
          </a:p>
          <a:p>
            <a:pPr marL="0" indent="0" defTabSz="611225">
              <a:spcBef>
                <a:spcPts val="1300"/>
              </a:spcBef>
              <a:buSzTx/>
              <a:buNone/>
              <a:defRPr sz="2256">
                <a:effectLst/>
              </a:defRPr>
            </a:pPr>
            <a:r>
              <a:t>This will improve visibility of the PBS XML business requirements to consumers, ensure that the development of the XML is aligned with strategic and business requirements, and facilitate the assessment and prioritisation of requirements.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prstGeom prst="rect">
            <a:avLst/>
          </a:prstGeom>
        </p:spPr>
        <p:txBody>
          <a:bodyPr/>
          <a:lstStyle/>
          <a:p>
            <a:r>
              <a:t>Agenda</a:t>
            </a:r>
          </a:p>
        </p:txBody>
      </p:sp>
      <p:sp>
        <p:nvSpPr>
          <p:cNvPr id="320" name="Shape 320"/>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defRPr>
                <a:solidFill>
                  <a:schemeClr val="accent4">
                    <a:hueOff val="384618"/>
                    <a:satOff val="3869"/>
                    <a:lumOff val="5802"/>
                  </a:schemeClr>
                </a:solidFill>
              </a:defRPr>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a:prstGeom prst="rect">
            <a:avLst/>
          </a:prstGeom>
        </p:spPr>
        <p:txBody>
          <a:bodyPr/>
          <a:lstStyle/>
          <a:p>
            <a:r>
              <a:t>Automated Authorities</a:t>
            </a:r>
          </a:p>
        </p:txBody>
      </p:sp>
      <p:sp>
        <p:nvSpPr>
          <p:cNvPr id="323" name="Shape 323"/>
          <p:cNvSpPr>
            <a:spLocks noGrp="1"/>
          </p:cNvSpPr>
          <p:nvPr>
            <p:ph type="body" idx="1"/>
          </p:nvPr>
        </p:nvSpPr>
        <p:spPr>
          <a:prstGeom prst="rect">
            <a:avLst/>
          </a:prstGeom>
        </p:spPr>
        <p:txBody>
          <a:bodyPr/>
          <a:lstStyle/>
          <a:p>
            <a:pPr>
              <a:buBlip>
                <a:blip r:embed="rId3"/>
              </a:buBlip>
            </a:pPr>
            <a:r>
              <a:t>Department of Human Services initiative</a:t>
            </a:r>
          </a:p>
          <a:p>
            <a:pPr>
              <a:buBlip>
                <a:blip r:embed="rId3"/>
              </a:buBlip>
            </a:pPr>
            <a:r>
              <a:t>PBS XML will include increase values from May 2016 Schedule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title"/>
          </p:nvPr>
        </p:nvSpPr>
        <p:spPr>
          <a:prstGeom prst="rect">
            <a:avLst/>
          </a:prstGeom>
        </p:spPr>
        <p:txBody>
          <a:bodyPr/>
          <a:lstStyle/>
          <a:p>
            <a:r>
              <a:t>Agenda</a:t>
            </a:r>
          </a:p>
        </p:txBody>
      </p:sp>
      <p:sp>
        <p:nvSpPr>
          <p:cNvPr id="326" name="Shape 326"/>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defRPr>
                <a:solidFill>
                  <a:schemeClr val="accent4">
                    <a:hueOff val="384618"/>
                    <a:satOff val="3869"/>
                    <a:lumOff val="5802"/>
                  </a:schemeClr>
                </a:solidFill>
              </a:defRPr>
            </a:pPr>
            <a:r>
              <a:t>AMT v3</a:t>
            </a:r>
          </a:p>
          <a:p>
            <a:pPr>
              <a:buBlip>
                <a:blip r:embed="rId3"/>
              </a:buBlip>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p:nvPr>
        </p:nvSpPr>
        <p:spPr>
          <a:prstGeom prst="rect">
            <a:avLst/>
          </a:prstGeom>
        </p:spPr>
        <p:txBody>
          <a:bodyPr/>
          <a:lstStyle/>
          <a:p>
            <a:r>
              <a:t>AMT v3</a:t>
            </a:r>
          </a:p>
        </p:txBody>
      </p:sp>
      <p:sp>
        <p:nvSpPr>
          <p:cNvPr id="329" name="Shape 329"/>
          <p:cNvSpPr>
            <a:spLocks noGrp="1"/>
          </p:cNvSpPr>
          <p:nvPr>
            <p:ph type="body" idx="1"/>
          </p:nvPr>
        </p:nvSpPr>
        <p:spPr>
          <a:prstGeom prst="rect">
            <a:avLst/>
          </a:prstGeom>
        </p:spPr>
        <p:txBody>
          <a:bodyPr/>
          <a:lstStyle/>
          <a:p>
            <a:pPr>
              <a:buBlip>
                <a:blip r:embed="rId3"/>
              </a:buBlip>
            </a:pPr>
            <a:r>
              <a:t>PharmCIS implementation underway</a:t>
            </a:r>
          </a:p>
          <a:p>
            <a:pPr>
              <a:buBlip>
                <a:blip r:embed="rId3"/>
              </a:buBlip>
            </a:pPr>
            <a:r>
              <a:t>Phase 1</a:t>
            </a:r>
          </a:p>
          <a:p>
            <a:pPr>
              <a:buBlip>
                <a:blip r:embed="rId3"/>
              </a:buBlip>
            </a:pPr>
            <a:r>
              <a:t>Planned for late February/early March</a:t>
            </a:r>
          </a:p>
          <a:p>
            <a:pPr lvl="1">
              <a:buBlip>
                <a:blip r:embed="rId3"/>
              </a:buBlip>
            </a:pPr>
            <a:r>
              <a:t>May 2016 Schedule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p:nvPr>
        </p:nvSpPr>
        <p:spPr>
          <a:prstGeom prst="rect">
            <a:avLst/>
          </a:prstGeom>
        </p:spPr>
        <p:txBody>
          <a:bodyPr/>
          <a:lstStyle/>
          <a:p>
            <a:r>
              <a:t>AMT v3</a:t>
            </a:r>
          </a:p>
        </p:txBody>
      </p:sp>
      <p:sp>
        <p:nvSpPr>
          <p:cNvPr id="332" name="Shape 332"/>
          <p:cNvSpPr>
            <a:spLocks noGrp="1"/>
          </p:cNvSpPr>
          <p:nvPr>
            <p:ph type="body" idx="1"/>
          </p:nvPr>
        </p:nvSpPr>
        <p:spPr>
          <a:prstGeom prst="rect">
            <a:avLst/>
          </a:prstGeom>
        </p:spPr>
        <p:txBody>
          <a:bodyPr/>
          <a:lstStyle/>
          <a:p>
            <a:pPr>
              <a:buBlip>
                <a:blip r:embed="rId3"/>
              </a:buBlip>
            </a:pPr>
            <a:r>
              <a:t>Reconcile non-AMT concepts</a:t>
            </a:r>
          </a:p>
          <a:p>
            <a:pPr>
              <a:buBlip>
                <a:blip r:embed="rId3"/>
              </a:buBlip>
            </a:pPr>
            <a:r>
              <a:t>Post-May-2014</a:t>
            </a:r>
          </a:p>
          <a:p>
            <a:pPr>
              <a:buBlip>
                <a:blip r:embed="rId3"/>
              </a:buBlip>
            </a:pPr>
            <a:r>
              <a:t>Pre-May-2014</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prstGeom prst="rect">
            <a:avLst/>
          </a:prstGeom>
        </p:spPr>
        <p:txBody>
          <a:bodyPr/>
          <a:lstStyle/>
          <a:p>
            <a:r>
              <a:t>Agenda</a:t>
            </a:r>
          </a:p>
        </p:txBody>
      </p:sp>
      <p:sp>
        <p:nvSpPr>
          <p:cNvPr id="335" name="Shape 335"/>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defRPr>
                <a:solidFill>
                  <a:schemeClr val="accent4">
                    <a:hueOff val="384618"/>
                    <a:satOff val="3869"/>
                    <a:lumOff val="5802"/>
                  </a:schemeClr>
                </a:solidFill>
              </a:defRPr>
            </a:pPr>
            <a:r>
              <a:t>PBS XML Schema 3.0</a:t>
            </a:r>
          </a:p>
          <a:p>
            <a:pPr>
              <a:buBlip>
                <a:blip r:embed="rId3"/>
              </a:buBlip>
            </a:pPr>
            <a:r>
              <a:t>Other Business</a:t>
            </a:r>
          </a:p>
          <a:p>
            <a:pPr>
              <a:buBlip>
                <a:blip r:embed="rId3"/>
              </a:buBlip>
            </a:pPr>
            <a:r>
              <a:t>Meeting close</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prstGeom prst="rect">
            <a:avLst/>
          </a:prstGeom>
        </p:spPr>
        <p:txBody>
          <a:bodyPr/>
          <a:lstStyle/>
          <a:p>
            <a:r>
              <a:t>PBS XML v3.0</a:t>
            </a:r>
          </a:p>
        </p:txBody>
      </p:sp>
      <p:sp>
        <p:nvSpPr>
          <p:cNvPr id="338" name="Shape 338"/>
          <p:cNvSpPr>
            <a:spLocks noGrp="1"/>
          </p:cNvSpPr>
          <p:nvPr>
            <p:ph type="body" idx="1"/>
          </p:nvPr>
        </p:nvSpPr>
        <p:spPr>
          <a:prstGeom prst="rect">
            <a:avLst/>
          </a:prstGeom>
        </p:spPr>
        <p:txBody>
          <a:bodyPr/>
          <a:lstStyle/>
          <a:p>
            <a:pPr>
              <a:buBlip>
                <a:blip r:embed="rId3"/>
              </a:buBlip>
              <a:defRPr>
                <a:solidFill>
                  <a:schemeClr val="accent4">
                    <a:hueOff val="384618"/>
                    <a:satOff val="3869"/>
                    <a:lumOff val="5802"/>
                  </a:schemeClr>
                </a:solidFill>
              </a:defRPr>
            </a:pPr>
            <a:r>
              <a:t>Working Group</a:t>
            </a:r>
          </a:p>
          <a:p>
            <a:pPr>
              <a:buBlip>
                <a:blip r:embed="rId3"/>
              </a:buBlip>
            </a:pPr>
            <a:r>
              <a:t>Progress</a:t>
            </a:r>
          </a:p>
          <a:p>
            <a:pPr>
              <a:buBlip>
                <a:blip r:embed="rId3"/>
              </a:buBlip>
            </a:pPr>
            <a:r>
              <a:t>Schedule</a:t>
            </a:r>
          </a:p>
          <a:p>
            <a:pPr>
              <a:buBlip>
                <a:blip r:embed="rId3"/>
              </a:buBlip>
            </a:pPr>
            <a:r>
              <a:t>Release Plan</a:t>
            </a:r>
          </a:p>
          <a:p>
            <a:pPr>
              <a:buBlip>
                <a:blip r:embed="rId3"/>
              </a:buBlip>
            </a:pPr>
            <a:r>
              <a:t>Transition Plan</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t>PBS XML v3.0</a:t>
            </a:r>
          </a:p>
        </p:txBody>
      </p:sp>
      <p:sp>
        <p:nvSpPr>
          <p:cNvPr id="341" name="Shape 341"/>
          <p:cNvSpPr>
            <a:spLocks noGrp="1"/>
          </p:cNvSpPr>
          <p:nvPr>
            <p:ph type="body" idx="1"/>
          </p:nvPr>
        </p:nvSpPr>
        <p:spPr>
          <a:prstGeom prst="rect">
            <a:avLst/>
          </a:prstGeom>
        </p:spPr>
        <p:txBody>
          <a:bodyPr/>
          <a:lstStyle/>
          <a:p>
            <a:pPr>
              <a:buBlip>
                <a:blip r:embed="rId3"/>
              </a:buBlip>
            </a:pPr>
            <a:r>
              <a:t>Working Group</a:t>
            </a:r>
          </a:p>
          <a:p>
            <a:pPr>
              <a:buBlip>
                <a:blip r:embed="rId3"/>
              </a:buBlip>
            </a:pPr>
            <a:r>
              <a:t>Small group to develop v3.0</a:t>
            </a:r>
          </a:p>
          <a:p>
            <a:pPr lvl="1">
              <a:buBlip>
                <a:blip r:embed="rId3"/>
              </a:buBlip>
            </a:pPr>
            <a:r>
              <a:t>Design feedback</a:t>
            </a:r>
          </a:p>
          <a:p>
            <a:pPr lvl="1">
              <a:buBlip>
                <a:blip r:embed="rId3"/>
              </a:buBlip>
            </a:pPr>
            <a:r>
              <a:t>Testing</a:t>
            </a:r>
          </a:p>
          <a:p>
            <a:pPr lvl="1">
              <a:buBlip>
                <a:blip r:embed="rId3"/>
              </a:buBlip>
            </a:pPr>
            <a:r>
              <a:t>Feedback</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title"/>
          </p:nvPr>
        </p:nvSpPr>
        <p:spPr>
          <a:prstGeom prst="rect">
            <a:avLst/>
          </a:prstGeom>
        </p:spPr>
        <p:txBody>
          <a:bodyPr/>
          <a:lstStyle/>
          <a:p>
            <a:r>
              <a:t>PBS XML v3.0</a:t>
            </a:r>
          </a:p>
        </p:txBody>
      </p:sp>
      <p:sp>
        <p:nvSpPr>
          <p:cNvPr id="344" name="Shape 344"/>
          <p:cNvSpPr>
            <a:spLocks noGrp="1"/>
          </p:cNvSpPr>
          <p:nvPr>
            <p:ph type="body" idx="1"/>
          </p:nvPr>
        </p:nvSpPr>
        <p:spPr>
          <a:prstGeom prst="rect">
            <a:avLst/>
          </a:prstGeom>
        </p:spPr>
        <p:txBody>
          <a:bodyPr/>
          <a:lstStyle/>
          <a:p>
            <a:pPr>
              <a:buBlip>
                <a:blip r:embed="rId3"/>
              </a:buBlip>
            </a:pPr>
            <a:r>
              <a:t>Working Group</a:t>
            </a:r>
          </a:p>
          <a:p>
            <a:pPr>
              <a:buBlip>
                <a:blip r:embed="rId3"/>
              </a:buBlip>
            </a:pPr>
            <a:r>
              <a:t>Workshop: 20th November 2015</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r>
              <a:t>Action Items</a:t>
            </a:r>
          </a:p>
        </p:txBody>
      </p:sp>
      <p:sp>
        <p:nvSpPr>
          <p:cNvPr id="215" name="Shape 215"/>
          <p:cNvSpPr>
            <a:spLocks noGrp="1"/>
          </p:cNvSpPr>
          <p:nvPr>
            <p:ph type="body" idx="1"/>
          </p:nvPr>
        </p:nvSpPr>
        <p:spPr>
          <a:prstGeom prst="rect">
            <a:avLst/>
          </a:prstGeom>
        </p:spPr>
        <p:txBody>
          <a:bodyPr/>
          <a:lstStyle/>
          <a:p>
            <a:pPr>
              <a:buBlip>
                <a:blip r:embed="rId3"/>
              </a:buBlip>
            </a:pPr>
            <a:r>
              <a:t>Health to investigate whether non-AMT concepts should be kept explicitly separate from AMT concepts using the scheme attribute or remove the code and will produce test data for comment</a:t>
            </a:r>
          </a:p>
          <a:p>
            <a:pPr lvl="1">
              <a:buBlip>
                <a:blip r:embed="rId3"/>
              </a:buBlip>
              <a:defRPr sz="3400">
                <a:solidFill>
                  <a:schemeClr val="accent4">
                    <a:hueOff val="384618"/>
                    <a:satOff val="3869"/>
                    <a:lumOff val="5802"/>
                  </a:schemeClr>
                </a:solidFill>
              </a:defRPr>
            </a:pPr>
            <a:r>
              <a:t>PBS XML v3 distinguishes codes using @rdf:resource</a:t>
            </a:r>
          </a:p>
          <a:p>
            <a:pPr lvl="2">
              <a:buBlip>
                <a:blip r:embed="rId3"/>
              </a:buBlip>
              <a:defRPr sz="2400">
                <a:solidFill>
                  <a:schemeClr val="accent4">
                    <a:hueOff val="384618"/>
                    <a:satOff val="3869"/>
                    <a:lumOff val="5802"/>
                  </a:schemeClr>
                </a:solidFill>
              </a:defRPr>
            </a:pPr>
            <a:r>
              <a:t>PBS: http://snomed.info/sct/911000144106</a:t>
            </a:r>
          </a:p>
          <a:p>
            <a:pPr lvl="2">
              <a:buBlip>
                <a:blip r:embed="rId3"/>
              </a:buBlip>
              <a:defRPr sz="2400">
                <a:solidFill>
                  <a:schemeClr val="accent4">
                    <a:hueOff val="384618"/>
                    <a:satOff val="3869"/>
                    <a:lumOff val="5802"/>
                  </a:schemeClr>
                </a:solidFill>
              </a:defRPr>
            </a:pPr>
            <a:r>
              <a:t>AMT: http://snomed.info/sct/32506021000036107</a:t>
            </a:r>
          </a:p>
          <a:p>
            <a:pPr lvl="1">
              <a:buBlip>
                <a:blip r:embed="rId3"/>
              </a:buBlip>
              <a:defRPr sz="3400">
                <a:solidFill>
                  <a:schemeClr val="accent4">
                    <a:hueOff val="384618"/>
                    <a:satOff val="3869"/>
                    <a:lumOff val="5802"/>
                  </a:schemeClr>
                </a:solidFill>
              </a:defRPr>
            </a:pPr>
            <a:r>
              <a:t>Online discussion posting: no responses</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prstGeom prst="rect">
            <a:avLst/>
          </a:prstGeom>
        </p:spPr>
        <p:txBody>
          <a:bodyPr/>
          <a:lstStyle/>
          <a:p>
            <a:r>
              <a:t>PBS XML v3.0</a:t>
            </a:r>
          </a:p>
        </p:txBody>
      </p:sp>
      <p:sp>
        <p:nvSpPr>
          <p:cNvPr id="347" name="Shape 347"/>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1: sample data bug: non-AMT id = AMT id</a:t>
            </a:r>
          </a:p>
          <a:p>
            <a:pPr lvl="2">
              <a:buBlip>
                <a:blip r:embed="rId3"/>
              </a:buBlip>
              <a:defRPr>
                <a:solidFill>
                  <a:schemeClr val="accent4">
                    <a:hueOff val="384618"/>
                    <a:satOff val="3869"/>
                    <a:lumOff val="5802"/>
                  </a:schemeClr>
                </a:solidFill>
              </a:defRPr>
            </a:pPr>
            <a:r>
              <a:t>fixed</a:t>
            </a:r>
          </a:p>
          <a:p>
            <a:pPr lvl="1">
              <a:buBlip>
                <a:blip r:embed="rId3"/>
              </a:buBlip>
            </a:pPr>
            <a:r>
              <a:t>2: Consider separate element for non-AMT codes</a:t>
            </a:r>
          </a:p>
          <a:p>
            <a:pPr lvl="2">
              <a:buBlip>
                <a:blip r:embed="rId3"/>
              </a:buBlip>
              <a:defRPr>
                <a:solidFill>
                  <a:schemeClr val="accent4">
                    <a:hueOff val="384618"/>
                    <a:satOff val="3869"/>
                    <a:lumOff val="5802"/>
                  </a:schemeClr>
                </a:solidFill>
              </a:defRPr>
            </a:pPr>
            <a:r>
              <a:t>Question raised in online forum: no response</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prstGeom prst="rect">
            <a:avLst/>
          </a:prstGeom>
        </p:spPr>
        <p:txBody>
          <a:bodyPr/>
          <a:lstStyle/>
          <a:p>
            <a:r>
              <a:t>PBS XML v3.0</a:t>
            </a:r>
          </a:p>
        </p:txBody>
      </p:sp>
      <p:sp>
        <p:nvSpPr>
          <p:cNvPr id="350" name="Shape 350"/>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3: Add example showing change from non-AMT concept to AMT and reverse</a:t>
            </a:r>
          </a:p>
          <a:p>
            <a:pPr lvl="2">
              <a:buBlip>
                <a:blip r:embed="rId3"/>
              </a:buBlip>
              <a:defRPr>
                <a:solidFill>
                  <a:schemeClr val="accent4">
                    <a:hueOff val="384618"/>
                    <a:satOff val="3869"/>
                    <a:lumOff val="5802"/>
                  </a:schemeClr>
                </a:solidFill>
              </a:defRPr>
            </a:pPr>
            <a:r>
              <a:t>added</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prstGeom prst="rect">
            <a:avLst/>
          </a:prstGeom>
        </p:spPr>
        <p:txBody>
          <a:bodyPr/>
          <a:lstStyle/>
          <a:p>
            <a:r>
              <a:t>PBS XML v3.0</a:t>
            </a:r>
          </a:p>
        </p:txBody>
      </p:sp>
      <p:sp>
        <p:nvSpPr>
          <p:cNvPr id="353" name="Shape 353"/>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4, 5, 6: Late changes</a:t>
            </a:r>
          </a:p>
          <a:p>
            <a:pPr lvl="2">
              <a:buBlip>
                <a:blip r:embed="rId3"/>
              </a:buBlip>
              <a:defRPr>
                <a:solidFill>
                  <a:schemeClr val="accent4">
                    <a:hueOff val="384618"/>
                    <a:satOff val="3869"/>
                    <a:lumOff val="5802"/>
                  </a:schemeClr>
                </a:solidFill>
              </a:defRPr>
            </a:pPr>
            <a:r>
              <a:t>out-of-scope/deferred</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prstGeom prst="rect">
            <a:avLst/>
          </a:prstGeom>
        </p:spPr>
        <p:txBody>
          <a:bodyPr/>
          <a:lstStyle/>
          <a:p>
            <a:r>
              <a:t>PBS XML v3.0</a:t>
            </a:r>
          </a:p>
        </p:txBody>
      </p:sp>
      <p:sp>
        <p:nvSpPr>
          <p:cNvPr id="356" name="Shape 356"/>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7: Add second moved element to distinguish between removed and relocated</a:t>
            </a:r>
          </a:p>
          <a:p>
            <a:pPr lvl="2">
              <a:buBlip>
                <a:blip r:embed="rId3"/>
              </a:buBlip>
              <a:defRPr>
                <a:solidFill>
                  <a:schemeClr val="accent4">
                    <a:hueOff val="384618"/>
                    <a:satOff val="3869"/>
                    <a:lumOff val="5802"/>
                  </a:schemeClr>
                </a:solidFill>
              </a:defRPr>
            </a:pPr>
            <a:r>
              <a:t>added terminology concepts; @rdf:resource</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prstGeom prst="rect">
            <a:avLst/>
          </a:prstGeom>
        </p:spPr>
        <p:txBody>
          <a:bodyPr/>
          <a:lstStyle/>
          <a:p>
            <a:r>
              <a:t>PBS XML v3.0</a:t>
            </a:r>
          </a:p>
        </p:txBody>
      </p:sp>
      <p:sp>
        <p:nvSpPr>
          <p:cNvPr id="359" name="Shape 359"/>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8: Consider how “supply-only” will be populated</a:t>
            </a:r>
          </a:p>
          <a:p>
            <a:pPr lvl="2">
              <a:buBlip>
                <a:blip r:embed="rId3"/>
              </a:buBlip>
              <a:defRPr>
                <a:solidFill>
                  <a:schemeClr val="accent4">
                    <a:hueOff val="384618"/>
                    <a:satOff val="3869"/>
                    <a:lumOff val="5802"/>
                  </a:schemeClr>
                </a:solidFill>
              </a:defRPr>
            </a:pPr>
            <a:r>
              <a:t>in development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prstGeom prst="rect">
            <a:avLst/>
          </a:prstGeom>
        </p:spPr>
        <p:txBody>
          <a:bodyPr/>
          <a:lstStyle/>
          <a:p>
            <a:r>
              <a:t>PBS XML v3.0</a:t>
            </a:r>
          </a:p>
        </p:txBody>
      </p:sp>
      <p:sp>
        <p:nvSpPr>
          <p:cNvPr id="362" name="Shape 362"/>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9: Include restriction for 12 months, SAC only</a:t>
            </a:r>
          </a:p>
          <a:p>
            <a:pPr lvl="2">
              <a:buBlip>
                <a:blip r:embed="rId3"/>
              </a:buBlip>
              <a:defRPr>
                <a:solidFill>
                  <a:schemeClr val="accent4">
                    <a:hueOff val="384618"/>
                    <a:satOff val="3869"/>
                    <a:lumOff val="5802"/>
                  </a:schemeClr>
                </a:solidFill>
              </a:defRPr>
            </a:pPr>
            <a:r>
              <a:t>added effectivity to moved element</a:t>
            </a:r>
          </a:p>
          <a:p>
            <a:pPr lvl="1">
              <a:buBlip>
                <a:blip r:embed="rId3"/>
              </a:buBlip>
            </a:pPr>
            <a:r>
              <a:t>10: Consider impact on document size</a:t>
            </a:r>
          </a:p>
          <a:p>
            <a:pPr lvl="2">
              <a:buBlip>
                <a:blip r:embed="rId3"/>
              </a:buBlip>
              <a:defRPr>
                <a:solidFill>
                  <a:schemeClr val="accent4">
                    <a:hueOff val="384618"/>
                    <a:satOff val="3869"/>
                    <a:lumOff val="5802"/>
                  </a:schemeClr>
                </a:solidFill>
              </a:defRPr>
            </a:pPr>
            <a:r>
              <a:t>anticipate minor impact; further analysis required</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title"/>
          </p:nvPr>
        </p:nvSpPr>
        <p:spPr>
          <a:prstGeom prst="rect">
            <a:avLst/>
          </a:prstGeom>
        </p:spPr>
        <p:txBody>
          <a:bodyPr/>
          <a:lstStyle/>
          <a:p>
            <a:r>
              <a:t>PBS XML v3.0</a:t>
            </a:r>
          </a:p>
        </p:txBody>
      </p:sp>
      <p:sp>
        <p:nvSpPr>
          <p:cNvPr id="365" name="Shape 365"/>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11: Automated authorities: align DHS questions with PBS XML</a:t>
            </a:r>
          </a:p>
          <a:p>
            <a:pPr lvl="2">
              <a:buBlip>
                <a:blip r:embed="rId3"/>
              </a:buBlip>
              <a:defRPr>
                <a:solidFill>
                  <a:schemeClr val="accent4">
                    <a:hueOff val="384618"/>
                    <a:satOff val="3869"/>
                    <a:lumOff val="5802"/>
                  </a:schemeClr>
                </a:solidFill>
              </a:defRPr>
            </a:pPr>
            <a:r>
              <a:t>ongoing; further modelling &amp; analysis required</a:t>
            </a:r>
          </a:p>
          <a:p>
            <a:pPr lvl="1">
              <a:buBlip>
                <a:blip r:embed="rId3"/>
              </a:buBlip>
            </a:pPr>
            <a:r>
              <a:t>12: Ask DHS for demonstration</a:t>
            </a:r>
          </a:p>
          <a:p>
            <a:pPr lvl="2">
              <a:buBlip>
                <a:blip r:embed="rId3"/>
              </a:buBlip>
              <a:defRPr>
                <a:solidFill>
                  <a:schemeClr val="accent4">
                    <a:hueOff val="384618"/>
                    <a:satOff val="3869"/>
                    <a:lumOff val="5802"/>
                  </a:schemeClr>
                </a:solidFill>
              </a:defRPr>
            </a:pPr>
            <a:r>
              <a:t>open</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p:nvPr>
        </p:nvSpPr>
        <p:spPr>
          <a:prstGeom prst="rect">
            <a:avLst/>
          </a:prstGeom>
        </p:spPr>
        <p:txBody>
          <a:bodyPr/>
          <a:lstStyle/>
          <a:p>
            <a:r>
              <a:t>PBS XML v3.0</a:t>
            </a:r>
          </a:p>
        </p:txBody>
      </p:sp>
      <p:sp>
        <p:nvSpPr>
          <p:cNvPr id="368" name="Shape 368"/>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13: Consider add capability for all restriction components to have codes</a:t>
            </a:r>
          </a:p>
          <a:p>
            <a:pPr lvl="2">
              <a:buBlip>
                <a:blip r:embed="rId3"/>
              </a:buBlip>
              <a:defRPr>
                <a:solidFill>
                  <a:schemeClr val="accent4">
                    <a:hueOff val="384618"/>
                    <a:satOff val="3869"/>
                    <a:lumOff val="5802"/>
                  </a:schemeClr>
                </a:solidFill>
              </a:defRPr>
            </a:pPr>
            <a:r>
              <a:t>done</a:t>
            </a:r>
          </a:p>
          <a:p>
            <a:pPr lvl="1">
              <a:buBlip>
                <a:blip r:embed="rId3"/>
              </a:buBlip>
            </a:pPr>
            <a:r>
              <a:t>14: Change increases from multiplier/add to total</a:t>
            </a:r>
          </a:p>
          <a:p>
            <a:pPr lvl="2">
              <a:buBlip>
                <a:blip r:embed="rId3"/>
              </a:buBlip>
              <a:defRPr>
                <a:solidFill>
                  <a:schemeClr val="accent4">
                    <a:hueOff val="384618"/>
                    <a:satOff val="3869"/>
                    <a:lumOff val="5802"/>
                  </a:schemeClr>
                </a:solidFill>
              </a:defRPr>
            </a:pPr>
            <a:r>
              <a:t>rejected</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prstGeom prst="rect">
            <a:avLst/>
          </a:prstGeom>
        </p:spPr>
        <p:txBody>
          <a:bodyPr/>
          <a:lstStyle/>
          <a:p>
            <a:r>
              <a:t>PBS XML v3.0</a:t>
            </a:r>
          </a:p>
        </p:txBody>
      </p:sp>
      <p:sp>
        <p:nvSpPr>
          <p:cNvPr id="371" name="Shape 371"/>
          <p:cNvSpPr>
            <a:spLocks noGrp="1"/>
          </p:cNvSpPr>
          <p:nvPr>
            <p:ph type="body" idx="1"/>
          </p:nvPr>
        </p:nvSpPr>
        <p:spPr>
          <a:prstGeom prst="rect">
            <a:avLst/>
          </a:prstGeom>
        </p:spPr>
        <p:txBody>
          <a:bodyPr/>
          <a:lstStyle/>
          <a:p>
            <a:pPr>
              <a:buBlip>
                <a:blip r:embed="rId3"/>
              </a:buBlip>
            </a:pPr>
            <a:r>
              <a:t>Working Group</a:t>
            </a:r>
          </a:p>
          <a:p>
            <a:pPr>
              <a:buBlip>
                <a:blip r:embed="rId3"/>
              </a:buBlip>
            </a:pPr>
            <a:r>
              <a:t>Action items</a:t>
            </a:r>
          </a:p>
          <a:p>
            <a:pPr lvl="1">
              <a:buBlip>
                <a:blip r:embed="rId3"/>
              </a:buBlip>
            </a:pPr>
            <a:r>
              <a:t>15: Transition Plan: when will v3 data changes occur?</a:t>
            </a:r>
          </a:p>
          <a:p>
            <a:pPr lvl="2">
              <a:buBlip>
                <a:blip r:embed="rId3"/>
              </a:buBlip>
              <a:defRPr>
                <a:solidFill>
                  <a:schemeClr val="accent4">
                    <a:hueOff val="384618"/>
                    <a:satOff val="3869"/>
                    <a:lumOff val="5802"/>
                  </a:schemeClr>
                </a:solidFill>
              </a:defRPr>
            </a:pPr>
            <a:r>
              <a:t>open</a:t>
            </a:r>
          </a:p>
          <a:p>
            <a:pPr lvl="1">
              <a:buBlip>
                <a:blip r:embed="rId3"/>
              </a:buBlip>
            </a:pPr>
            <a:r>
              <a:t>16: Summary if AMT implementation plan to Nehta</a:t>
            </a:r>
          </a:p>
          <a:p>
            <a:pPr lvl="2">
              <a:buBlip>
                <a:blip r:embed="rId3"/>
              </a:buBlip>
              <a:defRPr>
                <a:solidFill>
                  <a:schemeClr val="accent4">
                    <a:hueOff val="384618"/>
                    <a:satOff val="3869"/>
                    <a:lumOff val="5802"/>
                  </a:schemeClr>
                </a:solidFill>
              </a:defRPr>
            </a:pPr>
            <a:r>
              <a:t>open</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prstGeom prst="rect">
            <a:avLst/>
          </a:prstGeom>
        </p:spPr>
        <p:txBody>
          <a:bodyPr/>
          <a:lstStyle/>
          <a:p>
            <a:r>
              <a:t>PBS XML v3.0</a:t>
            </a:r>
          </a:p>
        </p:txBody>
      </p:sp>
      <p:sp>
        <p:nvSpPr>
          <p:cNvPr id="374" name="Shape 374"/>
          <p:cNvSpPr>
            <a:spLocks noGrp="1"/>
          </p:cNvSpPr>
          <p:nvPr>
            <p:ph type="body" idx="1"/>
          </p:nvPr>
        </p:nvSpPr>
        <p:spPr>
          <a:prstGeom prst="rect">
            <a:avLst/>
          </a:prstGeom>
        </p:spPr>
        <p:txBody>
          <a:bodyPr/>
          <a:lstStyle/>
          <a:p>
            <a:pPr>
              <a:buBlip>
                <a:blip r:embed="rId3"/>
              </a:buBlip>
            </a:pPr>
            <a:r>
              <a:t>Working Group</a:t>
            </a:r>
          </a:p>
          <a:p>
            <a:pPr>
              <a:buBlip>
                <a:blip r:embed="rId3"/>
              </a:buBlip>
              <a:defRPr>
                <a:solidFill>
                  <a:schemeClr val="accent4">
                    <a:hueOff val="384618"/>
                    <a:satOff val="3869"/>
                    <a:lumOff val="5802"/>
                  </a:schemeClr>
                </a:solidFill>
              </a:defRPr>
            </a:pPr>
            <a:r>
              <a:t>Progress</a:t>
            </a:r>
          </a:p>
          <a:p>
            <a:pPr>
              <a:buBlip>
                <a:blip r:embed="rId3"/>
              </a:buBlip>
            </a:pPr>
            <a:r>
              <a:t>Schedule</a:t>
            </a:r>
          </a:p>
          <a:p>
            <a:pPr>
              <a:buBlip>
                <a:blip r:embed="rId3"/>
              </a:buBlip>
            </a:pPr>
            <a:r>
              <a:t>Release Plan</a:t>
            </a:r>
          </a:p>
          <a:p>
            <a:pPr>
              <a:buBlip>
                <a:blip r:embed="rId3"/>
              </a:buBlip>
            </a:pPr>
            <a:r>
              <a:t>Transition Plan</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p>
            <a:r>
              <a:t>Action Items</a:t>
            </a:r>
          </a:p>
        </p:txBody>
      </p:sp>
      <p:sp>
        <p:nvSpPr>
          <p:cNvPr id="218" name="Shape 218"/>
          <p:cNvSpPr>
            <a:spLocks noGrp="1"/>
          </p:cNvSpPr>
          <p:nvPr>
            <p:ph type="body" idx="1"/>
          </p:nvPr>
        </p:nvSpPr>
        <p:spPr>
          <a:prstGeom prst="rect">
            <a:avLst/>
          </a:prstGeom>
        </p:spPr>
        <p:txBody>
          <a:bodyPr/>
          <a:lstStyle/>
          <a:p>
            <a:pPr>
              <a:buBlip>
                <a:blip r:embed="rId3"/>
              </a:buBlip>
            </a:pPr>
            <a:r>
              <a:t>Health to investigate whether restrictions on extemporaneous preparations are still required</a:t>
            </a:r>
          </a:p>
          <a:p>
            <a:pPr lvl="1">
              <a:buBlip>
                <a:blip r:embed="rId3"/>
              </a:buBlip>
              <a:defRPr>
                <a:solidFill>
                  <a:schemeClr val="accent4">
                    <a:hueOff val="384618"/>
                    <a:satOff val="3869"/>
                    <a:lumOff val="5802"/>
                  </a:schemeClr>
                </a:solidFill>
              </a:defRPr>
            </a:pPr>
            <a:r>
              <a:t>Yes, for certain items</a:t>
            </a:r>
          </a:p>
          <a:p>
            <a:pPr lvl="1">
              <a:buBlip>
                <a:blip r:embed="rId3"/>
              </a:buBlip>
              <a:defRPr>
                <a:solidFill>
                  <a:schemeClr val="accent4">
                    <a:hueOff val="384618"/>
                    <a:satOff val="3869"/>
                    <a:lumOff val="5802"/>
                  </a:schemeClr>
                </a:solidFill>
              </a:defRPr>
            </a:pPr>
            <a:r>
              <a:t>no indication ⇒ prescriber instruction</a:t>
            </a:r>
          </a:p>
          <a:p>
            <a:pPr>
              <a:buBlip>
                <a:blip r:embed="rId3"/>
              </a:buBlip>
            </a:pPr>
            <a:r>
              <a:t>Map Drug Tariffs to AMT Substances</a:t>
            </a:r>
          </a:p>
          <a:p>
            <a:pPr lvl="1">
              <a:buBlip>
                <a:blip r:embed="rId3"/>
              </a:buBlip>
              <a:defRPr>
                <a:solidFill>
                  <a:schemeClr val="accent4">
                    <a:hueOff val="384618"/>
                    <a:satOff val="3869"/>
                    <a:lumOff val="5802"/>
                  </a:schemeClr>
                </a:solidFill>
              </a:defRPr>
            </a:pPr>
            <a:r>
              <a:t>Future work</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prstGeom prst="rect">
            <a:avLst/>
          </a:prstGeom>
        </p:spPr>
        <p:txBody>
          <a:bodyPr/>
          <a:lstStyle/>
          <a:p>
            <a:r>
              <a:t>PBS XML v3.0</a:t>
            </a:r>
          </a:p>
        </p:txBody>
      </p:sp>
      <p:sp>
        <p:nvSpPr>
          <p:cNvPr id="377" name="Shape 377"/>
          <p:cNvSpPr>
            <a:spLocks noGrp="1"/>
          </p:cNvSpPr>
          <p:nvPr>
            <p:ph type="body" idx="1"/>
          </p:nvPr>
        </p:nvSpPr>
        <p:spPr>
          <a:prstGeom prst="rect">
            <a:avLst/>
          </a:prstGeom>
        </p:spPr>
        <p:txBody>
          <a:bodyPr/>
          <a:lstStyle>
            <a:lvl1pPr>
              <a:buBlip>
                <a:blip r:embed="rId3"/>
              </a:buBlip>
            </a:lvl1pPr>
          </a:lstStyle>
          <a:p>
            <a:r>
              <a:t>WIP</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prstGeom prst="rect">
            <a:avLst/>
          </a:prstGeom>
        </p:spPr>
        <p:txBody>
          <a:bodyPr/>
          <a:lstStyle/>
          <a:p>
            <a:r>
              <a:t>PBS XML v3.0</a:t>
            </a:r>
          </a:p>
        </p:txBody>
      </p:sp>
      <p:sp>
        <p:nvSpPr>
          <p:cNvPr id="380" name="Shape 380"/>
          <p:cNvSpPr>
            <a:spLocks noGrp="1"/>
          </p:cNvSpPr>
          <p:nvPr>
            <p:ph type="body" idx="1"/>
          </p:nvPr>
        </p:nvSpPr>
        <p:spPr>
          <a:prstGeom prst="rect">
            <a:avLst/>
          </a:prstGeom>
        </p:spPr>
        <p:txBody>
          <a:bodyPr/>
          <a:lstStyle/>
          <a:p>
            <a:pPr>
              <a:buBlip>
                <a:blip r:embed="rId3"/>
              </a:buBlip>
            </a:pPr>
            <a:r>
              <a:t>v3.0 beta 4 released 22nd December 2015</a:t>
            </a:r>
          </a:p>
          <a:p>
            <a:pPr>
              <a:buBlip>
                <a:blip r:embed="rId3"/>
              </a:buBlip>
            </a:pPr>
            <a:r>
              <a:t>v3.0 beta 5 released 4th February 2016</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prstGeom prst="rect">
            <a:avLst/>
          </a:prstGeom>
        </p:spPr>
        <p:txBody>
          <a:bodyPr/>
          <a:lstStyle/>
          <a:p>
            <a:r>
              <a:t>PBS XML v3.0</a:t>
            </a:r>
          </a:p>
        </p:txBody>
      </p:sp>
      <p:sp>
        <p:nvSpPr>
          <p:cNvPr id="383" name="Shape 383"/>
          <p:cNvSpPr>
            <a:spLocks noGrp="1"/>
          </p:cNvSpPr>
          <p:nvPr>
            <p:ph type="body" idx="1"/>
          </p:nvPr>
        </p:nvSpPr>
        <p:spPr>
          <a:prstGeom prst="rect">
            <a:avLst/>
          </a:prstGeom>
        </p:spPr>
        <p:txBody>
          <a:bodyPr/>
          <a:lstStyle/>
          <a:p>
            <a:pPr>
              <a:buBlip>
                <a:blip r:embed="rId3"/>
              </a:buBlip>
            </a:pPr>
            <a:r>
              <a:t>Beta 4: outcomes of Workshop</a:t>
            </a:r>
          </a:p>
          <a:p>
            <a:pPr>
              <a:buBlip>
                <a:blip r:embed="rId3"/>
              </a:buBlip>
            </a:pPr>
            <a:r>
              <a:t>Extend history</a:t>
            </a:r>
          </a:p>
          <a:p>
            <a:pPr lvl="1">
              <a:buBlip>
                <a:blip r:embed="rId3"/>
              </a:buBlip>
            </a:pPr>
            <a:r>
              <a:t>Add effectivity to pbs:moved element</a:t>
            </a:r>
          </a:p>
          <a:p>
            <a:pPr lvl="1">
              <a:buBlip>
                <a:blip r:embed="rId3"/>
              </a:buBlip>
            </a:pPr>
            <a:r>
              <a:t>Add pbs:reason to pbs:moved element</a:t>
            </a:r>
          </a:p>
          <a:p>
            <a:pPr lvl="1">
              <a:buBlip>
                <a:blip r:embed="rId3"/>
              </a:buBlip>
            </a:pPr>
            <a:r>
              <a:t>Add pbs:moved element to restriction-references-list</a:t>
            </a:r>
          </a:p>
          <a:p>
            <a:pPr lvl="1">
              <a:buBlip>
                <a:blip r:embed="rId3"/>
              </a:buBlip>
            </a:pPr>
            <a:r>
              <a:t>Add pbs:non-effective to restriction content</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prstGeom prst="rect">
            <a:avLst/>
          </a:prstGeom>
        </p:spPr>
        <p:txBody>
          <a:bodyPr/>
          <a:lstStyle/>
          <a:p>
            <a:r>
              <a:t>PBS XML v3.0</a:t>
            </a:r>
          </a:p>
        </p:txBody>
      </p:sp>
      <p:sp>
        <p:nvSpPr>
          <p:cNvPr id="386" name="Shape 386"/>
          <p:cNvSpPr>
            <a:spLocks noGrp="1"/>
          </p:cNvSpPr>
          <p:nvPr>
            <p:ph type="body" idx="1"/>
          </p:nvPr>
        </p:nvSpPr>
        <p:spPr>
          <a:prstGeom prst="rect">
            <a:avLst/>
          </a:prstGeom>
        </p:spPr>
        <p:txBody>
          <a:bodyPr/>
          <a:lstStyle/>
          <a:p>
            <a:pPr>
              <a:buBlip>
                <a:blip r:embed="rId3"/>
              </a:buBlip>
            </a:pPr>
            <a:r>
              <a:t>Beta 4: outcomes of Workshop</a:t>
            </a:r>
          </a:p>
          <a:p>
            <a:pPr>
              <a:buBlip>
                <a:blip r:embed="rId3"/>
              </a:buBlip>
            </a:pPr>
            <a:r>
              <a:t>Extend history</a:t>
            </a:r>
          </a:p>
          <a:p>
            <a:pPr lvl="1">
              <a:buBlip>
                <a:blip r:embed="rId3"/>
              </a:buBlip>
            </a:pPr>
            <a:r>
              <a:t>Add @rdf:resource to pbs:moved element to distinguish removed from relocated</a:t>
            </a:r>
          </a:p>
          <a:p>
            <a:pPr>
              <a:buBlip>
                <a:blip r:embed="rId3"/>
              </a:buBlip>
            </a:pPr>
            <a:r>
              <a:t>Add separate Streamlined Authority Code to restrictions</a:t>
            </a:r>
          </a:p>
          <a:p>
            <a:pPr>
              <a:buBlip>
                <a:blip r:embed="rId3"/>
              </a:buBlip>
            </a:pPr>
            <a:r>
              <a:t>New scenarios documentation</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prstGeom prst="rect">
            <a:avLst/>
          </a:prstGeom>
        </p:spPr>
        <p:txBody>
          <a:bodyPr/>
          <a:lstStyle/>
          <a:p>
            <a:r>
              <a:t>PBS XML v3.0</a:t>
            </a:r>
          </a:p>
        </p:txBody>
      </p:sp>
      <p:sp>
        <p:nvSpPr>
          <p:cNvPr id="389" name="Shape 389"/>
          <p:cNvSpPr>
            <a:spLocks noGrp="1"/>
          </p:cNvSpPr>
          <p:nvPr>
            <p:ph type="body" idx="1"/>
          </p:nvPr>
        </p:nvSpPr>
        <p:spPr>
          <a:prstGeom prst="rect">
            <a:avLst/>
          </a:prstGeom>
        </p:spPr>
        <p:txBody>
          <a:bodyPr/>
          <a:lstStyle/>
          <a:p>
            <a:pPr>
              <a:buBlip>
                <a:blip r:embed="rId3"/>
              </a:buBlip>
            </a:pPr>
            <a:r>
              <a:t>Beta 5: finalise authorities requirements</a:t>
            </a:r>
          </a:p>
          <a:p>
            <a:pPr>
              <a:buBlip>
                <a:blip r:embed="rId3"/>
              </a:buBlip>
            </a:pPr>
            <a:r>
              <a:t>Separate authority required benefit type from assessment</a:t>
            </a:r>
          </a:p>
          <a:p>
            <a:pPr lvl="1">
              <a:buBlip>
                <a:blip r:embed="rId3"/>
              </a:buBlip>
            </a:pPr>
            <a:r>
              <a:t>Add pbs:assessment element</a:t>
            </a:r>
          </a:p>
          <a:p>
            <a:pPr lvl="1">
              <a:buBlip>
                <a:blip r:embed="rId3"/>
              </a:buBlip>
            </a:pPr>
            <a:r>
              <a:t>Change “simple” and “complex” authority methods to “immediate” and “full” assessment</a:t>
            </a:r>
          </a:p>
          <a:p>
            <a:pPr>
              <a:buBlip>
                <a:blip r:embed="rId3"/>
              </a:buBlip>
            </a:pPr>
            <a:r>
              <a:t>Add http://pbs.gov.au/DHS/authority/complex for CAR</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p:cNvSpPr>
          <p:nvPr>
            <p:ph type="title"/>
          </p:nvPr>
        </p:nvSpPr>
        <p:spPr>
          <a:prstGeom prst="rect">
            <a:avLst/>
          </a:prstGeom>
        </p:spPr>
        <p:txBody>
          <a:bodyPr/>
          <a:lstStyle/>
          <a:p>
            <a:r>
              <a:t>PBS XML v3.0</a:t>
            </a:r>
          </a:p>
        </p:txBody>
      </p:sp>
      <p:sp>
        <p:nvSpPr>
          <p:cNvPr id="392" name="Shape 392"/>
          <p:cNvSpPr>
            <a:spLocks noGrp="1"/>
          </p:cNvSpPr>
          <p:nvPr>
            <p:ph type="body" idx="1"/>
          </p:nvPr>
        </p:nvSpPr>
        <p:spPr>
          <a:prstGeom prst="rect">
            <a:avLst/>
          </a:prstGeom>
        </p:spPr>
        <p:txBody>
          <a:bodyPr/>
          <a:lstStyle/>
          <a:p>
            <a:pPr>
              <a:buBlip>
                <a:blip r:embed="rId3"/>
              </a:buBlip>
            </a:pPr>
            <a:r>
              <a:t>Beta 5</a:t>
            </a:r>
          </a:p>
          <a:p>
            <a:pPr>
              <a:buBlip>
                <a:blip r:embed="rId3"/>
              </a:buBlip>
            </a:pPr>
            <a:r>
              <a:t>Improve documentation</a:t>
            </a:r>
          </a:p>
          <a:p>
            <a:pPr>
              <a:buBlip>
                <a:blip r:embed="rId3"/>
              </a:buBlip>
            </a:pPr>
            <a:r>
              <a:t>Improve sample data</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p:nvPr>
        </p:nvSpPr>
        <p:spPr>
          <a:prstGeom prst="rect">
            <a:avLst/>
          </a:prstGeom>
        </p:spPr>
        <p:txBody>
          <a:bodyPr/>
          <a:lstStyle/>
          <a:p>
            <a:r>
              <a:t>PBS XML v3.0</a:t>
            </a:r>
          </a:p>
        </p:txBody>
      </p:sp>
      <p:sp>
        <p:nvSpPr>
          <p:cNvPr id="395" name="Shape 395"/>
          <p:cNvSpPr/>
          <p:nvPr/>
        </p:nvSpPr>
        <p:spPr>
          <a:xfrm>
            <a:off x="381000" y="2141695"/>
            <a:ext cx="1909416" cy="1270001"/>
          </a:xfrm>
          <a:prstGeom prst="roundRect">
            <a:avLst>
              <a:gd name="adj" fmla="val 15000"/>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admin advice</a:t>
            </a:r>
          </a:p>
        </p:txBody>
      </p:sp>
      <p:sp>
        <p:nvSpPr>
          <p:cNvPr id="396" name="Shape 396"/>
          <p:cNvSpPr/>
          <p:nvPr/>
        </p:nvSpPr>
        <p:spPr>
          <a:xfrm>
            <a:off x="2832100" y="2141695"/>
            <a:ext cx="1909416" cy="1270001"/>
          </a:xfrm>
          <a:prstGeom prst="roundRect">
            <a:avLst>
              <a:gd name="adj" fmla="val 15000"/>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foreword</a:t>
            </a:r>
          </a:p>
        </p:txBody>
      </p:sp>
      <p:sp>
        <p:nvSpPr>
          <p:cNvPr id="397" name="Shape 397"/>
          <p:cNvSpPr/>
          <p:nvPr/>
        </p:nvSpPr>
        <p:spPr>
          <a:xfrm>
            <a:off x="5293692" y="2141695"/>
            <a:ext cx="1909416" cy="1270001"/>
          </a:xfrm>
          <a:prstGeom prst="roundRect">
            <a:avLst>
              <a:gd name="adj" fmla="val 15000"/>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caution</a:t>
            </a:r>
          </a:p>
        </p:txBody>
      </p:sp>
      <p:sp>
        <p:nvSpPr>
          <p:cNvPr id="398" name="Shape 398"/>
          <p:cNvSpPr/>
          <p:nvPr/>
        </p:nvSpPr>
        <p:spPr>
          <a:xfrm>
            <a:off x="4910546" y="3726729"/>
            <a:ext cx="3183708" cy="1724225"/>
          </a:xfrm>
          <a:prstGeom prst="roundRect">
            <a:avLst>
              <a:gd name="adj" fmla="val 15000"/>
            </a:avLst>
          </a:prstGeom>
          <a:solidFill>
            <a:srgbClr val="94908F">
              <a:alpha val="64999"/>
            </a:srgb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p>
            <a:pPr>
              <a:defRPr sz="3600"/>
            </a:pPr>
            <a:r>
              <a:t>restriction</a:t>
            </a:r>
          </a:p>
          <a:p>
            <a:pPr>
              <a:defRPr sz="2400">
                <a:solidFill>
                  <a:schemeClr val="accent5"/>
                </a:solidFill>
              </a:defRPr>
            </a:pPr>
            <a:r>
              <a:t>[code],[SAC]</a:t>
            </a:r>
          </a:p>
          <a:p>
            <a:pPr>
              <a:defRPr sz="2400">
                <a:solidFill>
                  <a:schemeClr val="accent5"/>
                </a:solidFill>
              </a:defRPr>
            </a:pPr>
            <a:r>
              <a:t>&lt;assessment&gt;</a:t>
            </a:r>
          </a:p>
        </p:txBody>
      </p:sp>
      <p:sp>
        <p:nvSpPr>
          <p:cNvPr id="399" name="Shape 399"/>
          <p:cNvSpPr/>
          <p:nvPr/>
        </p:nvSpPr>
        <p:spPr>
          <a:xfrm>
            <a:off x="10306087" y="457200"/>
            <a:ext cx="2349302" cy="1658242"/>
          </a:xfrm>
          <a:prstGeom prst="roundRect">
            <a:avLst>
              <a:gd name="adj" fmla="val 11488"/>
            </a:avLst>
          </a:prstGeom>
          <a:blipFill>
            <a:blip r:embed="rId4"/>
          </a:blipFill>
          <a:ln w="12700">
            <a:miter lim="400000"/>
          </a:ln>
          <a:extLst>
            <a:ext uri="{C572A759-6A51-4108-AA02-DFA0A04FC94B}">
              <ma14:wrappingTextBoxFlag xmlns="" xmlns:ma14="http://schemas.microsoft.com/office/mac/drawingml/2011/main" val="1"/>
            </a:ext>
          </a:extLst>
        </p:spPr>
        <p:txBody>
          <a:bodyPr lIns="50800" tIns="50800" rIns="50800" bIns="50800"/>
          <a:lstStyle/>
          <a:p>
            <a:pPr>
              <a:defRPr sz="3600"/>
            </a:pPr>
            <a:r>
              <a:t>prescriber instruction</a:t>
            </a:r>
          </a:p>
          <a:p>
            <a:pPr>
              <a:defRPr sz="2400">
                <a:solidFill>
                  <a:schemeClr val="accent5"/>
                </a:solidFill>
              </a:defRPr>
            </a:pPr>
            <a:r>
              <a:t>[assessment]</a:t>
            </a:r>
          </a:p>
        </p:txBody>
      </p:sp>
      <p:sp>
        <p:nvSpPr>
          <p:cNvPr id="400" name="Shape 400"/>
          <p:cNvSpPr/>
          <p:nvPr/>
        </p:nvSpPr>
        <p:spPr>
          <a:xfrm>
            <a:off x="7744792" y="838200"/>
            <a:ext cx="2349302" cy="1270000"/>
          </a:xfrm>
          <a:prstGeom prst="roundRect">
            <a:avLst>
              <a:gd name="adj" fmla="val 15000"/>
            </a:avLst>
          </a:prstGeom>
          <a:blipFill>
            <a:blip r:embed="rId4"/>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definition</a:t>
            </a:r>
          </a:p>
        </p:txBody>
      </p:sp>
      <p:sp>
        <p:nvSpPr>
          <p:cNvPr id="401" name="Shape 401"/>
          <p:cNvSpPr/>
          <p:nvPr/>
        </p:nvSpPr>
        <p:spPr>
          <a:xfrm>
            <a:off x="10091956" y="2585938"/>
            <a:ext cx="2552701" cy="1021605"/>
          </a:xfrm>
          <a:prstGeom prst="roundRect">
            <a:avLst>
              <a:gd name="adj" fmla="val 18647"/>
            </a:avLst>
          </a:prstGeom>
          <a:blipFill>
            <a:blip r:embed="rId5"/>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indication</a:t>
            </a:r>
          </a:p>
          <a:p>
            <a:pPr>
              <a:defRPr sz="2400">
                <a:solidFill>
                  <a:schemeClr val="accent5"/>
                </a:solidFill>
              </a:defRPr>
            </a:pPr>
            <a:r>
              <a:t>[snomed]</a:t>
            </a:r>
          </a:p>
        </p:txBody>
      </p:sp>
      <p:sp>
        <p:nvSpPr>
          <p:cNvPr id="402" name="Shape 402"/>
          <p:cNvSpPr/>
          <p:nvPr/>
        </p:nvSpPr>
        <p:spPr>
          <a:xfrm>
            <a:off x="10091956" y="4078039"/>
            <a:ext cx="2552701" cy="1021605"/>
          </a:xfrm>
          <a:prstGeom prst="roundRect">
            <a:avLst>
              <a:gd name="adj" fmla="val 18647"/>
            </a:avLst>
          </a:prstGeom>
          <a:blipFill>
            <a:blip r:embed="rId5"/>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phase</a:t>
            </a:r>
          </a:p>
          <a:p>
            <a:pPr>
              <a:defRPr sz="2400">
                <a:solidFill>
                  <a:schemeClr val="accent5"/>
                </a:solidFill>
              </a:defRPr>
            </a:pPr>
            <a:r>
              <a:t>[snomed]</a:t>
            </a:r>
          </a:p>
        </p:txBody>
      </p:sp>
      <p:sp>
        <p:nvSpPr>
          <p:cNvPr id="403" name="Shape 403"/>
          <p:cNvSpPr/>
          <p:nvPr/>
        </p:nvSpPr>
        <p:spPr>
          <a:xfrm>
            <a:off x="10141862" y="5544341"/>
            <a:ext cx="2452887" cy="1270001"/>
          </a:xfrm>
          <a:prstGeom prst="roundRect">
            <a:avLst>
              <a:gd name="adj" fmla="val 15000"/>
            </a:avLst>
          </a:prstGeom>
          <a:solidFill>
            <a:srgbClr val="94908F">
              <a:alpha val="64999"/>
            </a:srgb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criteria</a:t>
            </a:r>
          </a:p>
        </p:txBody>
      </p:sp>
      <p:sp>
        <p:nvSpPr>
          <p:cNvPr id="404" name="Shape 404"/>
          <p:cNvSpPr/>
          <p:nvPr/>
        </p:nvSpPr>
        <p:spPr>
          <a:xfrm>
            <a:off x="10141863" y="7509894"/>
            <a:ext cx="2452887" cy="1453877"/>
          </a:xfrm>
          <a:prstGeom prst="roundRect">
            <a:avLst>
              <a:gd name="adj" fmla="val 13103"/>
            </a:avLst>
          </a:prstGeom>
          <a:solidFill>
            <a:srgbClr val="94908F">
              <a:alpha val="64999"/>
            </a:srgb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p>
            <a:pPr>
              <a:defRPr sz="3600"/>
            </a:pPr>
            <a:r>
              <a:t>parameter</a:t>
            </a:r>
          </a:p>
          <a:p>
            <a:pPr>
              <a:defRPr sz="2400">
                <a:solidFill>
                  <a:schemeClr val="accent5"/>
                </a:solidFill>
              </a:defRPr>
            </a:pPr>
            <a:r>
              <a:t>[assessment]</a:t>
            </a:r>
          </a:p>
          <a:p>
            <a:pPr>
              <a:defRPr sz="2400">
                <a:solidFill>
                  <a:schemeClr val="accent5"/>
                </a:solidFill>
              </a:defRPr>
            </a:pPr>
            <a:r>
              <a:t>[snomed]</a:t>
            </a:r>
          </a:p>
        </p:txBody>
      </p:sp>
      <p:cxnSp>
        <p:nvCxnSpPr>
          <p:cNvPr id="405" name="Connector 405"/>
          <p:cNvCxnSpPr>
            <a:stCxn id="395" idx="0"/>
            <a:endCxn id="417" idx="0"/>
          </p:cNvCxnSpPr>
          <p:nvPr/>
        </p:nvCxnSpPr>
        <p:spPr>
          <a:xfrm>
            <a:off x="1335707" y="2776695"/>
            <a:ext cx="254001" cy="4229439"/>
          </a:xfrm>
          <a:prstGeom prst="straightConnector1">
            <a:avLst/>
          </a:prstGeom>
          <a:ln w="50800">
            <a:solidFill>
              <a:srgbClr val="A6AAA9"/>
            </a:solidFill>
            <a:miter lim="400000"/>
            <a:headEnd type="triangle" len="sm"/>
            <a:tailEnd type="triangle" len="sm"/>
          </a:ln>
        </p:spPr>
      </p:cxnSp>
      <p:cxnSp>
        <p:nvCxnSpPr>
          <p:cNvPr id="406" name="Connector 406"/>
          <p:cNvCxnSpPr>
            <a:stCxn id="396" idx="0"/>
            <a:endCxn id="417" idx="0"/>
          </p:cNvCxnSpPr>
          <p:nvPr/>
        </p:nvCxnSpPr>
        <p:spPr>
          <a:xfrm flipH="1">
            <a:off x="1589707" y="2776695"/>
            <a:ext cx="2197101" cy="4229439"/>
          </a:xfrm>
          <a:prstGeom prst="straightConnector1">
            <a:avLst/>
          </a:prstGeom>
          <a:ln w="50800">
            <a:solidFill>
              <a:srgbClr val="A6AAA9"/>
            </a:solidFill>
            <a:miter lim="400000"/>
            <a:headEnd type="triangle" len="sm"/>
            <a:tailEnd type="triangle" len="sm"/>
          </a:ln>
        </p:spPr>
      </p:cxnSp>
      <p:cxnSp>
        <p:nvCxnSpPr>
          <p:cNvPr id="407" name="Connector 407"/>
          <p:cNvCxnSpPr>
            <a:stCxn id="397" idx="0"/>
            <a:endCxn id="417" idx="0"/>
          </p:cNvCxnSpPr>
          <p:nvPr/>
        </p:nvCxnSpPr>
        <p:spPr>
          <a:xfrm flipH="1">
            <a:off x="1589707" y="2776695"/>
            <a:ext cx="4658693" cy="4229439"/>
          </a:xfrm>
          <a:prstGeom prst="straightConnector1">
            <a:avLst/>
          </a:prstGeom>
          <a:ln w="50800">
            <a:solidFill>
              <a:srgbClr val="A6AAA9"/>
            </a:solidFill>
            <a:miter lim="400000"/>
            <a:headEnd type="triangle" len="sm"/>
            <a:tailEnd type="triangle" len="sm"/>
          </a:ln>
        </p:spPr>
      </p:cxnSp>
      <p:cxnSp>
        <p:nvCxnSpPr>
          <p:cNvPr id="408" name="Connector 408"/>
          <p:cNvCxnSpPr>
            <a:stCxn id="398" idx="0"/>
            <a:endCxn id="397" idx="0"/>
          </p:cNvCxnSpPr>
          <p:nvPr/>
        </p:nvCxnSpPr>
        <p:spPr>
          <a:xfrm flipH="1" flipV="1">
            <a:off x="6248400" y="2776695"/>
            <a:ext cx="254000" cy="1812147"/>
          </a:xfrm>
          <a:prstGeom prst="straightConnector1">
            <a:avLst/>
          </a:prstGeom>
          <a:ln w="50800">
            <a:solidFill>
              <a:srgbClr val="A6AAA9"/>
            </a:solidFill>
            <a:miter lim="400000"/>
            <a:headEnd type="triangle" len="sm"/>
            <a:tailEnd type="triangle" len="sm"/>
          </a:ln>
        </p:spPr>
      </p:cxnSp>
      <p:cxnSp>
        <p:nvCxnSpPr>
          <p:cNvPr id="409" name="Connector 409"/>
          <p:cNvCxnSpPr>
            <a:stCxn id="401" idx="0"/>
            <a:endCxn id="398" idx="0"/>
          </p:cNvCxnSpPr>
          <p:nvPr/>
        </p:nvCxnSpPr>
        <p:spPr>
          <a:xfrm flipH="1">
            <a:off x="6502400" y="3096740"/>
            <a:ext cx="4865907" cy="1492102"/>
          </a:xfrm>
          <a:prstGeom prst="straightConnector1">
            <a:avLst/>
          </a:prstGeom>
          <a:ln w="50800">
            <a:solidFill>
              <a:schemeClr val="accent5"/>
            </a:solidFill>
            <a:miter lim="400000"/>
            <a:tailEnd type="triangle" len="sm"/>
          </a:ln>
        </p:spPr>
      </p:cxnSp>
      <p:cxnSp>
        <p:nvCxnSpPr>
          <p:cNvPr id="410" name="Connector 410"/>
          <p:cNvCxnSpPr>
            <a:stCxn id="402" idx="0"/>
            <a:endCxn id="398" idx="0"/>
          </p:cNvCxnSpPr>
          <p:nvPr/>
        </p:nvCxnSpPr>
        <p:spPr>
          <a:xfrm flipH="1" flipV="1">
            <a:off x="6502400" y="4588841"/>
            <a:ext cx="4865907" cy="1"/>
          </a:xfrm>
          <a:prstGeom prst="straightConnector1">
            <a:avLst/>
          </a:prstGeom>
          <a:ln w="50800">
            <a:solidFill>
              <a:schemeClr val="accent5"/>
            </a:solidFill>
            <a:miter lim="400000"/>
            <a:tailEnd type="triangle" len="sm"/>
          </a:ln>
        </p:spPr>
      </p:cxnSp>
      <p:cxnSp>
        <p:nvCxnSpPr>
          <p:cNvPr id="411" name="Connector 411"/>
          <p:cNvCxnSpPr>
            <a:stCxn id="398" idx="0"/>
            <a:endCxn id="400" idx="0"/>
          </p:cNvCxnSpPr>
          <p:nvPr/>
        </p:nvCxnSpPr>
        <p:spPr>
          <a:xfrm flipV="1">
            <a:off x="6502400" y="1473200"/>
            <a:ext cx="2417044" cy="3115642"/>
          </a:xfrm>
          <a:prstGeom prst="straightConnector1">
            <a:avLst/>
          </a:prstGeom>
          <a:ln w="50800">
            <a:solidFill>
              <a:schemeClr val="accent5"/>
            </a:solidFill>
            <a:miter lim="400000"/>
            <a:headEnd type="triangle" len="sm"/>
            <a:tailEnd type="triangle" len="sm"/>
          </a:ln>
        </p:spPr>
      </p:cxnSp>
      <p:cxnSp>
        <p:nvCxnSpPr>
          <p:cNvPr id="412" name="Connector 412"/>
          <p:cNvCxnSpPr>
            <a:stCxn id="398" idx="0"/>
            <a:endCxn id="399" idx="0"/>
          </p:cNvCxnSpPr>
          <p:nvPr/>
        </p:nvCxnSpPr>
        <p:spPr>
          <a:xfrm flipV="1">
            <a:off x="6502400" y="1286320"/>
            <a:ext cx="4978338" cy="3302522"/>
          </a:xfrm>
          <a:prstGeom prst="straightConnector1">
            <a:avLst/>
          </a:prstGeom>
          <a:ln w="50800">
            <a:solidFill>
              <a:schemeClr val="accent5"/>
            </a:solidFill>
            <a:miter lim="400000"/>
            <a:headEnd type="triangle" len="sm"/>
            <a:tailEnd type="triangle" len="sm"/>
          </a:ln>
        </p:spPr>
      </p:cxnSp>
      <p:cxnSp>
        <p:nvCxnSpPr>
          <p:cNvPr id="413" name="Connector 413"/>
          <p:cNvCxnSpPr>
            <a:stCxn id="398" idx="0"/>
            <a:endCxn id="403" idx="0"/>
          </p:cNvCxnSpPr>
          <p:nvPr/>
        </p:nvCxnSpPr>
        <p:spPr>
          <a:xfrm>
            <a:off x="6502400" y="4588841"/>
            <a:ext cx="4865906" cy="1590501"/>
          </a:xfrm>
          <a:prstGeom prst="straightConnector1">
            <a:avLst/>
          </a:prstGeom>
          <a:ln w="50800">
            <a:solidFill>
              <a:schemeClr val="accent5"/>
            </a:solidFill>
            <a:miter lim="400000"/>
            <a:headEnd type="triangle" len="sm"/>
            <a:tailEnd type="triangle" len="sm"/>
          </a:ln>
        </p:spPr>
      </p:cxnSp>
      <p:cxnSp>
        <p:nvCxnSpPr>
          <p:cNvPr id="414" name="Connector 414"/>
          <p:cNvCxnSpPr>
            <a:stCxn id="403" idx="0"/>
            <a:endCxn id="404" idx="0"/>
          </p:cNvCxnSpPr>
          <p:nvPr/>
        </p:nvCxnSpPr>
        <p:spPr>
          <a:xfrm>
            <a:off x="11368305" y="6179341"/>
            <a:ext cx="2" cy="2057492"/>
          </a:xfrm>
          <a:prstGeom prst="straightConnector1">
            <a:avLst/>
          </a:prstGeom>
          <a:ln w="50800">
            <a:solidFill>
              <a:schemeClr val="accent5"/>
            </a:solidFill>
            <a:miter lim="400000"/>
            <a:headEnd type="triangle" len="sm"/>
            <a:tailEnd type="triangle" len="sm"/>
          </a:ln>
        </p:spPr>
      </p:cxnSp>
      <p:sp>
        <p:nvSpPr>
          <p:cNvPr id="415" name="Shape 415"/>
          <p:cNvSpPr/>
          <p:nvPr/>
        </p:nvSpPr>
        <p:spPr>
          <a:xfrm>
            <a:off x="10586938" y="6974933"/>
            <a:ext cx="1537336" cy="37437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r>
              <a:t>all, any, one-of</a:t>
            </a:r>
          </a:p>
        </p:txBody>
      </p:sp>
      <p:sp>
        <p:nvSpPr>
          <p:cNvPr id="416" name="Shape 416"/>
          <p:cNvSpPr/>
          <p:nvPr/>
        </p:nvSpPr>
        <p:spPr>
          <a:xfrm>
            <a:off x="8867615" y="5307649"/>
            <a:ext cx="753695" cy="93317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800"/>
            </a:pPr>
            <a:r>
              <a:t>all,</a:t>
            </a:r>
          </a:p>
          <a:p>
            <a:pPr>
              <a:defRPr sz="1800"/>
            </a:pPr>
            <a:r>
              <a:t>any,</a:t>
            </a:r>
          </a:p>
          <a:p>
            <a:pPr>
              <a:defRPr sz="1800"/>
            </a:pPr>
            <a:r>
              <a:t>one-of</a:t>
            </a:r>
          </a:p>
        </p:txBody>
      </p:sp>
      <p:sp>
        <p:nvSpPr>
          <p:cNvPr id="417" name="Shape 417"/>
          <p:cNvSpPr/>
          <p:nvPr/>
        </p:nvSpPr>
        <p:spPr>
          <a:xfrm>
            <a:off x="313357" y="5773588"/>
            <a:ext cx="2552701" cy="2465091"/>
          </a:xfrm>
          <a:prstGeom prst="roundRect">
            <a:avLst>
              <a:gd name="adj" fmla="val 7728"/>
            </a:avLst>
          </a:prstGeom>
          <a:blipFill>
            <a:blip r:embed="rId6"/>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prescribing</a:t>
            </a:r>
          </a:p>
          <a:p>
            <a:pPr>
              <a:defRPr sz="3600"/>
            </a:pPr>
            <a:r>
              <a:t>rule</a:t>
            </a:r>
          </a:p>
        </p:txBody>
      </p:sp>
      <p:sp>
        <p:nvSpPr>
          <p:cNvPr id="418" name="Shape 418"/>
          <p:cNvSpPr/>
          <p:nvPr/>
        </p:nvSpPr>
        <p:spPr>
          <a:xfrm>
            <a:off x="6582138" y="5765987"/>
            <a:ext cx="1909416" cy="1551056"/>
          </a:xfrm>
          <a:prstGeom prst="rect">
            <a:avLst/>
          </a:prstGeom>
          <a:blipFill>
            <a:blip r:embed="rId7"/>
          </a:blipFill>
          <a:ln w="12700">
            <a:miter lim="400000"/>
          </a:ln>
          <a:extLst>
            <a:ext uri="{C572A759-6A51-4108-AA02-DFA0A04FC94B}">
              <ma14:wrappingTextBoxFlag xmlns="" xmlns:ma14="http://schemas.microsoft.com/office/mac/drawingml/2011/main" val="1"/>
            </a:ext>
          </a:extLst>
        </p:spPr>
        <p:txBody>
          <a:bodyPr lIns="50800" tIns="50800" rIns="50800" bIns="50800" anchor="b"/>
          <a:lstStyle>
            <a:lvl1pPr>
              <a:defRPr sz="3600"/>
            </a:lvl1pPr>
          </a:lstStyle>
          <a:p>
            <a:r>
              <a:t>increase</a:t>
            </a:r>
          </a:p>
        </p:txBody>
      </p:sp>
      <p:cxnSp>
        <p:nvCxnSpPr>
          <p:cNvPr id="419" name="Connector 419"/>
          <p:cNvCxnSpPr>
            <a:stCxn id="398" idx="0"/>
            <a:endCxn id="396" idx="0"/>
          </p:cNvCxnSpPr>
          <p:nvPr/>
        </p:nvCxnSpPr>
        <p:spPr>
          <a:xfrm flipH="1" flipV="1">
            <a:off x="3786807" y="2776695"/>
            <a:ext cx="2715593" cy="1812147"/>
          </a:xfrm>
          <a:prstGeom prst="straightConnector1">
            <a:avLst/>
          </a:prstGeom>
          <a:ln w="50800">
            <a:solidFill>
              <a:srgbClr val="A6AAA9"/>
            </a:solidFill>
            <a:miter lim="400000"/>
            <a:headEnd type="triangle" len="sm"/>
            <a:tailEnd type="triangle" len="sm"/>
          </a:ln>
        </p:spPr>
      </p:cxnSp>
      <p:cxnSp>
        <p:nvCxnSpPr>
          <p:cNvPr id="420" name="Connector 420"/>
          <p:cNvCxnSpPr>
            <a:stCxn id="398" idx="0"/>
            <a:endCxn id="395" idx="0"/>
          </p:cNvCxnSpPr>
          <p:nvPr/>
        </p:nvCxnSpPr>
        <p:spPr>
          <a:xfrm flipH="1" flipV="1">
            <a:off x="1335707" y="2776695"/>
            <a:ext cx="5166693" cy="1812147"/>
          </a:xfrm>
          <a:prstGeom prst="straightConnector1">
            <a:avLst/>
          </a:prstGeom>
          <a:ln w="50800">
            <a:solidFill>
              <a:srgbClr val="A6AAA9"/>
            </a:solidFill>
            <a:miter lim="400000"/>
            <a:headEnd type="triangle" len="sm"/>
            <a:tailEnd type="triangle" len="sm"/>
          </a:ln>
        </p:spPr>
      </p:cxnSp>
      <p:cxnSp>
        <p:nvCxnSpPr>
          <p:cNvPr id="421" name="Connector 421"/>
          <p:cNvCxnSpPr>
            <a:stCxn id="427" idx="0"/>
            <a:endCxn id="398" idx="0"/>
          </p:cNvCxnSpPr>
          <p:nvPr/>
        </p:nvCxnSpPr>
        <p:spPr>
          <a:xfrm flipV="1">
            <a:off x="4724097" y="4588841"/>
            <a:ext cx="1778303" cy="2274067"/>
          </a:xfrm>
          <a:prstGeom prst="straightConnector1">
            <a:avLst/>
          </a:prstGeom>
          <a:ln w="50800">
            <a:solidFill>
              <a:srgbClr val="A6AAA9"/>
            </a:solidFill>
            <a:miter lim="400000"/>
            <a:headEnd type="triangle" len="sm"/>
            <a:tailEnd type="triangle" len="sm"/>
          </a:ln>
        </p:spPr>
      </p:cxnSp>
      <p:sp>
        <p:nvSpPr>
          <p:cNvPr id="438" name="Shape 438"/>
          <p:cNvSpPr/>
          <p:nvPr/>
        </p:nvSpPr>
        <p:spPr>
          <a:xfrm>
            <a:off x="1263650" y="8792914"/>
            <a:ext cx="739019" cy="6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50800">
            <a:solidFill>
              <a:schemeClr val="accent5"/>
            </a:solidFill>
            <a:miter lim="400000"/>
          </a:ln>
        </p:spPr>
        <p:txBody>
          <a:bodyPr/>
          <a:lstStyle/>
          <a:p>
            <a:endParaRPr/>
          </a:p>
        </p:txBody>
      </p:sp>
      <p:sp>
        <p:nvSpPr>
          <p:cNvPr id="423" name="Shape 423"/>
          <p:cNvSpPr/>
          <p:nvPr/>
        </p:nvSpPr>
        <p:spPr>
          <a:xfrm>
            <a:off x="2131314" y="8516863"/>
            <a:ext cx="1338073"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 𝚫 code</a:t>
            </a:r>
          </a:p>
        </p:txBody>
      </p:sp>
      <p:sp>
        <p:nvSpPr>
          <p:cNvPr id="439" name="Shape 439"/>
          <p:cNvSpPr/>
          <p:nvPr/>
        </p:nvSpPr>
        <p:spPr>
          <a:xfrm>
            <a:off x="1825645" y="9258414"/>
            <a:ext cx="739020" cy="66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50800">
            <a:solidFill>
              <a:schemeClr val="accent5"/>
            </a:solidFill>
            <a:miter lim="400000"/>
            <a:tailEnd type="triangle" len="sm"/>
          </a:ln>
        </p:spPr>
        <p:txBody>
          <a:bodyPr/>
          <a:lstStyle/>
          <a:p>
            <a:endParaRPr/>
          </a:p>
        </p:txBody>
      </p:sp>
      <p:sp>
        <p:nvSpPr>
          <p:cNvPr id="425" name="Shape 425"/>
          <p:cNvSpPr/>
          <p:nvPr/>
        </p:nvSpPr>
        <p:spPr>
          <a:xfrm>
            <a:off x="1116427" y="9031234"/>
            <a:ext cx="605638" cy="4610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one</a:t>
            </a:r>
          </a:p>
        </p:txBody>
      </p:sp>
      <p:sp>
        <p:nvSpPr>
          <p:cNvPr id="426" name="Shape 426"/>
          <p:cNvSpPr/>
          <p:nvPr/>
        </p:nvSpPr>
        <p:spPr>
          <a:xfrm>
            <a:off x="2668982" y="9031234"/>
            <a:ext cx="831190" cy="4610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many</a:t>
            </a:r>
          </a:p>
        </p:txBody>
      </p:sp>
      <p:sp>
        <p:nvSpPr>
          <p:cNvPr id="427" name="Shape 427"/>
          <p:cNvSpPr/>
          <p:nvPr/>
        </p:nvSpPr>
        <p:spPr>
          <a:xfrm>
            <a:off x="3305917" y="6485283"/>
            <a:ext cx="2836361" cy="755249"/>
          </a:xfrm>
          <a:prstGeom prst="roundRect">
            <a:avLst>
              <a:gd name="adj" fmla="val 25224"/>
            </a:avLst>
          </a:prstGeom>
          <a:solidFill>
            <a:schemeClr val="accent1">
              <a:hueOff val="400476"/>
              <a:lumOff val="-24627"/>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benefit-type</a:t>
            </a:r>
          </a:p>
        </p:txBody>
      </p:sp>
      <p:cxnSp>
        <p:nvCxnSpPr>
          <p:cNvPr id="428" name="Connector 428"/>
          <p:cNvCxnSpPr>
            <a:stCxn id="417" idx="0"/>
            <a:endCxn id="427" idx="0"/>
          </p:cNvCxnSpPr>
          <p:nvPr/>
        </p:nvCxnSpPr>
        <p:spPr>
          <a:xfrm flipV="1">
            <a:off x="1589707" y="6862907"/>
            <a:ext cx="3134391" cy="143227"/>
          </a:xfrm>
          <a:prstGeom prst="straightConnector1">
            <a:avLst/>
          </a:prstGeom>
          <a:ln w="50800">
            <a:solidFill>
              <a:srgbClr val="A6AAA9"/>
            </a:solidFill>
            <a:miter lim="400000"/>
            <a:tailEnd type="triangle" len="sm"/>
          </a:ln>
        </p:spPr>
      </p:cxnSp>
      <p:sp>
        <p:nvSpPr>
          <p:cNvPr id="429" name="Shape 429"/>
          <p:cNvSpPr/>
          <p:nvPr/>
        </p:nvSpPr>
        <p:spPr>
          <a:xfrm>
            <a:off x="4766417" y="7890409"/>
            <a:ext cx="2552701" cy="692846"/>
          </a:xfrm>
          <a:prstGeom prst="roundRect">
            <a:avLst>
              <a:gd name="adj" fmla="val 27495"/>
            </a:avLst>
          </a:prstGeom>
          <a:solidFill>
            <a:schemeClr val="accent1">
              <a:hueOff val="174309"/>
              <a:satOff val="-28691"/>
              <a:lumOff val="-9939"/>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a:lvl1pPr>
          </a:lstStyle>
          <a:p>
            <a:r>
              <a:t>prescriber-type</a:t>
            </a:r>
          </a:p>
        </p:txBody>
      </p:sp>
      <p:cxnSp>
        <p:nvCxnSpPr>
          <p:cNvPr id="430" name="Connector 430"/>
          <p:cNvCxnSpPr>
            <a:stCxn id="427" idx="0"/>
            <a:endCxn id="429" idx="0"/>
          </p:cNvCxnSpPr>
          <p:nvPr/>
        </p:nvCxnSpPr>
        <p:spPr>
          <a:xfrm>
            <a:off x="4724097" y="6862907"/>
            <a:ext cx="1318671" cy="1373926"/>
          </a:xfrm>
          <a:prstGeom prst="straightConnector1">
            <a:avLst/>
          </a:prstGeom>
          <a:ln w="50800">
            <a:solidFill>
              <a:srgbClr val="A6AAA9"/>
            </a:solidFill>
            <a:miter lim="400000"/>
            <a:headEnd type="triangle" len="sm"/>
            <a:tailEnd type="triangle" len="sm"/>
          </a:ln>
        </p:spPr>
      </p:cxnSp>
      <p:cxnSp>
        <p:nvCxnSpPr>
          <p:cNvPr id="431" name="Connector 431"/>
          <p:cNvCxnSpPr>
            <a:stCxn id="429" idx="0"/>
            <a:endCxn id="404" idx="0"/>
          </p:cNvCxnSpPr>
          <p:nvPr/>
        </p:nvCxnSpPr>
        <p:spPr>
          <a:xfrm>
            <a:off x="6042767" y="8236832"/>
            <a:ext cx="5325540" cy="1"/>
          </a:xfrm>
          <a:prstGeom prst="straightConnector1">
            <a:avLst/>
          </a:prstGeom>
          <a:ln w="50800">
            <a:solidFill>
              <a:schemeClr val="accent1">
                <a:hueOff val="-37249"/>
                <a:satOff val="-2150"/>
                <a:lumOff val="12811"/>
              </a:schemeClr>
            </a:solidFill>
            <a:custDash>
              <a:ds d="200000" sp="200000"/>
            </a:custDash>
            <a:miter lim="400000"/>
          </a:ln>
        </p:spPr>
      </p:cxnSp>
      <p:cxnSp>
        <p:nvCxnSpPr>
          <p:cNvPr id="432" name="Connector 432"/>
          <p:cNvCxnSpPr>
            <a:stCxn id="429" idx="0"/>
            <a:endCxn id="435" idx="0"/>
          </p:cNvCxnSpPr>
          <p:nvPr/>
        </p:nvCxnSpPr>
        <p:spPr>
          <a:xfrm flipV="1">
            <a:off x="6042767" y="6179341"/>
            <a:ext cx="1517729" cy="2057492"/>
          </a:xfrm>
          <a:prstGeom prst="straightConnector1">
            <a:avLst/>
          </a:prstGeom>
          <a:ln w="50800">
            <a:solidFill>
              <a:srgbClr val="A6AAA9"/>
            </a:solidFill>
            <a:miter lim="400000"/>
            <a:headEnd type="triangle" len="sm"/>
            <a:tailEnd type="triangle" len="sm"/>
          </a:ln>
        </p:spPr>
      </p:cxnSp>
      <p:cxnSp>
        <p:nvCxnSpPr>
          <p:cNvPr id="433" name="Connector 433"/>
          <p:cNvCxnSpPr>
            <a:stCxn id="435" idx="0"/>
            <a:endCxn id="398" idx="0"/>
          </p:cNvCxnSpPr>
          <p:nvPr/>
        </p:nvCxnSpPr>
        <p:spPr>
          <a:xfrm flipH="1" flipV="1">
            <a:off x="6502400" y="4588841"/>
            <a:ext cx="1058096" cy="1590501"/>
          </a:xfrm>
          <a:prstGeom prst="straightConnector1">
            <a:avLst/>
          </a:prstGeom>
          <a:ln w="50800">
            <a:solidFill>
              <a:srgbClr val="A6AAA9"/>
            </a:solidFill>
            <a:miter lim="400000"/>
            <a:headEnd type="triangle" len="sm"/>
            <a:tailEnd type="triangle" len="sm"/>
          </a:ln>
        </p:spPr>
      </p:cxnSp>
      <p:cxnSp>
        <p:nvCxnSpPr>
          <p:cNvPr id="434" name="Connector 434"/>
          <p:cNvCxnSpPr>
            <a:stCxn id="418" idx="0"/>
            <a:endCxn id="417" idx="0"/>
          </p:cNvCxnSpPr>
          <p:nvPr/>
        </p:nvCxnSpPr>
        <p:spPr>
          <a:xfrm flipH="1">
            <a:off x="1589707" y="6541514"/>
            <a:ext cx="5947140" cy="464620"/>
          </a:xfrm>
          <a:prstGeom prst="straightConnector1">
            <a:avLst/>
          </a:prstGeom>
          <a:ln w="50800">
            <a:solidFill>
              <a:srgbClr val="A6AAA9"/>
            </a:solidFill>
            <a:miter lim="400000"/>
            <a:headEnd type="triangle" len="sm"/>
          </a:ln>
        </p:spPr>
      </p:cxnSp>
      <p:sp>
        <p:nvSpPr>
          <p:cNvPr id="435" name="Shape 435"/>
          <p:cNvSpPr/>
          <p:nvPr/>
        </p:nvSpPr>
        <p:spPr>
          <a:xfrm>
            <a:off x="6697726" y="5832919"/>
            <a:ext cx="1725538" cy="692845"/>
          </a:xfrm>
          <a:prstGeom prst="rect">
            <a:avLst/>
          </a:prstGeom>
          <a:solidFill>
            <a:schemeClr val="accent1">
              <a:hueOff val="400476"/>
              <a:lumOff val="-24627"/>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a:lvl1pPr>
          </a:lstStyle>
          <a:p>
            <a:r>
              <a:t>benefit-type</a:t>
            </a:r>
          </a:p>
        </p:txBody>
      </p:sp>
      <p:sp>
        <p:nvSpPr>
          <p:cNvPr id="436" name="Shape 436"/>
          <p:cNvSpPr/>
          <p:nvPr/>
        </p:nvSpPr>
        <p:spPr>
          <a:xfrm>
            <a:off x="1303843" y="3834449"/>
            <a:ext cx="571729" cy="37437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vl1pPr>
          </a:lstStyle>
          <a:p>
            <a:r>
              <a:t>CAR</a:t>
            </a:r>
          </a:p>
        </p:txBody>
      </p:sp>
      <p:cxnSp>
        <p:nvCxnSpPr>
          <p:cNvPr id="437" name="Connector 437"/>
          <p:cNvCxnSpPr>
            <a:stCxn id="436" idx="0"/>
            <a:endCxn id="395" idx="0"/>
          </p:cNvCxnSpPr>
          <p:nvPr/>
        </p:nvCxnSpPr>
        <p:spPr>
          <a:xfrm flipH="1" flipV="1">
            <a:off x="1335707" y="2776695"/>
            <a:ext cx="254001" cy="1244939"/>
          </a:xfrm>
          <a:prstGeom prst="straightConnector1">
            <a:avLst/>
          </a:prstGeom>
          <a:ln w="50800">
            <a:solidFill>
              <a:srgbClr val="A6AAA9"/>
            </a:solidFill>
            <a:miter lim="400000"/>
          </a:ln>
        </p:spPr>
      </p:cxn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title"/>
          </p:nvPr>
        </p:nvSpPr>
        <p:spPr>
          <a:prstGeom prst="rect">
            <a:avLst/>
          </a:prstGeom>
        </p:spPr>
        <p:txBody>
          <a:bodyPr/>
          <a:lstStyle/>
          <a:p>
            <a:r>
              <a:t>PBS XML v3.0</a:t>
            </a:r>
          </a:p>
        </p:txBody>
      </p:sp>
      <p:sp>
        <p:nvSpPr>
          <p:cNvPr id="442" name="Shape 442"/>
          <p:cNvSpPr/>
          <p:nvPr/>
        </p:nvSpPr>
        <p:spPr>
          <a:xfrm>
            <a:off x="1153743" y="6618085"/>
            <a:ext cx="10697313" cy="225028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p>
            <a:pPr algn="l">
              <a:defRPr sz="2800"/>
            </a:pPr>
            <a:r>
              <a:t>&lt;prescribing-rule xml:id="a247912942"&gt;</a:t>
            </a:r>
          </a:p>
          <a:p>
            <a:pPr algn="l">
              <a:defRPr sz="2800"/>
            </a:pPr>
            <a:r>
              <a:t>  &lt;benefit-types-list&gt;</a:t>
            </a:r>
          </a:p>
          <a:p>
            <a:pPr algn="l">
              <a:defRPr sz="2800"/>
            </a:pPr>
            <a:r>
              <a:t>    &lt;benefit-type</a:t>
            </a:r>
          </a:p>
          <a:p>
            <a:pPr algn="l">
              <a:defRPr sz="2800"/>
            </a:pPr>
            <a:r>
              <a:t>      rdf:resource="http://pbs.gov.au/benefit-type/authority-required"&gt;</a:t>
            </a:r>
          </a:p>
        </p:txBody>
      </p:sp>
      <p:sp>
        <p:nvSpPr>
          <p:cNvPr id="443" name="Shape 443"/>
          <p:cNvSpPr/>
          <p:nvPr/>
        </p:nvSpPr>
        <p:spPr>
          <a:xfrm>
            <a:off x="1202357" y="4842321"/>
            <a:ext cx="2552701" cy="1567558"/>
          </a:xfrm>
          <a:prstGeom prst="roundRect">
            <a:avLst>
              <a:gd name="adj" fmla="val 12153"/>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prescribing</a:t>
            </a:r>
          </a:p>
          <a:p>
            <a:pPr>
              <a:defRPr sz="3600"/>
            </a:pPr>
            <a:r>
              <a:t>rule</a:t>
            </a:r>
          </a:p>
        </p:txBody>
      </p:sp>
      <p:sp>
        <p:nvSpPr>
          <p:cNvPr id="444" name="Shape 444"/>
          <p:cNvSpPr/>
          <p:nvPr/>
        </p:nvSpPr>
        <p:spPr>
          <a:xfrm>
            <a:off x="4874367" y="5018685"/>
            <a:ext cx="2836361" cy="1214830"/>
          </a:xfrm>
          <a:prstGeom prst="roundRect">
            <a:avLst>
              <a:gd name="adj" fmla="val 15681"/>
            </a:avLst>
          </a:prstGeom>
          <a:solidFill>
            <a:schemeClr val="accent1">
              <a:hueOff val="400476"/>
              <a:lumOff val="-24627"/>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benefit-type</a:t>
            </a:r>
          </a:p>
          <a:p>
            <a:pPr>
              <a:defRPr sz="2400"/>
            </a:pPr>
            <a:r>
              <a:t>authority-required</a:t>
            </a:r>
          </a:p>
        </p:txBody>
      </p:sp>
      <p:sp>
        <p:nvSpPr>
          <p:cNvPr id="445" name="Shape 445"/>
          <p:cNvSpPr/>
          <p:nvPr/>
        </p:nvSpPr>
        <p:spPr>
          <a:xfrm>
            <a:off x="8830038" y="5101059"/>
            <a:ext cx="3183707" cy="1050082"/>
          </a:xfrm>
          <a:prstGeom prst="roundRect">
            <a:avLst>
              <a:gd name="adj" fmla="val 24630"/>
            </a:avLst>
          </a:prstGeom>
          <a:solidFill>
            <a:srgbClr val="94908F">
              <a:alpha val="64999"/>
            </a:srgb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p>
            <a:pPr>
              <a:defRPr sz="3600"/>
            </a:pPr>
            <a:r>
              <a:t>restriction</a:t>
            </a:r>
          </a:p>
          <a:p>
            <a:pPr>
              <a:defRPr sz="2400"/>
            </a:pPr>
            <a:r>
              <a:t>immediate</a:t>
            </a:r>
          </a:p>
        </p:txBody>
      </p:sp>
      <p:cxnSp>
        <p:nvCxnSpPr>
          <p:cNvPr id="446" name="Connector 446"/>
          <p:cNvCxnSpPr>
            <a:stCxn id="443" idx="0"/>
            <a:endCxn id="444" idx="0"/>
          </p:cNvCxnSpPr>
          <p:nvPr/>
        </p:nvCxnSpPr>
        <p:spPr>
          <a:xfrm>
            <a:off x="2478707" y="5626100"/>
            <a:ext cx="3813841" cy="0"/>
          </a:xfrm>
          <a:prstGeom prst="straightConnector1">
            <a:avLst/>
          </a:prstGeom>
          <a:ln w="50800">
            <a:solidFill>
              <a:srgbClr val="FFFFFF"/>
            </a:solidFill>
            <a:miter lim="400000"/>
          </a:ln>
        </p:spPr>
      </p:cxnSp>
      <p:cxnSp>
        <p:nvCxnSpPr>
          <p:cNvPr id="447" name="Connector 447"/>
          <p:cNvCxnSpPr>
            <a:stCxn id="444" idx="0"/>
            <a:endCxn id="445" idx="0"/>
          </p:cNvCxnSpPr>
          <p:nvPr/>
        </p:nvCxnSpPr>
        <p:spPr>
          <a:xfrm>
            <a:off x="6292547" y="5626100"/>
            <a:ext cx="4129345" cy="0"/>
          </a:xfrm>
          <a:prstGeom prst="straightConnector1">
            <a:avLst/>
          </a:prstGeom>
          <a:ln w="50800">
            <a:solidFill>
              <a:srgbClr val="FFFFFF"/>
            </a:solidFill>
            <a:miter lim="400000"/>
          </a:ln>
        </p:spPr>
      </p:cxnSp>
      <p:sp>
        <p:nvSpPr>
          <p:cNvPr id="448" name="Shape 448"/>
          <p:cNvSpPr/>
          <p:nvPr/>
        </p:nvSpPr>
        <p:spPr>
          <a:xfrm>
            <a:off x="1215057" y="2492821"/>
            <a:ext cx="2552701" cy="1567558"/>
          </a:xfrm>
          <a:prstGeom prst="roundRect">
            <a:avLst>
              <a:gd name="adj" fmla="val 12153"/>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prescribing</a:t>
            </a:r>
          </a:p>
          <a:p>
            <a:pPr>
              <a:defRPr sz="3600"/>
            </a:pPr>
            <a:r>
              <a:t>rule</a:t>
            </a:r>
          </a:p>
        </p:txBody>
      </p:sp>
      <p:sp>
        <p:nvSpPr>
          <p:cNvPr id="449" name="Shape 449"/>
          <p:cNvSpPr/>
          <p:nvPr/>
        </p:nvSpPr>
        <p:spPr>
          <a:xfrm>
            <a:off x="4592140" y="2492821"/>
            <a:ext cx="3400816" cy="1567558"/>
          </a:xfrm>
          <a:prstGeom prst="roundRect">
            <a:avLst>
              <a:gd name="adj" fmla="val 12153"/>
            </a:avLst>
          </a:prstGeom>
          <a:solidFill>
            <a:schemeClr val="accent1">
              <a:hueOff val="400476"/>
              <a:lumOff val="-24627"/>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benefit-type</a:t>
            </a:r>
          </a:p>
          <a:p>
            <a:pPr>
              <a:defRPr sz="2400"/>
            </a:pPr>
            <a:r>
              <a:t>authority-method/simple</a:t>
            </a:r>
          </a:p>
        </p:txBody>
      </p:sp>
      <p:cxnSp>
        <p:nvCxnSpPr>
          <p:cNvPr id="450" name="Connector 450"/>
          <p:cNvCxnSpPr>
            <a:stCxn id="448" idx="0"/>
            <a:endCxn id="449" idx="0"/>
          </p:cNvCxnSpPr>
          <p:nvPr/>
        </p:nvCxnSpPr>
        <p:spPr>
          <a:xfrm>
            <a:off x="2491407" y="3276600"/>
            <a:ext cx="3801141" cy="1"/>
          </a:xfrm>
          <a:prstGeom prst="straightConnector1">
            <a:avLst/>
          </a:prstGeom>
          <a:ln w="50800">
            <a:solidFill>
              <a:srgbClr val="FFFFFF"/>
            </a:solidFill>
            <a:miter lim="400000"/>
          </a:ln>
        </p:spPr>
      </p:cxnSp>
      <p:sp>
        <p:nvSpPr>
          <p:cNvPr id="451" name="Shape 451"/>
          <p:cNvSpPr/>
          <p:nvPr/>
        </p:nvSpPr>
        <p:spPr>
          <a:xfrm flipV="1">
            <a:off x="4401119" y="2387522"/>
            <a:ext cx="3782858" cy="1778156"/>
          </a:xfrm>
          <a:prstGeom prst="line">
            <a:avLst/>
          </a:prstGeom>
          <a:ln w="50800">
            <a:solidFill>
              <a:schemeClr val="accent5"/>
            </a:solidFill>
            <a:miter lim="400000"/>
          </a:ln>
        </p:spPr>
        <p:txBody>
          <a:bodyPr lIns="50800" tIns="50800" rIns="50800" bIns="50800" anchor="ctr"/>
          <a:lstStyle/>
          <a:p>
            <a:pPr>
              <a:defRPr sz="3600"/>
            </a:pPr>
            <a:endParaRPr/>
          </a:p>
        </p:txBody>
      </p:sp>
      <p:sp>
        <p:nvSpPr>
          <p:cNvPr id="452" name="Shape 452"/>
          <p:cNvSpPr/>
          <p:nvPr/>
        </p:nvSpPr>
        <p:spPr>
          <a:xfrm>
            <a:off x="4479105" y="2331420"/>
            <a:ext cx="3626886" cy="1890360"/>
          </a:xfrm>
          <a:prstGeom prst="line">
            <a:avLst/>
          </a:prstGeom>
          <a:ln w="50800">
            <a:solidFill>
              <a:schemeClr val="accent5"/>
            </a:solidFill>
            <a:miter lim="400000"/>
          </a:ln>
        </p:spPr>
        <p:txBody>
          <a:bodyPr lIns="50800" tIns="50800" rIns="50800" bIns="50800" anchor="ctr"/>
          <a:lstStyle/>
          <a:p>
            <a:pPr>
              <a:defRPr sz="3600"/>
            </a:pPr>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title"/>
          </p:nvPr>
        </p:nvSpPr>
        <p:spPr>
          <a:prstGeom prst="rect">
            <a:avLst/>
          </a:prstGeom>
        </p:spPr>
        <p:txBody>
          <a:bodyPr/>
          <a:lstStyle/>
          <a:p>
            <a:r>
              <a:t>PBS XML v3.0</a:t>
            </a:r>
          </a:p>
        </p:txBody>
      </p:sp>
      <p:sp>
        <p:nvSpPr>
          <p:cNvPr id="455" name="Shape 455"/>
          <p:cNvSpPr/>
          <p:nvPr/>
        </p:nvSpPr>
        <p:spPr>
          <a:xfrm>
            <a:off x="1202357" y="4842321"/>
            <a:ext cx="2552701" cy="1567558"/>
          </a:xfrm>
          <a:prstGeom prst="roundRect">
            <a:avLst>
              <a:gd name="adj" fmla="val 12153"/>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prescribing</a:t>
            </a:r>
          </a:p>
          <a:p>
            <a:pPr>
              <a:defRPr sz="3600"/>
            </a:pPr>
            <a:r>
              <a:t>rule</a:t>
            </a:r>
          </a:p>
        </p:txBody>
      </p:sp>
      <p:sp>
        <p:nvSpPr>
          <p:cNvPr id="456" name="Shape 456"/>
          <p:cNvSpPr/>
          <p:nvPr/>
        </p:nvSpPr>
        <p:spPr>
          <a:xfrm>
            <a:off x="4874367" y="5018685"/>
            <a:ext cx="2836361" cy="1214830"/>
          </a:xfrm>
          <a:prstGeom prst="roundRect">
            <a:avLst>
              <a:gd name="adj" fmla="val 15681"/>
            </a:avLst>
          </a:prstGeom>
          <a:solidFill>
            <a:schemeClr val="accent1">
              <a:hueOff val="400476"/>
              <a:lumOff val="-24627"/>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3600"/>
            </a:pPr>
            <a:r>
              <a:t>benefit-type</a:t>
            </a:r>
          </a:p>
          <a:p>
            <a:pPr>
              <a:defRPr sz="2400"/>
            </a:pPr>
            <a:r>
              <a:t>authority-required</a:t>
            </a:r>
          </a:p>
        </p:txBody>
      </p:sp>
      <p:sp>
        <p:nvSpPr>
          <p:cNvPr id="457" name="Shape 457"/>
          <p:cNvSpPr/>
          <p:nvPr/>
        </p:nvSpPr>
        <p:spPr>
          <a:xfrm>
            <a:off x="5997938" y="3234159"/>
            <a:ext cx="3183707" cy="1050082"/>
          </a:xfrm>
          <a:prstGeom prst="roundRect">
            <a:avLst>
              <a:gd name="adj" fmla="val 24630"/>
            </a:avLst>
          </a:prstGeom>
          <a:solidFill>
            <a:srgbClr val="94908F">
              <a:alpha val="64999"/>
            </a:srgb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p>
            <a:pPr>
              <a:defRPr sz="3600"/>
            </a:pPr>
            <a:r>
              <a:t>restriction</a:t>
            </a:r>
          </a:p>
          <a:p>
            <a:pPr>
              <a:defRPr sz="2400"/>
            </a:pPr>
            <a:r>
              <a:t>full</a:t>
            </a:r>
          </a:p>
        </p:txBody>
      </p:sp>
      <p:cxnSp>
        <p:nvCxnSpPr>
          <p:cNvPr id="458" name="Connector 458"/>
          <p:cNvCxnSpPr>
            <a:stCxn id="455" idx="0"/>
            <a:endCxn id="456" idx="0"/>
          </p:cNvCxnSpPr>
          <p:nvPr/>
        </p:nvCxnSpPr>
        <p:spPr>
          <a:xfrm>
            <a:off x="2478707" y="5626100"/>
            <a:ext cx="3813841" cy="1"/>
          </a:xfrm>
          <a:prstGeom prst="straightConnector1">
            <a:avLst/>
          </a:prstGeom>
          <a:ln w="50800">
            <a:solidFill>
              <a:srgbClr val="FFFFFF"/>
            </a:solidFill>
            <a:miter lim="400000"/>
          </a:ln>
        </p:spPr>
      </p:cxnSp>
      <p:cxnSp>
        <p:nvCxnSpPr>
          <p:cNvPr id="459" name="Connector 459"/>
          <p:cNvCxnSpPr>
            <a:stCxn id="456" idx="0"/>
            <a:endCxn id="457" idx="0"/>
          </p:cNvCxnSpPr>
          <p:nvPr/>
        </p:nvCxnSpPr>
        <p:spPr>
          <a:xfrm flipV="1">
            <a:off x="6292547" y="3759200"/>
            <a:ext cx="1297245" cy="1866901"/>
          </a:xfrm>
          <a:prstGeom prst="straightConnector1">
            <a:avLst/>
          </a:prstGeom>
          <a:ln w="50800">
            <a:solidFill>
              <a:srgbClr val="FFFFFF"/>
            </a:solidFill>
            <a:miter lim="400000"/>
          </a:ln>
        </p:spPr>
      </p:cxnSp>
      <p:sp>
        <p:nvSpPr>
          <p:cNvPr id="460" name="Shape 460"/>
          <p:cNvSpPr/>
          <p:nvPr/>
        </p:nvSpPr>
        <p:spPr>
          <a:xfrm>
            <a:off x="5997938" y="6967959"/>
            <a:ext cx="3183707" cy="1050083"/>
          </a:xfrm>
          <a:prstGeom prst="roundRect">
            <a:avLst>
              <a:gd name="adj" fmla="val 24630"/>
            </a:avLst>
          </a:prstGeom>
          <a:solidFill>
            <a:srgbClr val="94908F">
              <a:alpha val="64999"/>
            </a:srgb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p>
            <a:pPr>
              <a:defRPr sz="3600"/>
            </a:pPr>
            <a:r>
              <a:t>restriction</a:t>
            </a:r>
          </a:p>
          <a:p>
            <a:pPr>
              <a:defRPr sz="2400"/>
            </a:pPr>
            <a:r>
              <a:t>immediate</a:t>
            </a:r>
          </a:p>
        </p:txBody>
      </p:sp>
      <p:cxnSp>
        <p:nvCxnSpPr>
          <p:cNvPr id="461" name="Connector 461"/>
          <p:cNvCxnSpPr>
            <a:stCxn id="456" idx="0"/>
            <a:endCxn id="460" idx="0"/>
          </p:cNvCxnSpPr>
          <p:nvPr/>
        </p:nvCxnSpPr>
        <p:spPr>
          <a:xfrm>
            <a:off x="6292547" y="5626100"/>
            <a:ext cx="1297245" cy="1866901"/>
          </a:xfrm>
          <a:prstGeom prst="straightConnector1">
            <a:avLst/>
          </a:prstGeom>
          <a:ln w="50800">
            <a:solidFill>
              <a:srgbClr val="FFFFFF"/>
            </a:solidFill>
            <a:miter lim="400000"/>
          </a:ln>
        </p:spPr>
      </p:cxnSp>
      <p:sp>
        <p:nvSpPr>
          <p:cNvPr id="462" name="Shape 462"/>
          <p:cNvSpPr/>
          <p:nvPr/>
        </p:nvSpPr>
        <p:spPr>
          <a:xfrm>
            <a:off x="9604738" y="3234159"/>
            <a:ext cx="3183707" cy="1050082"/>
          </a:xfrm>
          <a:prstGeom prst="roundRect">
            <a:avLst>
              <a:gd name="adj" fmla="val 24630"/>
            </a:avLst>
          </a:prstGeom>
          <a:solidFill>
            <a:schemeClr val="accent6">
              <a:lumOff val="-8741"/>
              <a:alpha val="75193"/>
            </a:scheme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initial</a:t>
            </a:r>
          </a:p>
        </p:txBody>
      </p:sp>
      <p:sp>
        <p:nvSpPr>
          <p:cNvPr id="463" name="Shape 463"/>
          <p:cNvSpPr/>
          <p:nvPr/>
        </p:nvSpPr>
        <p:spPr>
          <a:xfrm>
            <a:off x="9604738" y="6967959"/>
            <a:ext cx="3183707" cy="1050082"/>
          </a:xfrm>
          <a:prstGeom prst="roundRect">
            <a:avLst>
              <a:gd name="adj" fmla="val 24630"/>
            </a:avLst>
          </a:prstGeom>
          <a:solidFill>
            <a:schemeClr val="accent6">
              <a:lumOff val="-8741"/>
              <a:alpha val="75193"/>
            </a:schemeClr>
          </a:solidFill>
          <a:ln w="12700">
            <a:miter lim="400000"/>
          </a:ln>
          <a:effectLst>
            <a:outerShdw blurRad="101600" dist="381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3600"/>
            </a:lvl1pPr>
          </a:lstStyle>
          <a:p>
            <a:r>
              <a:t>continuing</a:t>
            </a:r>
          </a:p>
        </p:txBody>
      </p:sp>
      <p:cxnSp>
        <p:nvCxnSpPr>
          <p:cNvPr id="464" name="Connector 464"/>
          <p:cNvCxnSpPr>
            <a:stCxn id="457" idx="0"/>
            <a:endCxn id="462" idx="0"/>
          </p:cNvCxnSpPr>
          <p:nvPr/>
        </p:nvCxnSpPr>
        <p:spPr>
          <a:xfrm>
            <a:off x="7589791" y="3759200"/>
            <a:ext cx="3606801" cy="0"/>
          </a:xfrm>
          <a:prstGeom prst="straightConnector1">
            <a:avLst/>
          </a:prstGeom>
          <a:ln w="50800">
            <a:solidFill>
              <a:srgbClr val="FFFFFF"/>
            </a:solidFill>
            <a:miter lim="400000"/>
          </a:ln>
        </p:spPr>
      </p:cxnSp>
      <p:cxnSp>
        <p:nvCxnSpPr>
          <p:cNvPr id="465" name="Connector 465"/>
          <p:cNvCxnSpPr>
            <a:stCxn id="460" idx="0"/>
            <a:endCxn id="463" idx="0"/>
          </p:cNvCxnSpPr>
          <p:nvPr/>
        </p:nvCxnSpPr>
        <p:spPr>
          <a:xfrm flipV="1">
            <a:off x="7589791" y="7493000"/>
            <a:ext cx="3606801" cy="1"/>
          </a:xfrm>
          <a:prstGeom prst="straightConnector1">
            <a:avLst/>
          </a:prstGeom>
          <a:ln w="50800">
            <a:solidFill>
              <a:srgbClr val="FFFFFF"/>
            </a:solidFill>
            <a:miter lim="400000"/>
          </a:ln>
        </p:spPr>
      </p:cxn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p:cNvSpPr>
          <p:nvPr>
            <p:ph type="title"/>
          </p:nvPr>
        </p:nvSpPr>
        <p:spPr>
          <a:prstGeom prst="rect">
            <a:avLst/>
          </a:prstGeom>
        </p:spPr>
        <p:txBody>
          <a:bodyPr/>
          <a:lstStyle/>
          <a:p>
            <a:r>
              <a:t>PBS XML v3.0</a:t>
            </a:r>
          </a:p>
        </p:txBody>
      </p:sp>
      <p:sp>
        <p:nvSpPr>
          <p:cNvPr id="468" name="Shape 468"/>
          <p:cNvSpPr>
            <a:spLocks noGrp="1"/>
          </p:cNvSpPr>
          <p:nvPr>
            <p:ph type="body" idx="1"/>
          </p:nvPr>
        </p:nvSpPr>
        <p:spPr>
          <a:prstGeom prst="rect">
            <a:avLst/>
          </a:prstGeom>
        </p:spPr>
        <p:txBody>
          <a:bodyPr/>
          <a:lstStyle/>
          <a:p>
            <a:pPr>
              <a:buBlip>
                <a:blip r:embed="rId3"/>
              </a:buBlip>
            </a:pPr>
            <a:r>
              <a:t>Schedule</a:t>
            </a:r>
          </a:p>
          <a:p>
            <a:pPr>
              <a:buBlip>
                <a:blip r:embed="rId3"/>
              </a:buBlip>
            </a:pPr>
            <a:r>
              <a:t>Align with DHS</a:t>
            </a:r>
          </a:p>
          <a:p>
            <a:pPr>
              <a:buBlip>
                <a:blip r:embed="rId3"/>
              </a:buBlip>
            </a:pPr>
            <a:r>
              <a:t>February 2017 Schedule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p>
            <a:r>
              <a:t>Action Items</a:t>
            </a:r>
          </a:p>
        </p:txBody>
      </p:sp>
      <p:sp>
        <p:nvSpPr>
          <p:cNvPr id="221" name="Shape 221"/>
          <p:cNvSpPr>
            <a:spLocks noGrp="1"/>
          </p:cNvSpPr>
          <p:nvPr>
            <p:ph type="body" idx="1"/>
          </p:nvPr>
        </p:nvSpPr>
        <p:spPr>
          <a:prstGeom prst="rect">
            <a:avLst/>
          </a:prstGeom>
        </p:spPr>
        <p:txBody>
          <a:bodyPr/>
          <a:lstStyle>
            <a:lvl1pPr>
              <a:buBlip>
                <a:blip r:embed="rId3"/>
              </a:buBlip>
            </a:lvl1pPr>
            <a:lvl2pPr>
              <a:buBlip>
                <a:blip r:embed="rId3"/>
              </a:buBlip>
              <a:defRPr>
                <a:solidFill>
                  <a:schemeClr val="accent4">
                    <a:hueOff val="384618"/>
                    <a:satOff val="3869"/>
                    <a:lumOff val="5802"/>
                  </a:schemeClr>
                </a:solidFill>
              </a:defRPr>
            </a:lvl2pPr>
            <a:lvl3pPr>
              <a:buBlip>
                <a:blip r:embed="rId3"/>
              </a:buBlip>
              <a:defRPr>
                <a:solidFill>
                  <a:schemeClr val="accent4">
                    <a:hueOff val="384618"/>
                    <a:satOff val="3869"/>
                    <a:lumOff val="5802"/>
                  </a:schemeClr>
                </a:solidFill>
              </a:defRPr>
            </a:lvl3pPr>
          </a:lstStyle>
          <a:p>
            <a:r>
              <a:t>Map V2 controlled vocabularies to V3 terminology concepts</a:t>
            </a:r>
          </a:p>
          <a:p>
            <a:pPr lvl="1"/>
            <a:r>
              <a:t>Will be done in V3 documentation</a:t>
            </a:r>
          </a:p>
          <a:p>
            <a:pPr lvl="2"/>
            <a:r>
              <a:t>pre-production-1 release</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p:cNvSpPr>
          <p:nvPr>
            <p:ph type="title"/>
          </p:nvPr>
        </p:nvSpPr>
        <p:spPr>
          <a:prstGeom prst="rect">
            <a:avLst/>
          </a:prstGeom>
        </p:spPr>
        <p:txBody>
          <a:bodyPr/>
          <a:lstStyle/>
          <a:p>
            <a:r>
              <a:t>PBS XML v3.0</a:t>
            </a:r>
          </a:p>
        </p:txBody>
      </p:sp>
      <p:sp>
        <p:nvSpPr>
          <p:cNvPr id="471" name="Shape 471"/>
          <p:cNvSpPr>
            <a:spLocks noGrp="1"/>
          </p:cNvSpPr>
          <p:nvPr>
            <p:ph type="body" idx="1"/>
          </p:nvPr>
        </p:nvSpPr>
        <p:spPr>
          <a:prstGeom prst="rect">
            <a:avLst/>
          </a:prstGeom>
        </p:spPr>
        <p:txBody>
          <a:bodyPr/>
          <a:lstStyle/>
          <a:p>
            <a:pPr>
              <a:buBlip>
                <a:blip r:embed="rId3"/>
              </a:buBlip>
            </a:pPr>
            <a:r>
              <a:t>Release Plan</a:t>
            </a:r>
          </a:p>
          <a:p>
            <a:pPr>
              <a:buBlip>
                <a:blip r:embed="rId3"/>
              </a:buBlip>
            </a:pPr>
            <a:r>
              <a:t>Alpha stage</a:t>
            </a:r>
          </a:p>
          <a:p>
            <a:pPr lvl="1">
              <a:buBlip>
                <a:blip r:embed="rId3"/>
              </a:buBlip>
              <a:defRPr sz="2800"/>
            </a:pPr>
            <a:r>
              <a:t>Schema design unstable; frequent releases</a:t>
            </a:r>
          </a:p>
          <a:p>
            <a:pPr>
              <a:buBlip>
                <a:blip r:embed="rId3"/>
              </a:buBlip>
            </a:pPr>
            <a:r>
              <a:t>Beta stage</a:t>
            </a:r>
          </a:p>
          <a:p>
            <a:pPr lvl="1">
              <a:buBlip>
                <a:blip r:embed="rId3"/>
              </a:buBlip>
              <a:defRPr sz="2800"/>
            </a:pPr>
            <a:r>
              <a:t>Schema design stable, bug fixes; less frequent releases</a:t>
            </a:r>
          </a:p>
          <a:p>
            <a:pPr>
              <a:buBlip>
                <a:blip r:embed="rId3"/>
              </a:buBlip>
            </a:pPr>
            <a:r>
              <a:t>Pre-production</a:t>
            </a:r>
          </a:p>
          <a:p>
            <a:pPr>
              <a:buBlip>
                <a:blip r:embed="rId3"/>
              </a:buBlip>
            </a:pPr>
            <a:r>
              <a:t>Production</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p:cNvSpPr>
          <p:nvPr>
            <p:ph type="title"/>
          </p:nvPr>
        </p:nvSpPr>
        <p:spPr>
          <a:prstGeom prst="rect">
            <a:avLst/>
          </a:prstGeom>
        </p:spPr>
        <p:txBody>
          <a:bodyPr/>
          <a:lstStyle/>
          <a:p>
            <a:r>
              <a:t>PBS XML v3.0</a:t>
            </a:r>
          </a:p>
        </p:txBody>
      </p:sp>
      <p:sp>
        <p:nvSpPr>
          <p:cNvPr id="474" name="Shape 474"/>
          <p:cNvSpPr>
            <a:spLocks noGrp="1"/>
          </p:cNvSpPr>
          <p:nvPr>
            <p:ph type="body" idx="1"/>
          </p:nvPr>
        </p:nvSpPr>
        <p:spPr>
          <a:prstGeom prst="rect">
            <a:avLst/>
          </a:prstGeom>
        </p:spPr>
        <p:txBody>
          <a:bodyPr/>
          <a:lstStyle/>
          <a:p>
            <a:pPr>
              <a:buBlip>
                <a:blip r:embed="rId3"/>
              </a:buBlip>
            </a:pPr>
            <a:r>
              <a:t>Release Plan</a:t>
            </a:r>
          </a:p>
          <a:p>
            <a:pPr>
              <a:buBlip>
                <a:blip r:embed="rId3"/>
              </a:buBlip>
            </a:pPr>
            <a:r>
              <a:t>Beta stage</a:t>
            </a:r>
          </a:p>
          <a:p>
            <a:pPr>
              <a:buBlip>
                <a:blip r:embed="rId3"/>
              </a:buBlip>
            </a:pPr>
            <a:r>
              <a:t>Beta 5 released February 2016</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a:prstGeom prst="rect">
            <a:avLst/>
          </a:prstGeom>
        </p:spPr>
        <p:txBody>
          <a:bodyPr/>
          <a:lstStyle/>
          <a:p>
            <a:r>
              <a:t>PBS XML v3.0</a:t>
            </a:r>
          </a:p>
        </p:txBody>
      </p:sp>
      <p:sp>
        <p:nvSpPr>
          <p:cNvPr id="477" name="Shape 477"/>
          <p:cNvSpPr>
            <a:spLocks noGrp="1"/>
          </p:cNvSpPr>
          <p:nvPr>
            <p:ph type="body" idx="1"/>
          </p:nvPr>
        </p:nvSpPr>
        <p:spPr>
          <a:prstGeom prst="rect">
            <a:avLst/>
          </a:prstGeom>
        </p:spPr>
        <p:txBody>
          <a:bodyPr/>
          <a:lstStyle/>
          <a:p>
            <a:pPr>
              <a:buBlip>
                <a:blip r:embed="rId3"/>
              </a:buBlip>
            </a:pPr>
            <a:r>
              <a:t>Release Plan</a:t>
            </a:r>
          </a:p>
          <a:p>
            <a:pPr>
              <a:buBlip>
                <a:blip r:embed="rId3"/>
              </a:buBlip>
            </a:pPr>
            <a:r>
              <a:t>Pre-Production stage</a:t>
            </a:r>
          </a:p>
          <a:p>
            <a:pPr>
              <a:buBlip>
                <a:blip r:embed="rId3"/>
              </a:buBlip>
            </a:pPr>
            <a:r>
              <a:t>Finalise schema</a:t>
            </a:r>
          </a:p>
          <a:p>
            <a:pPr>
              <a:buBlip>
                <a:blip r:embed="rId3"/>
              </a:buBlip>
            </a:pPr>
            <a:r>
              <a:t>Complete package, test data available</a:t>
            </a:r>
          </a:p>
          <a:p>
            <a:pPr>
              <a:buBlip>
                <a:blip r:embed="rId3"/>
              </a:buBlip>
            </a:pPr>
            <a:r>
              <a:t>Pre-Production Release 1: March 2016</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p:cNvSpPr>
          <p:nvPr>
            <p:ph type="title"/>
          </p:nvPr>
        </p:nvSpPr>
        <p:spPr>
          <a:prstGeom prst="rect">
            <a:avLst/>
          </a:prstGeom>
        </p:spPr>
        <p:txBody>
          <a:bodyPr/>
          <a:lstStyle/>
          <a:p>
            <a:r>
              <a:t>PBS XML v3.0</a:t>
            </a:r>
          </a:p>
        </p:txBody>
      </p:sp>
      <p:sp>
        <p:nvSpPr>
          <p:cNvPr id="480" name="Shape 480"/>
          <p:cNvSpPr>
            <a:spLocks noGrp="1"/>
          </p:cNvSpPr>
          <p:nvPr>
            <p:ph type="body" idx="1"/>
          </p:nvPr>
        </p:nvSpPr>
        <p:spPr>
          <a:prstGeom prst="rect">
            <a:avLst/>
          </a:prstGeom>
        </p:spPr>
        <p:txBody>
          <a:bodyPr/>
          <a:lstStyle/>
          <a:p>
            <a:pPr>
              <a:buBlip>
                <a:blip r:embed="rId3"/>
              </a:buBlip>
            </a:pPr>
            <a:r>
              <a:t>Release Plan</a:t>
            </a:r>
          </a:p>
          <a:p>
            <a:pPr>
              <a:buBlip>
                <a:blip r:embed="rId3"/>
              </a:buBlip>
            </a:pPr>
            <a:r>
              <a:t>Production stage</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Shape 482"/>
          <p:cNvSpPr>
            <a:spLocks noGrp="1"/>
          </p:cNvSpPr>
          <p:nvPr>
            <p:ph type="title"/>
          </p:nvPr>
        </p:nvSpPr>
        <p:spPr>
          <a:prstGeom prst="rect">
            <a:avLst/>
          </a:prstGeom>
        </p:spPr>
        <p:txBody>
          <a:bodyPr/>
          <a:lstStyle/>
          <a:p>
            <a:r>
              <a:t>PBS XML v3.0</a:t>
            </a:r>
          </a:p>
        </p:txBody>
      </p:sp>
      <p:sp>
        <p:nvSpPr>
          <p:cNvPr id="483" name="Shape 483"/>
          <p:cNvSpPr>
            <a:spLocks noGrp="1"/>
          </p:cNvSpPr>
          <p:nvPr>
            <p:ph type="body" idx="1"/>
          </p:nvPr>
        </p:nvSpPr>
        <p:spPr>
          <a:prstGeom prst="rect">
            <a:avLst/>
          </a:prstGeom>
        </p:spPr>
        <p:txBody>
          <a:bodyPr/>
          <a:lstStyle/>
          <a:p>
            <a:pPr>
              <a:buBlip>
                <a:blip r:embed="rId3"/>
              </a:buBlip>
            </a:pPr>
            <a:r>
              <a:t>Transition Plan</a:t>
            </a:r>
          </a:p>
          <a:p>
            <a:pPr>
              <a:buBlip>
                <a:blip r:embed="rId3"/>
              </a:buBlip>
            </a:pPr>
            <a:r>
              <a:t>Support users to transition from v2 to v3</a:t>
            </a:r>
          </a:p>
          <a:p>
            <a:pPr>
              <a:buBlip>
                <a:blip r:embed="rId3"/>
              </a:buBlip>
            </a:pPr>
            <a:r>
              <a:t>Support users to adopt v3</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p:cNvSpPr>
          <p:nvPr>
            <p:ph type="title"/>
          </p:nvPr>
        </p:nvSpPr>
        <p:spPr>
          <a:prstGeom prst="rect">
            <a:avLst/>
          </a:prstGeom>
        </p:spPr>
        <p:txBody>
          <a:bodyPr/>
          <a:lstStyle/>
          <a:p>
            <a:r>
              <a:t>Agenda</a:t>
            </a:r>
          </a:p>
        </p:txBody>
      </p:sp>
      <p:sp>
        <p:nvSpPr>
          <p:cNvPr id="486" name="Shape 486"/>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defRPr>
                <a:solidFill>
                  <a:schemeClr val="accent4">
                    <a:hueOff val="384618"/>
                    <a:satOff val="3869"/>
                    <a:lumOff val="5802"/>
                  </a:schemeClr>
                </a:solidFill>
              </a:defRPr>
            </a:pPr>
            <a:r>
              <a:t>Other Business</a:t>
            </a:r>
          </a:p>
          <a:p>
            <a:pPr>
              <a:buBlip>
                <a:blip r:embed="rId3"/>
              </a:buBlip>
            </a:pPr>
            <a:r>
              <a:t>Meeting close</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p:cNvSpPr>
          <p:nvPr>
            <p:ph type="title"/>
          </p:nvPr>
        </p:nvSpPr>
        <p:spPr>
          <a:prstGeom prst="rect">
            <a:avLst/>
          </a:prstGeom>
        </p:spPr>
        <p:txBody>
          <a:bodyPr/>
          <a:lstStyle/>
          <a:p>
            <a:r>
              <a:t>Agenda</a:t>
            </a:r>
          </a:p>
        </p:txBody>
      </p:sp>
      <p:sp>
        <p:nvSpPr>
          <p:cNvPr id="489" name="Shape 489"/>
          <p:cNvSpPr>
            <a:spLocks noGrp="1"/>
          </p:cNvSpPr>
          <p:nvPr>
            <p:ph type="body" idx="1"/>
          </p:nvPr>
        </p:nvSpPr>
        <p:spPr>
          <a:xfrm>
            <a:off x="787400" y="2768600"/>
            <a:ext cx="11430000" cy="6007100"/>
          </a:xfrm>
          <a:prstGeom prst="rect">
            <a:avLst/>
          </a:prstGeom>
        </p:spPr>
        <p:txBody>
          <a:bodyPr numCol="2" spcCol="571500"/>
          <a:lstStyle/>
          <a:p>
            <a:pPr>
              <a:buBlip>
                <a:blip r:embed="rId3"/>
              </a:buBlip>
            </a:pPr>
            <a:r>
              <a:t>Welcome/Introduction</a:t>
            </a:r>
          </a:p>
          <a:p>
            <a:pPr>
              <a:buBlip>
                <a:blip r:embed="rId3"/>
              </a:buBlip>
            </a:pPr>
            <a:r>
              <a:t>Action Items</a:t>
            </a:r>
          </a:p>
          <a:p>
            <a:pPr>
              <a:buBlip>
                <a:blip r:embed="rId3"/>
              </a:buBlip>
            </a:pPr>
            <a:r>
              <a:t>Discount Copayment</a:t>
            </a:r>
          </a:p>
          <a:p>
            <a:pPr>
              <a:buBlip>
                <a:blip r:embed="rId3"/>
              </a:buBlip>
            </a:pPr>
            <a:r>
              <a:t>Expanded Safety Net Early Supply Rule</a:t>
            </a:r>
          </a:p>
          <a:p>
            <a:pPr>
              <a:buBlip>
                <a:blip r:embed="rId3"/>
              </a:buBlip>
            </a:pPr>
            <a:r>
              <a:t>EFC Compounding</a:t>
            </a:r>
          </a:p>
          <a:p>
            <a:pPr>
              <a:buBlip>
                <a:blip r:embed="rId3"/>
              </a:buBlip>
            </a:pPr>
            <a:r>
              <a:t>Hospital Med Charts</a:t>
            </a:r>
          </a:p>
          <a:p>
            <a:pPr>
              <a:buBlip>
                <a:blip r:embed="rId3"/>
              </a:buBlip>
            </a:pPr>
            <a:r>
              <a:t>OTC Measure</a:t>
            </a:r>
          </a:p>
          <a:p>
            <a:pPr>
              <a:buBlip>
                <a:blip r:embed="rId3"/>
              </a:buBlip>
            </a:pPr>
            <a:r>
              <a:t>PBS XML Review</a:t>
            </a:r>
          </a:p>
          <a:p>
            <a:pPr>
              <a:buBlip>
                <a:blip r:embed="rId3"/>
              </a:buBlip>
            </a:pPr>
            <a:r>
              <a:t>Automated Authorities</a:t>
            </a:r>
          </a:p>
          <a:p>
            <a:pPr>
              <a:buBlip>
                <a:blip r:embed="rId3"/>
              </a:buBlip>
            </a:pPr>
            <a:r>
              <a:t>AMT v3</a:t>
            </a:r>
          </a:p>
          <a:p>
            <a:pPr>
              <a:buBlip>
                <a:blip r:embed="rId3"/>
              </a:buBlip>
            </a:pPr>
            <a:r>
              <a:t>PBS XML Schema 3.0</a:t>
            </a:r>
          </a:p>
          <a:p>
            <a:pPr>
              <a:buBlip>
                <a:blip r:embed="rId3"/>
              </a:buBlip>
            </a:pPr>
            <a:r>
              <a:t>Other Business</a:t>
            </a:r>
          </a:p>
          <a:p>
            <a:pPr>
              <a:buBlip>
                <a:blip r:embed="rId3"/>
              </a:buBlip>
              <a:defRPr>
                <a:solidFill>
                  <a:schemeClr val="accent4">
                    <a:hueOff val="384618"/>
                    <a:satOff val="3869"/>
                    <a:lumOff val="5802"/>
                  </a:schemeClr>
                </a:solidFill>
              </a:defRPr>
            </a:pPr>
            <a:r>
              <a:t>Meeting close</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title"/>
          </p:nvPr>
        </p:nvSpPr>
        <p:spPr>
          <a:prstGeom prst="rect">
            <a:avLst/>
          </a:prstGeom>
        </p:spPr>
        <p:txBody>
          <a:bodyPr/>
          <a:lstStyle/>
          <a:p>
            <a:r>
              <a:t>Meeting Close</a:t>
            </a:r>
          </a:p>
        </p:txBody>
      </p:sp>
      <p:sp>
        <p:nvSpPr>
          <p:cNvPr id="492" name="Shape 492"/>
          <p:cNvSpPr>
            <a:spLocks noGrp="1"/>
          </p:cNvSpPr>
          <p:nvPr>
            <p:ph type="body" idx="1"/>
          </p:nvPr>
        </p:nvSpPr>
        <p:spPr>
          <a:prstGeom prst="rect">
            <a:avLst/>
          </a:prstGeom>
        </p:spPr>
        <p:txBody>
          <a:bodyPr/>
          <a:lstStyle>
            <a:lvl1pPr>
              <a:buBlip>
                <a:blip r:embed="rId3"/>
              </a:buBlip>
            </a:lvl1pPr>
          </a:lstStyle>
          <a:p>
            <a:r>
              <a:t>Next meeting August/September 2016</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prstGeom prst="rect">
            <a:avLst/>
          </a:prstGeom>
        </p:spPr>
        <p:txBody>
          <a:bodyPr/>
          <a:lstStyle/>
          <a:p>
            <a:r>
              <a:t>Action Items</a:t>
            </a:r>
          </a:p>
        </p:txBody>
      </p:sp>
      <p:sp>
        <p:nvSpPr>
          <p:cNvPr id="224" name="Shape 224"/>
          <p:cNvSpPr>
            <a:spLocks noGrp="1"/>
          </p:cNvSpPr>
          <p:nvPr>
            <p:ph type="body" idx="1"/>
          </p:nvPr>
        </p:nvSpPr>
        <p:spPr>
          <a:prstGeom prst="rect">
            <a:avLst/>
          </a:prstGeom>
        </p:spPr>
        <p:txBody>
          <a:bodyPr/>
          <a:lstStyle/>
          <a:p>
            <a:pPr>
              <a:buBlip>
                <a:blip r:embed="rId3"/>
              </a:buBlip>
            </a:pPr>
            <a:r>
              <a:t>Health to find out why the PBS Item Code can’t be printed on the script</a:t>
            </a:r>
          </a:p>
          <a:p>
            <a:pPr>
              <a:buBlip>
                <a:blip r:embed="rId3"/>
              </a:buBlip>
            </a:pPr>
            <a:r>
              <a:t>Can any Community Pharmacy dispense to HS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prstGeom prst="rect">
            <a:avLst/>
          </a:prstGeom>
        </p:spPr>
        <p:txBody>
          <a:bodyPr/>
          <a:lstStyle/>
          <a:p>
            <a:r>
              <a:t>Action Items</a:t>
            </a:r>
          </a:p>
        </p:txBody>
      </p:sp>
      <p:sp>
        <p:nvSpPr>
          <p:cNvPr id="227" name="Shape 227"/>
          <p:cNvSpPr>
            <a:spLocks noGrp="1"/>
          </p:cNvSpPr>
          <p:nvPr>
            <p:ph type="body" idx="1"/>
          </p:nvPr>
        </p:nvSpPr>
        <p:spPr>
          <a:prstGeom prst="rect">
            <a:avLst/>
          </a:prstGeom>
        </p:spPr>
        <p:txBody>
          <a:bodyPr/>
          <a:lstStyle>
            <a:lvl1pPr>
              <a:buBlip>
                <a:blip r:embed="rId3"/>
              </a:buBlip>
            </a:lvl1pPr>
            <a:lvl2pPr>
              <a:buBlip>
                <a:blip r:embed="rId3"/>
              </a:buBlip>
              <a:defRPr>
                <a:solidFill>
                  <a:schemeClr val="accent4">
                    <a:hueOff val="384618"/>
                    <a:satOff val="3869"/>
                    <a:lumOff val="5802"/>
                  </a:schemeClr>
                </a:solidFill>
              </a:defRPr>
            </a:lvl2pPr>
          </a:lstStyle>
          <a:p>
            <a:r>
              <a:t>Health to check Markup Bands for Private Hospital dispensing rule</a:t>
            </a:r>
          </a:p>
          <a:p>
            <a:pPr lvl="1"/>
            <a:r>
              <a:t>Dispensing rules are correct</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prstGeom prst="rect">
            <a:avLst/>
          </a:prstGeom>
        </p:spPr>
        <p:txBody>
          <a:bodyPr/>
          <a:lstStyle/>
          <a:p>
            <a:r>
              <a:t>Action Items</a:t>
            </a:r>
          </a:p>
        </p:txBody>
      </p:sp>
      <p:sp>
        <p:nvSpPr>
          <p:cNvPr id="230" name="Shape 230"/>
          <p:cNvSpPr>
            <a:spLocks noGrp="1"/>
          </p:cNvSpPr>
          <p:nvPr>
            <p:ph type="body" idx="1"/>
          </p:nvPr>
        </p:nvSpPr>
        <p:spPr>
          <a:prstGeom prst="rect">
            <a:avLst/>
          </a:prstGeom>
        </p:spPr>
        <p:txBody>
          <a:bodyPr/>
          <a:lstStyle>
            <a:lvl1pPr>
              <a:buBlip>
                <a:blip r:embed="rId3"/>
              </a:buBlip>
            </a:lvl1pPr>
            <a:lvl2pPr>
              <a:buBlip>
                <a:blip r:embed="rId3"/>
              </a:buBlip>
              <a:defRPr>
                <a:solidFill>
                  <a:schemeClr val="accent4">
                    <a:hueOff val="384618"/>
                    <a:satOff val="3869"/>
                    <a:lumOff val="5802"/>
                  </a:schemeClr>
                </a:solidFill>
              </a:defRPr>
            </a:lvl2pPr>
          </a:lstStyle>
          <a:p>
            <a:r>
              <a:t>Health to create PBS XML v2.12 schema test data with the changes injected and distribute to vendors. Coordinate with DHS to load data into the test environment to be available late October</a:t>
            </a:r>
          </a:p>
          <a:p>
            <a:pPr lvl="1"/>
            <a:r>
              <a:t>Released 6th October 2015</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2347</Words>
  <Application>Microsoft Office PowerPoint</Application>
  <PresentationFormat>Custom</PresentationFormat>
  <Paragraphs>508</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Industrial</vt:lpstr>
      <vt:lpstr>PBS Developers’ Forum</vt:lpstr>
      <vt:lpstr>Agenda</vt:lpstr>
      <vt:lpstr>Agenda</vt:lpstr>
      <vt:lpstr>Action Items</vt:lpstr>
      <vt:lpstr>Action Items</vt:lpstr>
      <vt:lpstr>Action Items</vt:lpstr>
      <vt:lpstr>Action Items</vt:lpstr>
      <vt:lpstr>Action Items</vt:lpstr>
      <vt:lpstr>Action Items</vt:lpstr>
      <vt:lpstr>Agenda</vt:lpstr>
      <vt:lpstr>PBS XML Schema v2.12</vt:lpstr>
      <vt:lpstr>Agenda</vt:lpstr>
      <vt:lpstr>Early Supply Rule</vt:lpstr>
      <vt:lpstr>Agenda</vt:lpstr>
      <vt:lpstr>EFC Compounding</vt:lpstr>
      <vt:lpstr>Agenda</vt:lpstr>
      <vt:lpstr>Hospital Medication Charts</vt:lpstr>
      <vt:lpstr>Hospital Medication Charts</vt:lpstr>
      <vt:lpstr>Agenda</vt:lpstr>
      <vt:lpstr>OTC Measure</vt:lpstr>
      <vt:lpstr>Agenda</vt:lpstr>
      <vt:lpstr>Agenda</vt:lpstr>
      <vt:lpstr>Engagement objective and our task</vt:lpstr>
      <vt:lpstr>Background</vt:lpstr>
      <vt:lpstr>Key Findings </vt:lpstr>
      <vt:lpstr>Key Findings </vt:lpstr>
      <vt:lpstr>Key Findings </vt:lpstr>
      <vt:lpstr>Recommendations</vt:lpstr>
      <vt:lpstr>Recommendations Cont.</vt:lpstr>
      <vt:lpstr>Recommendations Cont.</vt:lpstr>
      <vt:lpstr>Agenda</vt:lpstr>
      <vt:lpstr>Automated Authorities</vt:lpstr>
      <vt:lpstr>Agenda</vt:lpstr>
      <vt:lpstr>AMT v3</vt:lpstr>
      <vt:lpstr>AMT v3</vt:lpstr>
      <vt:lpstr>Agenda</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PBS XML v3.0</vt:lpstr>
      <vt:lpstr>Agenda</vt:lpstr>
      <vt:lpstr>Agenda</vt:lpstr>
      <vt:lpstr>Meeting Close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2016-02-23T04:59:26Z</dcterms:modified>
  <cp:contentStatus/>
</cp:coreProperties>
</file>