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def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7525"/>
          <c:y val="0.166968"/>
          <c:w val="0.905912"/>
          <c:h val="0.73348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non-AMT Concepts</c:v>
                </c:pt>
              </c:strCache>
            </c:strRef>
          </c:tx>
          <c:spPr>
            <a:noFill/>
            <a:ln w="76200" cap="flat">
              <a:solidFill>
                <a:srgbClr val="4CAEFF">
                  <a:alpha val="60000"/>
                </a:srgbClr>
              </a:solidFill>
              <a:prstDash val="solid"/>
              <a:miter lim="400000"/>
            </a:ln>
            <a:effectLst>
              <a:outerShdw sx="100000" sy="100000" kx="0" ky="0" algn="tl" rotWithShape="1" blurRad="50800" dist="25400" dir="5400000">
                <a:srgbClr val="000000">
                  <a:alpha val="50000"/>
                </a:srgbClr>
              </a:outerShdw>
            </a:effectLst>
          </c:spPr>
          <c:marker>
            <c:symbol val="circle"/>
            <c:size val="14"/>
            <c:spPr>
              <a:noFill/>
              <a:ln w="76200" cap="flat">
                <a:solidFill>
                  <a:srgbClr val="4CAFFF">
                    <a:alpha val="60000"/>
                  </a:srgbClr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800" u="none">
                    <a:solidFill>
                      <a:srgbClr val="FFFFFF"/>
                    </a:solidFill>
                    <a:latin typeface="Helvetica Neue Light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Sheet1!$B$1:$R$1</c:f>
              <c:strCache>
                <c:ptCount val="17"/>
                <c:pt idx="0">
                  <c:v>Jul 2015</c:v>
                </c:pt>
                <c:pt idx="1">
                  <c:v>Aug 2015</c:v>
                </c:pt>
                <c:pt idx="2">
                  <c:v>Sep 2015</c:v>
                </c:pt>
                <c:pt idx="3">
                  <c:v>Oct 2015</c:v>
                </c:pt>
                <c:pt idx="4">
                  <c:v>Nov 2015</c:v>
                </c:pt>
                <c:pt idx="5">
                  <c:v>Dec 2015</c:v>
                </c:pt>
                <c:pt idx="6">
                  <c:v>Jan 2016</c:v>
                </c:pt>
                <c:pt idx="7">
                  <c:v>Feb 2016</c:v>
                </c:pt>
                <c:pt idx="8">
                  <c:v>Mar 2016</c:v>
                </c:pt>
                <c:pt idx="9">
                  <c:v>Apr 2016</c:v>
                </c:pt>
                <c:pt idx="10">
                  <c:v>May 2016</c:v>
                </c:pt>
                <c:pt idx="11">
                  <c:v>June 2016</c:v>
                </c:pt>
                <c:pt idx="12">
                  <c:v>July 2016</c:v>
                </c:pt>
                <c:pt idx="13">
                  <c:v>August 2016</c:v>
                </c:pt>
                <c:pt idx="14">
                  <c:v>September 2016</c:v>
                </c:pt>
                <c:pt idx="15">
                  <c:v>October 2016</c:v>
                </c:pt>
                <c:pt idx="16">
                  <c:v>November 2016</c:v>
                </c:pt>
              </c:strCache>
            </c:strRef>
          </c:cat>
          <c:val>
            <c:numRef>
              <c:f>Sheet1!$B$2:$R$2</c:f>
              <c:numCache>
                <c:ptCount val="17"/>
                <c:pt idx="0">
                  <c:v>1743.000000</c:v>
                </c:pt>
                <c:pt idx="1">
                  <c:v>1797.000000</c:v>
                </c:pt>
                <c:pt idx="2">
                  <c:v>1824.000000</c:v>
                </c:pt>
                <c:pt idx="3">
                  <c:v>1841.000000</c:v>
                </c:pt>
                <c:pt idx="4">
                  <c:v>1878.000000</c:v>
                </c:pt>
                <c:pt idx="5">
                  <c:v>1924.000000</c:v>
                </c:pt>
                <c:pt idx="6">
                  <c:v>1947.000000</c:v>
                </c:pt>
                <c:pt idx="7">
                  <c:v>2049.000000</c:v>
                </c:pt>
                <c:pt idx="8">
                  <c:v>2093.000000</c:v>
                </c:pt>
                <c:pt idx="9">
                  <c:v>1989.000000</c:v>
                </c:pt>
                <c:pt idx="10">
                  <c:v>1858.000000</c:v>
                </c:pt>
                <c:pt idx="11">
                  <c:v>1081.000000</c:v>
                </c:pt>
                <c:pt idx="12">
                  <c:v>1036.000000</c:v>
                </c:pt>
                <c:pt idx="13">
                  <c:v>1162.000000</c:v>
                </c:pt>
                <c:pt idx="14">
                  <c:v>1109.000000</c:v>
                </c:pt>
                <c:pt idx="15">
                  <c:v>1057.000000</c:v>
                </c:pt>
                <c:pt idx="16">
                  <c:v>1065.000000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MPs</c:v>
                </c:pt>
              </c:strCache>
            </c:strRef>
          </c:tx>
          <c:spPr>
            <a:noFill/>
            <a:ln w="76200" cap="flat">
              <a:solidFill>
                <a:srgbClr val="59C81C">
                  <a:alpha val="60000"/>
                </a:srgbClr>
              </a:solidFill>
              <a:prstDash val="solid"/>
              <a:miter lim="400000"/>
            </a:ln>
            <a:effectLst>
              <a:outerShdw sx="100000" sy="100000" kx="0" ky="0" algn="tl" rotWithShape="1" blurRad="50800" dist="25400" dir="5400000">
                <a:srgbClr val="000000">
                  <a:alpha val="50000"/>
                </a:srgbClr>
              </a:outerShdw>
            </a:effectLst>
          </c:spPr>
          <c:marker>
            <c:symbol val="circle"/>
            <c:size val="14"/>
            <c:spPr>
              <a:noFill/>
              <a:ln w="76200" cap="flat">
                <a:solidFill>
                  <a:srgbClr val="58C71C">
                    <a:alpha val="60000"/>
                  </a:srgbClr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800" u="none">
                    <a:solidFill>
                      <a:srgbClr val="FFFFFF"/>
                    </a:solidFill>
                    <a:latin typeface="Helvetica Neue Light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Sheet1!$B$1:$R$1</c:f>
              <c:strCache>
                <c:ptCount val="17"/>
                <c:pt idx="0">
                  <c:v>Jul 2015</c:v>
                </c:pt>
                <c:pt idx="1">
                  <c:v>Aug 2015</c:v>
                </c:pt>
                <c:pt idx="2">
                  <c:v>Sep 2015</c:v>
                </c:pt>
                <c:pt idx="3">
                  <c:v>Oct 2015</c:v>
                </c:pt>
                <c:pt idx="4">
                  <c:v>Nov 2015</c:v>
                </c:pt>
                <c:pt idx="5">
                  <c:v>Dec 2015</c:v>
                </c:pt>
                <c:pt idx="6">
                  <c:v>Jan 2016</c:v>
                </c:pt>
                <c:pt idx="7">
                  <c:v>Feb 2016</c:v>
                </c:pt>
                <c:pt idx="8">
                  <c:v>Mar 2016</c:v>
                </c:pt>
                <c:pt idx="9">
                  <c:v>Apr 2016</c:v>
                </c:pt>
                <c:pt idx="10">
                  <c:v>May 2016</c:v>
                </c:pt>
                <c:pt idx="11">
                  <c:v>June 2016</c:v>
                </c:pt>
                <c:pt idx="12">
                  <c:v>July 2016</c:v>
                </c:pt>
                <c:pt idx="13">
                  <c:v>August 2016</c:v>
                </c:pt>
                <c:pt idx="14">
                  <c:v>September 2016</c:v>
                </c:pt>
                <c:pt idx="15">
                  <c:v>October 2016</c:v>
                </c:pt>
                <c:pt idx="16">
                  <c:v>November 2016</c:v>
                </c:pt>
              </c:strCache>
            </c:strRef>
          </c:cat>
          <c:val>
            <c:numRef>
              <c:f>Sheet1!$B$3:$R$3</c:f>
              <c:numCache>
                <c:ptCount val="17"/>
                <c:pt idx="0">
                  <c:v>54.000000</c:v>
                </c:pt>
                <c:pt idx="1">
                  <c:v>59.000000</c:v>
                </c:pt>
                <c:pt idx="2">
                  <c:v>63.000000</c:v>
                </c:pt>
                <c:pt idx="3">
                  <c:v>65.000000</c:v>
                </c:pt>
                <c:pt idx="4">
                  <c:v>68.000000</c:v>
                </c:pt>
                <c:pt idx="5">
                  <c:v>71.000000</c:v>
                </c:pt>
                <c:pt idx="6">
                  <c:v>70.000000</c:v>
                </c:pt>
                <c:pt idx="7">
                  <c:v>79.000000</c:v>
                </c:pt>
                <c:pt idx="8">
                  <c:v>85.000000</c:v>
                </c:pt>
                <c:pt idx="9">
                  <c:v>90.000000</c:v>
                </c:pt>
                <c:pt idx="10">
                  <c:v>104.000000</c:v>
                </c:pt>
                <c:pt idx="11">
                  <c:v>97.000000</c:v>
                </c:pt>
                <c:pt idx="12">
                  <c:v>80.000000</c:v>
                </c:pt>
                <c:pt idx="13">
                  <c:v>76.000000</c:v>
                </c:pt>
                <c:pt idx="14">
                  <c:v>71.000000</c:v>
                </c:pt>
                <c:pt idx="15">
                  <c:v>72.000000</c:v>
                </c:pt>
                <c:pt idx="16">
                  <c:v>73.000000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MPPs</c:v>
                </c:pt>
              </c:strCache>
            </c:strRef>
          </c:tx>
          <c:spPr>
            <a:noFill/>
            <a:ln w="76200" cap="flat">
              <a:solidFill>
                <a:srgbClr val="A9A1A2">
                  <a:alpha val="60000"/>
                </a:srgbClr>
              </a:solidFill>
              <a:prstDash val="solid"/>
              <a:miter lim="400000"/>
            </a:ln>
            <a:effectLst>
              <a:outerShdw sx="100000" sy="100000" kx="0" ky="0" algn="tl" rotWithShape="1" blurRad="50800" dist="25400" dir="5400000">
                <a:srgbClr val="000000">
                  <a:alpha val="50000"/>
                </a:srgbClr>
              </a:outerShdw>
            </a:effectLst>
          </c:spPr>
          <c:marker>
            <c:symbol val="circle"/>
            <c:size val="14"/>
            <c:spPr>
              <a:noFill/>
              <a:ln w="76200" cap="flat">
                <a:solidFill>
                  <a:srgbClr val="A8A2A2">
                    <a:alpha val="60000"/>
                  </a:srgbClr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800" u="none">
                    <a:solidFill>
                      <a:srgbClr val="FFFFFF"/>
                    </a:solidFill>
                    <a:latin typeface="Helvetica Neue Light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Sheet1!$B$1:$R$1</c:f>
              <c:strCache>
                <c:ptCount val="17"/>
                <c:pt idx="0">
                  <c:v>Jul 2015</c:v>
                </c:pt>
                <c:pt idx="1">
                  <c:v>Aug 2015</c:v>
                </c:pt>
                <c:pt idx="2">
                  <c:v>Sep 2015</c:v>
                </c:pt>
                <c:pt idx="3">
                  <c:v>Oct 2015</c:v>
                </c:pt>
                <c:pt idx="4">
                  <c:v>Nov 2015</c:v>
                </c:pt>
                <c:pt idx="5">
                  <c:v>Dec 2015</c:v>
                </c:pt>
                <c:pt idx="6">
                  <c:v>Jan 2016</c:v>
                </c:pt>
                <c:pt idx="7">
                  <c:v>Feb 2016</c:v>
                </c:pt>
                <c:pt idx="8">
                  <c:v>Mar 2016</c:v>
                </c:pt>
                <c:pt idx="9">
                  <c:v>Apr 2016</c:v>
                </c:pt>
                <c:pt idx="10">
                  <c:v>May 2016</c:v>
                </c:pt>
                <c:pt idx="11">
                  <c:v>June 2016</c:v>
                </c:pt>
                <c:pt idx="12">
                  <c:v>July 2016</c:v>
                </c:pt>
                <c:pt idx="13">
                  <c:v>August 2016</c:v>
                </c:pt>
                <c:pt idx="14">
                  <c:v>September 2016</c:v>
                </c:pt>
                <c:pt idx="15">
                  <c:v>October 2016</c:v>
                </c:pt>
                <c:pt idx="16">
                  <c:v>November 2016</c:v>
                </c:pt>
              </c:strCache>
            </c:strRef>
          </c:cat>
          <c:val>
            <c:numRef>
              <c:f>Sheet1!$B$4:$R$4</c:f>
              <c:numCache>
                <c:ptCount val="17"/>
                <c:pt idx="0">
                  <c:v>263.000000</c:v>
                </c:pt>
                <c:pt idx="1">
                  <c:v>280.000000</c:v>
                </c:pt>
                <c:pt idx="2">
                  <c:v>285.000000</c:v>
                </c:pt>
                <c:pt idx="3">
                  <c:v>290.000000</c:v>
                </c:pt>
                <c:pt idx="4">
                  <c:v>296.000000</c:v>
                </c:pt>
                <c:pt idx="5">
                  <c:v>306.000000</c:v>
                </c:pt>
                <c:pt idx="6">
                  <c:v>315.000000</c:v>
                </c:pt>
                <c:pt idx="7">
                  <c:v>338.000000</c:v>
                </c:pt>
                <c:pt idx="8">
                  <c:v>351.000000</c:v>
                </c:pt>
                <c:pt idx="9">
                  <c:v>382.000000</c:v>
                </c:pt>
                <c:pt idx="10">
                  <c:v>393.000000</c:v>
                </c:pt>
                <c:pt idx="11">
                  <c:v>328.000000</c:v>
                </c:pt>
                <c:pt idx="12">
                  <c:v>300.000000</c:v>
                </c:pt>
                <c:pt idx="13">
                  <c:v>366.000000</c:v>
                </c:pt>
                <c:pt idx="14">
                  <c:v>347.000000</c:v>
                </c:pt>
                <c:pt idx="15">
                  <c:v>352.000000</c:v>
                </c:pt>
                <c:pt idx="16">
                  <c:v>350.000000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TPPs</c:v>
                </c:pt>
              </c:strCache>
            </c:strRef>
          </c:tx>
          <c:spPr>
            <a:noFill/>
            <a:ln w="76200" cap="flat">
              <a:solidFill>
                <a:srgbClr val="E92D09">
                  <a:alpha val="60000"/>
                </a:srgbClr>
              </a:solidFill>
              <a:prstDash val="solid"/>
              <a:miter lim="400000"/>
            </a:ln>
            <a:effectLst>
              <a:outerShdw sx="100000" sy="100000" kx="0" ky="0" algn="tl" rotWithShape="1" blurRad="50800" dist="25400" dir="5400000">
                <a:srgbClr val="000000">
                  <a:alpha val="50000"/>
                </a:srgbClr>
              </a:outerShdw>
            </a:effectLst>
          </c:spPr>
          <c:marker>
            <c:symbol val="circle"/>
            <c:size val="14"/>
            <c:spPr>
              <a:noFill/>
              <a:ln w="76200" cap="flat">
                <a:solidFill>
                  <a:srgbClr val="E82E09">
                    <a:alpha val="60000"/>
                  </a:srgbClr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800" u="none">
                    <a:solidFill>
                      <a:srgbClr val="FFFFFF"/>
                    </a:solidFill>
                    <a:latin typeface="Helvetica Neue Light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Sheet1!$B$1:$R$1</c:f>
              <c:strCache>
                <c:ptCount val="17"/>
                <c:pt idx="0">
                  <c:v>Jul 2015</c:v>
                </c:pt>
                <c:pt idx="1">
                  <c:v>Aug 2015</c:v>
                </c:pt>
                <c:pt idx="2">
                  <c:v>Sep 2015</c:v>
                </c:pt>
                <c:pt idx="3">
                  <c:v>Oct 2015</c:v>
                </c:pt>
                <c:pt idx="4">
                  <c:v>Nov 2015</c:v>
                </c:pt>
                <c:pt idx="5">
                  <c:v>Dec 2015</c:v>
                </c:pt>
                <c:pt idx="6">
                  <c:v>Jan 2016</c:v>
                </c:pt>
                <c:pt idx="7">
                  <c:v>Feb 2016</c:v>
                </c:pt>
                <c:pt idx="8">
                  <c:v>Mar 2016</c:v>
                </c:pt>
                <c:pt idx="9">
                  <c:v>Apr 2016</c:v>
                </c:pt>
                <c:pt idx="10">
                  <c:v>May 2016</c:v>
                </c:pt>
                <c:pt idx="11">
                  <c:v>June 2016</c:v>
                </c:pt>
                <c:pt idx="12">
                  <c:v>July 2016</c:v>
                </c:pt>
                <c:pt idx="13">
                  <c:v>August 2016</c:v>
                </c:pt>
                <c:pt idx="14">
                  <c:v>September 2016</c:v>
                </c:pt>
                <c:pt idx="15">
                  <c:v>October 2016</c:v>
                </c:pt>
                <c:pt idx="16">
                  <c:v>November 2016</c:v>
                </c:pt>
              </c:strCache>
            </c:strRef>
          </c:cat>
          <c:val>
            <c:numRef>
              <c:f>Sheet1!$B$5:$R$5</c:f>
              <c:numCache>
                <c:ptCount val="17"/>
                <c:pt idx="0">
                  <c:v>1386.000000</c:v>
                </c:pt>
                <c:pt idx="1">
                  <c:v>1416.000000</c:v>
                </c:pt>
                <c:pt idx="2">
                  <c:v>1432.000000</c:v>
                </c:pt>
                <c:pt idx="3">
                  <c:v>1442.000000</c:v>
                </c:pt>
                <c:pt idx="4">
                  <c:v>1470.000000</c:v>
                </c:pt>
                <c:pt idx="5">
                  <c:v>1499.000000</c:v>
                </c:pt>
                <c:pt idx="6">
                  <c:v>1511.000000</c:v>
                </c:pt>
                <c:pt idx="7">
                  <c:v>1572.000000</c:v>
                </c:pt>
                <c:pt idx="8">
                  <c:v>1598.000000</c:v>
                </c:pt>
                <c:pt idx="9">
                  <c:v>1455.000000</c:v>
                </c:pt>
                <c:pt idx="10">
                  <c:v>1291.000000</c:v>
                </c:pt>
                <c:pt idx="11">
                  <c:v>620.000000</c:v>
                </c:pt>
                <c:pt idx="12">
                  <c:v>622.000000</c:v>
                </c:pt>
                <c:pt idx="13">
                  <c:v>693.000000</c:v>
                </c:pt>
                <c:pt idx="14">
                  <c:v>666.000000</c:v>
                </c:pt>
                <c:pt idx="15">
                  <c:v>613.000000</c:v>
                </c:pt>
                <c:pt idx="16">
                  <c:v>622.000000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B8B8B8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FFFFFF"/>
                </a:solidFill>
                <a:latin typeface="Helvetica Neue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FFFFFF"/>
                </a:solidFill>
                <a:latin typeface="Helvetica Neue Light"/>
              </a:defRPr>
            </a:pPr>
          </a:p>
        </c:txPr>
        <c:crossAx val="2094734552"/>
        <c:crosses val="autoZero"/>
        <c:crossBetween val="midCat"/>
        <c:majorUnit val="750"/>
        <c:minorUnit val="37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629895"/>
          <c:y val="0"/>
          <c:w val="0.88983"/>
          <c:h val="0.090106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2400" u="none">
              <a:solidFill>
                <a:srgbClr val="FFFFFF"/>
              </a:solidFill>
              <a:latin typeface="Helvetica Neue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tif"/><Relationship Id="rId4" Type="http://schemas.openxmlformats.org/officeDocument/2006/relationships/image" Target="../media/image4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tif"/><Relationship Id="rId4" Type="http://schemas.openxmlformats.org/officeDocument/2006/relationships/image" Target="../media/image4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87400" y="13716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787400" y="4864100"/>
            <a:ext cx="11303000" cy="30099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pic" sz="half" idx="13"/>
          </p:nvPr>
        </p:nvSpPr>
        <p:spPr>
          <a:xfrm>
            <a:off x="7200900" y="27686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1" name="Shape 91"/>
          <p:cNvSpPr/>
          <p:nvPr>
            <p:ph type="body" sz="half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hape 9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0" name="Shape 100"/>
          <p:cNvSpPr/>
          <p:nvPr>
            <p:ph type="body" sz="half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hape 10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Shape 109"/>
          <p:cNvSpPr/>
          <p:nvPr>
            <p:ph type="body" sz="half" idx="1"/>
          </p:nvPr>
        </p:nvSpPr>
        <p:spPr>
          <a:xfrm>
            <a:off x="7073900" y="2768600"/>
            <a:ext cx="5143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4"/>
          <p:cNvGrpSpPr/>
          <p:nvPr/>
        </p:nvGrpSpPr>
        <p:grpSpPr>
          <a:xfrm>
            <a:off x="-1" y="1210168"/>
            <a:ext cx="13004802" cy="7324233"/>
            <a:chOff x="0" y="0"/>
            <a:chExt cx="13004800" cy="7324232"/>
          </a:xfrm>
        </p:grpSpPr>
        <p:sp>
          <p:nvSpPr>
            <p:cNvPr id="134" name="Shape 134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5" name="Shape 135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6" name="Shape 136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4A66AC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7" name="Shape 137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8" name="Shape 138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9DD1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9" name="Shape 139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0" name="Shape 140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0A2C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1" name="Shape 141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2" name="Shape 142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3" name="Shape 143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pic>
        <p:nvPicPr>
          <p:cNvPr id="14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893" y="7874238"/>
            <a:ext cx="1401286" cy="4666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6" name="Group 156"/>
          <p:cNvGrpSpPr/>
          <p:nvPr/>
        </p:nvGrpSpPr>
        <p:grpSpPr>
          <a:xfrm>
            <a:off x="-1" y="1219199"/>
            <a:ext cx="13004802" cy="7324233"/>
            <a:chOff x="0" y="0"/>
            <a:chExt cx="13004800" cy="7324232"/>
          </a:xfrm>
        </p:grpSpPr>
        <p:sp>
          <p:nvSpPr>
            <p:cNvPr id="146" name="Shape 146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7" name="Shape 147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8" name="Shape 148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4A66AC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9" name="Shape 149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0" name="Shape 150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9DD1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1" name="Shape 151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0A2C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3" name="Shape 153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4" name="Shape 154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5" name="Shape 155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pic>
        <p:nvPicPr>
          <p:cNvPr id="157" name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0400" y="4158826"/>
            <a:ext cx="4064001" cy="1435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19263" y="7499053"/>
            <a:ext cx="1251713" cy="85344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>
            <p:ph type="title"/>
          </p:nvPr>
        </p:nvSpPr>
        <p:spPr>
          <a:xfrm>
            <a:off x="722490" y="1869439"/>
            <a:ext cx="9169781" cy="3630508"/>
          </a:xfrm>
          <a:prstGeom prst="rect">
            <a:avLst/>
          </a:prstGeom>
        </p:spPr>
        <p:txBody>
          <a:bodyPr lIns="48767" tIns="48767" rIns="48767" bIns="48767">
            <a:normAutofit fontScale="100000" lnSpcReduction="0"/>
          </a:bodyPr>
          <a:lstStyle>
            <a:lvl1pPr defTabSz="650240">
              <a:defRPr sz="6200">
                <a:solidFill>
                  <a:srgbClr val="4A66A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722490" y="5987626"/>
            <a:ext cx="9169781" cy="1675694"/>
          </a:xfrm>
          <a:prstGeom prst="rect">
            <a:avLst/>
          </a:prstGeom>
        </p:spPr>
        <p:txBody>
          <a:bodyPr lIns="48767" tIns="48767" rIns="48767" bIns="48767">
            <a:normAutofit fontScale="100000" lnSpcReduction="0"/>
          </a:bodyPr>
          <a:lstStyle>
            <a:lvl1pPr marL="0" indent="0" defTabSz="650240">
              <a:spcBef>
                <a:spcPts val="1400"/>
              </a:spcBef>
              <a:buSzTx/>
              <a:buNone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457200" defTabSz="650240">
              <a:spcBef>
                <a:spcPts val="1400"/>
              </a:spcBef>
              <a:buSzTx/>
              <a:buNone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914400" defTabSz="650240">
              <a:spcBef>
                <a:spcPts val="1400"/>
              </a:spcBef>
              <a:buSzTx/>
              <a:buNone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371600" defTabSz="650240">
              <a:spcBef>
                <a:spcPts val="1400"/>
              </a:spcBef>
              <a:buSzTx/>
              <a:buNone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828800" defTabSz="650240">
              <a:spcBef>
                <a:spcPts val="1400"/>
              </a:spcBef>
              <a:buSzTx/>
              <a:buNone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61" name="Shape 161"/>
          <p:cNvSpPr/>
          <p:nvPr>
            <p:ph type="sldNum" sz="quarter" idx="2"/>
          </p:nvPr>
        </p:nvSpPr>
        <p:spPr>
          <a:xfrm>
            <a:off x="9163374" y="7926513"/>
            <a:ext cx="429919" cy="453137"/>
          </a:xfrm>
          <a:prstGeom prst="rect">
            <a:avLst/>
          </a:prstGeom>
        </p:spPr>
        <p:txBody>
          <a:bodyPr lIns="48767" tIns="48767" rIns="48767" bIns="48767"/>
          <a:lstStyle>
            <a:lvl1pPr algn="l" defTabSz="1300480">
              <a:defRPr b="0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178"/>
          <p:cNvGrpSpPr/>
          <p:nvPr/>
        </p:nvGrpSpPr>
        <p:grpSpPr>
          <a:xfrm>
            <a:off x="-1" y="1210168"/>
            <a:ext cx="13004802" cy="7324233"/>
            <a:chOff x="0" y="0"/>
            <a:chExt cx="13004800" cy="7324232"/>
          </a:xfrm>
        </p:grpSpPr>
        <p:sp>
          <p:nvSpPr>
            <p:cNvPr id="168" name="Shape 168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69" name="Shape 169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4A66AC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9DD1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3" name="Shape 173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0A2C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6" name="Shape 176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7" name="Shape 177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pic>
        <p:nvPicPr>
          <p:cNvPr id="17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893" y="7874238"/>
            <a:ext cx="1401286" cy="4666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Group 190"/>
          <p:cNvGrpSpPr/>
          <p:nvPr/>
        </p:nvGrpSpPr>
        <p:grpSpPr>
          <a:xfrm>
            <a:off x="-1" y="1219199"/>
            <a:ext cx="13004802" cy="7324233"/>
            <a:chOff x="0" y="0"/>
            <a:chExt cx="13004800" cy="7324232"/>
          </a:xfrm>
        </p:grpSpPr>
        <p:sp>
          <p:nvSpPr>
            <p:cNvPr id="180" name="Shape 180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1" name="Shape 181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2" name="Shape 182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4A66AC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3" name="Shape 183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4" name="Shape 184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9DD1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5" name="Shape 185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6" name="Shape 186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0A2C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7" name="Shape 187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8" name="Shape 188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9" name="Shape 189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pic>
        <p:nvPicPr>
          <p:cNvPr id="191" name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0400" y="4158826"/>
            <a:ext cx="4064001" cy="1435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19263" y="7499053"/>
            <a:ext cx="1251713" cy="85344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>
            <p:ph type="title"/>
          </p:nvPr>
        </p:nvSpPr>
        <p:spPr>
          <a:xfrm>
            <a:off x="722489" y="1869439"/>
            <a:ext cx="9169781" cy="1408855"/>
          </a:xfrm>
          <a:prstGeom prst="rect">
            <a:avLst/>
          </a:prstGeom>
        </p:spPr>
        <p:txBody>
          <a:bodyPr lIns="48767" tIns="48767" rIns="48767" bIns="48767" anchor="t">
            <a:normAutofit fontScale="100000" lnSpcReduction="0"/>
          </a:bodyPr>
          <a:lstStyle>
            <a:lvl1pPr defTabSz="650240">
              <a:defRPr sz="5000">
                <a:solidFill>
                  <a:srgbClr val="4A66A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94" name="Shape 194"/>
          <p:cNvSpPr/>
          <p:nvPr>
            <p:ph type="body" sz="half" idx="1"/>
          </p:nvPr>
        </p:nvSpPr>
        <p:spPr>
          <a:xfrm>
            <a:off x="722489" y="3523828"/>
            <a:ext cx="9169781" cy="4139492"/>
          </a:xfrm>
          <a:prstGeom prst="rect">
            <a:avLst/>
          </a:prstGeom>
        </p:spPr>
        <p:txBody>
          <a:bodyPr lIns="48767" tIns="48767" rIns="48767" bIns="48767" anchor="t">
            <a:normAutofit fontScale="100000" lnSpcReduction="0"/>
          </a:bodyPr>
          <a:lstStyle>
            <a:lvl1pPr marL="457200" indent="-457200" defTabSz="650240">
              <a:spcBef>
                <a:spcPts val="1400"/>
              </a:spcBef>
              <a:buClr>
                <a:srgbClr val="4A66AC"/>
              </a:buClr>
              <a:buSzPct val="80000"/>
              <a:buFont typeface="Wingdings 3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85825" indent="-428625" defTabSz="650240">
              <a:spcBef>
                <a:spcPts val="1400"/>
              </a:spcBef>
              <a:buClr>
                <a:srgbClr val="4A66AC"/>
              </a:buClr>
              <a:buSzPct val="80000"/>
              <a:buFont typeface="Wingdings 3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06285" indent="-391885" defTabSz="650240">
              <a:spcBef>
                <a:spcPts val="1400"/>
              </a:spcBef>
              <a:buClr>
                <a:srgbClr val="4A66AC"/>
              </a:buClr>
              <a:buSzPct val="80000"/>
              <a:buFont typeface="Wingdings 3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indent="-457200" defTabSz="650240">
              <a:spcBef>
                <a:spcPts val="1400"/>
              </a:spcBef>
              <a:buClr>
                <a:srgbClr val="4A66AC"/>
              </a:buClr>
              <a:buSzPct val="80000"/>
              <a:buFont typeface="Wingdings 3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indent="-457200" defTabSz="650240">
              <a:spcBef>
                <a:spcPts val="1400"/>
              </a:spcBef>
              <a:buClr>
                <a:srgbClr val="4A66AC"/>
              </a:buClr>
              <a:buSzPct val="80000"/>
              <a:buFont typeface="Wingdings 3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95" name="Shape 195"/>
          <p:cNvSpPr/>
          <p:nvPr>
            <p:ph type="sldNum" sz="quarter" idx="2"/>
          </p:nvPr>
        </p:nvSpPr>
        <p:spPr>
          <a:xfrm>
            <a:off x="9163374" y="7926513"/>
            <a:ext cx="429919" cy="453137"/>
          </a:xfrm>
          <a:prstGeom prst="rect">
            <a:avLst/>
          </a:prstGeom>
        </p:spPr>
        <p:txBody>
          <a:bodyPr lIns="48767" tIns="48767" rIns="48767" bIns="48767"/>
          <a:lstStyle>
            <a:lvl1pPr algn="l" defTabSz="1300480">
              <a:defRPr b="0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numCol="2" spcCol="571500" anchor="t"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pic" idx="13"/>
          </p:nvPr>
        </p:nvSpPr>
        <p:spPr>
          <a:xfrm>
            <a:off x="787400" y="939800"/>
            <a:ext cx="11430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Shape 70"/>
          <p:cNvSpPr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body" sz="quarter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pic" sz="half" idx="13"/>
          </p:nvPr>
        </p:nvSpPr>
        <p:spPr>
          <a:xfrm>
            <a:off x="7200900" y="20193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xfrm>
            <a:off x="787400" y="1384300"/>
            <a:ext cx="51435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787400" y="4876800"/>
            <a:ext cx="5143500" cy="30099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536220" y="9309100"/>
            <a:ext cx="312015" cy="3123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b="1" sz="1400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850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295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1739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2184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2628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3073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3517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3962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tga.gov.au/updating-medicine-ingredient-names" TargetMode="Externa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96900" y="749300"/>
            <a:ext cx="11811000" cy="6121400"/>
          </a:xfrm>
          <a:prstGeom prst="rect">
            <a:avLst/>
          </a:prstGeom>
        </p:spPr>
      </p:pic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Developers’ Forum</a:t>
            </a:r>
          </a:p>
        </p:txBody>
      </p:sp>
      <p:sp>
        <p:nvSpPr>
          <p:cNvPr id="213" name="Shape 21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13th October 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i="1"/>
              <a:t>e</a:t>
            </a:r>
            <a:r>
              <a:t>-PBS Prescribing</a:t>
            </a:r>
          </a:p>
        </p:txBody>
      </p:sp>
      <p:sp>
        <p:nvSpPr>
          <p:cNvPr id="240" name="Shape 2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Electronic Prescribing Working Group</a:t>
            </a:r>
          </a:p>
          <a:p>
            <a:pPr lvl="1">
              <a:buBlip>
                <a:blip r:embed="rId2"/>
              </a:buBlip>
            </a:pPr>
            <a:r>
              <a:t>Within AHMAC</a:t>
            </a:r>
          </a:p>
          <a:p>
            <a:pPr lvl="1">
              <a:buBlip>
                <a:blip r:embed="rId2"/>
              </a:buBlip>
            </a:pPr>
            <a:r>
              <a:t>Develop processes and rules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i="1"/>
              <a:t>e</a:t>
            </a:r>
            <a:r>
              <a:t>-PBS Prescribing</a:t>
            </a:r>
          </a:p>
        </p:txBody>
      </p:sp>
      <p:sp>
        <p:nvSpPr>
          <p:cNvPr id="243" name="Shape 2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i="1"/>
              <a:t>e</a:t>
            </a:r>
            <a:r>
              <a:t>-PBS Prescription:</a:t>
            </a:r>
          </a:p>
          <a:p>
            <a:pPr lvl="1">
              <a:buBlip>
                <a:blip r:embed="rId2"/>
              </a:buBlip>
            </a:pPr>
            <a:r>
              <a:t>Digital</a:t>
            </a:r>
          </a:p>
          <a:p>
            <a:pPr lvl="1">
              <a:buBlip>
                <a:blip r:embed="rId2"/>
              </a:buBlip>
            </a:pPr>
            <a:r>
              <a:t>Immutable</a:t>
            </a:r>
          </a:p>
          <a:p>
            <a:pPr lvl="1">
              <a:buBlip>
                <a:blip r:embed="rId2"/>
              </a:buBlip>
            </a:pPr>
            <a:r>
              <a:t>No change in PBS patient, provider or supplier eligibility</a:t>
            </a:r>
          </a:p>
          <a:p>
            <a:pPr lvl="1">
              <a:buBlip>
                <a:blip r:embed="rId2"/>
              </a:buBlip>
            </a:pPr>
            <a:r>
              <a:t>High level of trust and security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i="1"/>
              <a:t>e</a:t>
            </a:r>
            <a:r>
              <a:t>-PBS Prescribing</a:t>
            </a:r>
          </a:p>
        </p:txBody>
      </p:sp>
      <p:sp>
        <p:nvSpPr>
          <p:cNvPr id="246" name="Shape 2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Next steps</a:t>
            </a:r>
          </a:p>
          <a:p>
            <a:pPr>
              <a:buBlip>
                <a:blip r:embed="rId2"/>
              </a:buBlip>
            </a:pPr>
            <a:r>
              <a:t>High-level mapping of PBS prescription lifecycle</a:t>
            </a:r>
          </a:p>
          <a:p>
            <a:pPr>
              <a:buBlip>
                <a:blip r:embed="rId2"/>
              </a:buBlip>
            </a:pPr>
            <a:r>
              <a:t>Develop core </a:t>
            </a:r>
            <a:r>
              <a:rPr i="1"/>
              <a:t>e</a:t>
            </a:r>
            <a:r>
              <a:t>-PBS prescribing data components</a:t>
            </a:r>
          </a:p>
          <a:p>
            <a:pPr>
              <a:buBlip>
                <a:blip r:embed="rId2"/>
              </a:buBlip>
            </a:pPr>
            <a:r>
              <a:t>C’wlth legal arrangements</a:t>
            </a:r>
          </a:p>
          <a:p>
            <a:pPr>
              <a:buBlip>
                <a:blip r:embed="rId2"/>
              </a:buBlip>
            </a:pPr>
            <a:r>
              <a:t>Agency: </a:t>
            </a:r>
            <a:r>
              <a:rPr i="1"/>
              <a:t>National Requirements for Electronic Prescribing</a:t>
            </a:r>
            <a:r>
              <a:t>, </a:t>
            </a:r>
            <a:r>
              <a:rPr i="1"/>
              <a:t>National Compliance Framework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9" name="Shape 249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ePrescribing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IHIN</a:t>
            </a:r>
          </a:p>
          <a:p>
            <a:pPr>
              <a:buBlip>
                <a:blip r:embed="rId2"/>
              </a:buBlip>
            </a:pPr>
            <a:r>
              <a:t>Automated Authorities</a:t>
            </a:r>
          </a:p>
          <a:p>
            <a:pPr>
              <a:buBlip>
                <a:blip r:embed="rId2"/>
              </a:buBlip>
            </a:pPr>
            <a:r>
              <a:t>AMT v3</a:t>
            </a:r>
          </a:p>
          <a:p>
            <a:pPr>
              <a:buBlip>
                <a:blip r:embed="rId2"/>
              </a:buBlip>
            </a:pPr>
            <a:r>
              <a:t>PBS XML Schema 3.0</a:t>
            </a:r>
          </a:p>
          <a:p>
            <a:pPr>
              <a:buBlip>
                <a:blip r:embed="rId2"/>
              </a:buBlip>
            </a:pPr>
            <a:r>
              <a:t>PBS XML Views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IHIN</a:t>
            </a:r>
          </a:p>
        </p:txBody>
      </p:sp>
      <p:sp>
        <p:nvSpPr>
          <p:cNvPr id="252" name="Shape 2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International Harmonisation of Ingredient Names</a:t>
            </a:r>
          </a:p>
          <a:p>
            <a:pPr>
              <a:buBlip>
                <a:blip r:embed="rId2"/>
              </a:buBlip>
            </a:pPr>
            <a:r>
              <a:t>a.k.a. Int’l Harmonisation of Medicine Names</a:t>
            </a:r>
          </a:p>
          <a:p>
            <a:pPr>
              <a:buBlip>
                <a:blip r:embed="rId2"/>
              </a:buBlip>
            </a:pPr>
            <a:r>
              <a:t>TGA initiative</a:t>
            </a:r>
          </a:p>
          <a:p>
            <a:pPr>
              <a:buBlip>
                <a:blip r:embed="rId2"/>
              </a:buBlip>
            </a:pPr>
            <a:r>
              <a:t>ADHA implementation in AMT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IHIN</a:t>
            </a:r>
          </a:p>
        </p:txBody>
      </p:sp>
      <p:sp>
        <p:nvSpPr>
          <p:cNvPr id="255" name="Shape 2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International agreement on medicine naming convention</a:t>
            </a:r>
          </a:p>
          <a:p>
            <a:pPr>
              <a:buBlip>
                <a:blip r:embed="rId2"/>
              </a:buBlip>
            </a:pPr>
            <a:r>
              <a:t>TGA has implemented new medicine names</a:t>
            </a:r>
          </a:p>
          <a:p>
            <a:pPr lvl="1">
              <a:buBlip>
                <a:blip r:embed="rId2"/>
              </a:buBlip>
              <a:defRPr sz="3200"/>
            </a:pPr>
            <a:r>
              <a:rPr u="sng">
                <a:hlinkClick r:id="rId3" invalidUrl="" action="" tgtFrame="" tooltip="" history="1" highlightClick="0" endSnd="0"/>
              </a:rPr>
              <a:t>www.tga.gov.au/updating-medicine-ingredient-names</a:t>
            </a:r>
          </a:p>
          <a:p>
            <a:pPr marL="361244" indent="-361244">
              <a:buBlip>
                <a:blip r:embed="rId2"/>
              </a:buBlip>
              <a:defRPr sz="3200"/>
            </a:pPr>
            <a:r>
              <a:t>Since 6 April 2016</a:t>
            </a:r>
          </a:p>
          <a:p>
            <a:pPr lvl="1" marL="805744" indent="-361244">
              <a:buBlip>
                <a:blip r:embed="rId2"/>
              </a:buBlip>
              <a:defRPr sz="3200"/>
            </a:pPr>
            <a:r>
              <a:t>amox</a:t>
            </a: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y</a:t>
            </a:r>
            <a:r>
              <a:t>cillin ⇒ amox</a:t>
            </a: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i</a:t>
            </a:r>
            <a:r>
              <a:t>cillin</a:t>
            </a:r>
          </a:p>
          <a:p>
            <a:pPr marL="361244" indent="-361244">
              <a:buBlip>
                <a:blip r:embed="rId2"/>
              </a:buBlip>
              <a:defRPr sz="3200"/>
            </a:pPr>
            <a:r>
              <a:t>ARTG entries updated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IHIN</a:t>
            </a:r>
          </a:p>
        </p:txBody>
      </p:sp>
      <p:sp>
        <p:nvSpPr>
          <p:cNvPr id="258" name="Shape 2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4-7 year transition</a:t>
            </a:r>
          </a:p>
          <a:p>
            <a:pPr>
              <a:buBlip>
                <a:blip r:embed="rId2"/>
              </a:buBlip>
            </a:pPr>
            <a:r>
              <a:t>Ends April 2023</a:t>
            </a:r>
          </a:p>
          <a:p>
            <a:pPr>
              <a:buBlip>
                <a:blip r:embed="rId2"/>
              </a:buBlip>
            </a:pPr>
            <a:r>
              <a:t>ADHA updating AMT</a:t>
            </a:r>
          </a:p>
          <a:p>
            <a:pPr lvl="1">
              <a:buBlip>
                <a:blip r:embed="rId2"/>
              </a:buBlip>
            </a:pPr>
            <a:r>
              <a:t>starting October 2016</a:t>
            </a:r>
          </a:p>
          <a:p>
            <a:pPr lvl="1">
              <a:buBlip>
                <a:blip r:embed="rId2"/>
              </a:buBlip>
            </a:pPr>
            <a:r>
              <a:t>3 months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IHIN</a:t>
            </a:r>
          </a:p>
        </p:txBody>
      </p:sp>
      <p:sp>
        <p:nvSpPr>
          <p:cNvPr id="261" name="Shape 2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PBS will load AMT releases</a:t>
            </a:r>
          </a:p>
          <a:p>
            <a:pPr>
              <a:buBlip>
                <a:blip r:embed="rId2"/>
              </a:buBlip>
            </a:pPr>
            <a:r>
              <a:t>New PBS brands and submissions will use AMT name</a:t>
            </a:r>
          </a:p>
          <a:p>
            <a:pPr lvl="1">
              <a:buBlip>
                <a:blip r:embed="rId2"/>
              </a:buBlip>
            </a:pPr>
            <a:r>
              <a:t>Current practice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64" name="Shape 264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ePrescribing</a:t>
            </a:r>
          </a:p>
          <a:p>
            <a:pPr>
              <a:buBlip>
                <a:blip r:embed="rId2"/>
              </a:buBlip>
            </a:pPr>
            <a:r>
              <a:t>IHIN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Automated Authorities</a:t>
            </a:r>
          </a:p>
          <a:p>
            <a:pPr>
              <a:buBlip>
                <a:blip r:embed="rId2"/>
              </a:buBlip>
            </a:pPr>
            <a:r>
              <a:t>AMT v3</a:t>
            </a:r>
          </a:p>
          <a:p>
            <a:pPr>
              <a:buBlip>
                <a:blip r:embed="rId2"/>
              </a:buBlip>
            </a:pPr>
            <a:r>
              <a:t>PBS XML Schema 3.0</a:t>
            </a:r>
          </a:p>
          <a:p>
            <a:pPr>
              <a:buBlip>
                <a:blip r:embed="rId2"/>
              </a:buBlip>
            </a:pPr>
            <a:r>
              <a:t>PBS XML Views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Automated Authorities</a:t>
            </a:r>
          </a:p>
        </p:txBody>
      </p:sp>
      <p:sp>
        <p:nvSpPr>
          <p:cNvPr id="267" name="Shape 2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Department of Human Services initiative</a:t>
            </a:r>
          </a:p>
          <a:p>
            <a:pPr>
              <a:buBlip>
                <a:blip r:embed="rId2"/>
              </a:buBlip>
            </a:pPr>
            <a:r>
              <a:t>Commenced May 2016 Schedule</a:t>
            </a:r>
          </a:p>
          <a:p>
            <a:pPr>
              <a:buBlip>
                <a:blip r:embed="rId2"/>
              </a:buBlip>
            </a:pPr>
            <a:r>
              <a:t>All PBS items include threshold values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16" name="Shape 216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Welcome</a:t>
            </a:r>
            <a:r>
              <a:t>/Introduction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ePrescribing</a:t>
            </a:r>
          </a:p>
          <a:p>
            <a:pPr>
              <a:buBlip>
                <a:blip r:embed="rId2"/>
              </a:buBlip>
            </a:pPr>
            <a:r>
              <a:t>IHIN</a:t>
            </a:r>
          </a:p>
          <a:p>
            <a:pPr>
              <a:buBlip>
                <a:blip r:embed="rId2"/>
              </a:buBlip>
            </a:pPr>
            <a:r>
              <a:t>Automated Authorities</a:t>
            </a:r>
          </a:p>
          <a:p>
            <a:pPr>
              <a:buBlip>
                <a:blip r:embed="rId2"/>
              </a:buBlip>
            </a:pPr>
            <a:r>
              <a:t>AMT v3</a:t>
            </a:r>
          </a:p>
          <a:p>
            <a:pPr>
              <a:buBlip>
                <a:blip r:embed="rId2"/>
              </a:buBlip>
            </a:pPr>
            <a:r>
              <a:t>PBS XML Schema 3.0</a:t>
            </a:r>
          </a:p>
          <a:p>
            <a:pPr>
              <a:buBlip>
                <a:blip r:embed="rId2"/>
              </a:buBlip>
            </a:pPr>
            <a:r>
              <a:t>PBS XML Views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70" name="Shape 270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ePrescribing</a:t>
            </a:r>
          </a:p>
          <a:p>
            <a:pPr>
              <a:buBlip>
                <a:blip r:embed="rId2"/>
              </a:buBlip>
            </a:pPr>
            <a:r>
              <a:t>IHIN</a:t>
            </a:r>
          </a:p>
          <a:p>
            <a:pPr>
              <a:buBlip>
                <a:blip r:embed="rId2"/>
              </a:buBlip>
            </a:pPr>
            <a:r>
              <a:t>Automated Authorities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AMT v3</a:t>
            </a:r>
          </a:p>
          <a:p>
            <a:pPr>
              <a:buBlip>
                <a:blip r:embed="rId2"/>
              </a:buBlip>
            </a:pPr>
            <a:r>
              <a:t>PBS XML Schema 3.0</a:t>
            </a:r>
          </a:p>
          <a:p>
            <a:pPr>
              <a:buBlip>
                <a:blip r:embed="rId2"/>
              </a:buBlip>
            </a:pPr>
            <a:r>
              <a:t>PBS XML Views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AMT v3</a:t>
            </a:r>
          </a:p>
        </p:txBody>
      </p:sp>
      <p:sp>
        <p:nvSpPr>
          <p:cNvPr id="273" name="Shape 2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PharmCIS implementation complete</a:t>
            </a:r>
          </a:p>
          <a:p>
            <a:pPr>
              <a:buBlip>
                <a:blip r:embed="rId2"/>
              </a:buBlip>
            </a:pPr>
            <a:r>
              <a:t>Phase 1</a:t>
            </a:r>
          </a:p>
          <a:p>
            <a:pPr>
              <a:buBlip>
                <a:blip r:embed="rId2"/>
              </a:buBlip>
            </a:pPr>
            <a:r>
              <a:t>Deployed February/March 2016</a:t>
            </a:r>
          </a:p>
          <a:p>
            <a:pPr lvl="1">
              <a:buBlip>
                <a:blip r:embed="rId2"/>
              </a:buBlip>
            </a:pPr>
            <a:r>
              <a:t>May 2016 Schedule</a:t>
            </a:r>
          </a:p>
          <a:p>
            <a:pPr>
              <a:buBlip>
                <a:blip r:embed="rId2"/>
              </a:buBlip>
            </a:pPr>
            <a:r>
              <a:t>Backlog of un-reconciled concepts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AMT v3</a:t>
            </a:r>
          </a:p>
        </p:txBody>
      </p:sp>
      <p:graphicFrame>
        <p:nvGraphicFramePr>
          <p:cNvPr id="276" name="Chart 276"/>
          <p:cNvGraphicFramePr/>
          <p:nvPr/>
        </p:nvGraphicFramePr>
        <p:xfrm>
          <a:off x="448695" y="2759292"/>
          <a:ext cx="11460879" cy="552110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79" name="Shape 279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ePrescribing</a:t>
            </a:r>
          </a:p>
          <a:p>
            <a:pPr>
              <a:buBlip>
                <a:blip r:embed="rId2"/>
              </a:buBlip>
            </a:pPr>
            <a:r>
              <a:t>IHIN</a:t>
            </a:r>
          </a:p>
          <a:p>
            <a:pPr>
              <a:buBlip>
                <a:blip r:embed="rId2"/>
              </a:buBlip>
            </a:pPr>
            <a:r>
              <a:t>Automated Authorities</a:t>
            </a:r>
          </a:p>
          <a:p>
            <a:pPr>
              <a:buBlip>
                <a:blip r:embed="rId2"/>
              </a:buBlip>
            </a:pPr>
            <a:r>
              <a:t>AMT v3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PBS XML Schema 3.0</a:t>
            </a:r>
          </a:p>
          <a:p>
            <a:pPr>
              <a:buBlip>
                <a:blip r:embed="rId2"/>
              </a:buBlip>
            </a:pPr>
            <a:r>
              <a:t>PBS XML Views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282" name="Shape 2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Schedule</a:t>
            </a:r>
          </a:p>
          <a:p>
            <a:pPr>
              <a:buBlip>
                <a:blip r:embed="rId2"/>
              </a:buBlip>
            </a:pPr>
            <a:r>
              <a:t>Transition Plan</a:t>
            </a:r>
          </a:p>
          <a:p>
            <a:pPr>
              <a:buBlip>
                <a:blip r:embed="rId2"/>
              </a:buBlip>
            </a:pPr>
            <a:r>
              <a:t>Progress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285" name="Shape 2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Schedule</a:t>
            </a:r>
          </a:p>
          <a:p>
            <a:pPr>
              <a:buBlip>
                <a:blip r:embed="rId2"/>
              </a:buBlip>
            </a:pPr>
            <a:r>
              <a:t>Align with DHS</a:t>
            </a:r>
          </a:p>
          <a:p>
            <a:pPr>
              <a:buBlip>
                <a:blip r:embed="rId2"/>
              </a:buBlip>
            </a:pPr>
            <a:r>
              <a:t>No changes in March 2017</a:t>
            </a:r>
          </a:p>
          <a:p>
            <a:pPr>
              <a:buBlip>
                <a:blip r:embed="rId2"/>
              </a:buBlip>
            </a:pPr>
            <a:r>
              <a:t>V3 Go-Live: April 2017 Schedule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7664761" y="8820823"/>
            <a:ext cx="4037033" cy="1"/>
          </a:xfrm>
          <a:prstGeom prst="line">
            <a:avLst/>
          </a:prstGeom>
          <a:ln w="101600">
            <a:solidFill>
              <a:schemeClr val="accent1">
                <a:hueOff val="-37249"/>
                <a:satOff val="-2150"/>
                <a:lumOff val="12811"/>
                <a:alpha val="75483"/>
              </a:schemeClr>
            </a:solidFill>
            <a:miter lim="400000"/>
            <a:tailEnd type="triangle" len="sm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88" name="Shape 288"/>
          <p:cNvSpPr/>
          <p:nvPr/>
        </p:nvSpPr>
        <p:spPr>
          <a:xfrm>
            <a:off x="6058048" y="7990780"/>
            <a:ext cx="5949889" cy="1"/>
          </a:xfrm>
          <a:prstGeom prst="line">
            <a:avLst/>
          </a:prstGeom>
          <a:ln w="101600">
            <a:solidFill>
              <a:schemeClr val="accent2">
                <a:hueOff val="-2057865"/>
                <a:satOff val="-1362"/>
                <a:lumOff val="13058"/>
                <a:alpha val="648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89" name="Shape 289"/>
          <p:cNvSpPr/>
          <p:nvPr/>
        </p:nvSpPr>
        <p:spPr>
          <a:xfrm>
            <a:off x="1003449" y="7167087"/>
            <a:ext cx="4037032" cy="1"/>
          </a:xfrm>
          <a:prstGeom prst="line">
            <a:avLst/>
          </a:prstGeom>
          <a:ln w="101600">
            <a:solidFill>
              <a:schemeClr val="accent1">
                <a:hueOff val="-37249"/>
                <a:satOff val="-2150"/>
                <a:lumOff val="12811"/>
                <a:alpha val="75483"/>
              </a:schemeClr>
            </a:solidFill>
            <a:miter lim="400000"/>
            <a:tailEnd type="triangle" len="sm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90" name="Shape 290"/>
          <p:cNvSpPr/>
          <p:nvPr/>
        </p:nvSpPr>
        <p:spPr>
          <a:xfrm>
            <a:off x="1003449" y="6321561"/>
            <a:ext cx="5590183" cy="1"/>
          </a:xfrm>
          <a:prstGeom prst="line">
            <a:avLst/>
          </a:prstGeom>
          <a:ln w="101600">
            <a:solidFill>
              <a:schemeClr val="accent1">
                <a:hueOff val="-37249"/>
                <a:satOff val="-2150"/>
                <a:lumOff val="12811"/>
                <a:alpha val="75483"/>
              </a:schemeClr>
            </a:solidFill>
            <a:miter lim="400000"/>
            <a:tailEnd type="triangle" len="sm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91" name="Shape 2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292" name="Shape 292"/>
          <p:cNvSpPr/>
          <p:nvPr/>
        </p:nvSpPr>
        <p:spPr>
          <a:xfrm>
            <a:off x="1003449" y="5626100"/>
            <a:ext cx="10997903" cy="0"/>
          </a:xfrm>
          <a:prstGeom prst="line">
            <a:avLst/>
          </a:prstGeom>
          <a:ln w="101600">
            <a:solidFill>
              <a:schemeClr val="accent1">
                <a:hueOff val="-37249"/>
                <a:satOff val="-2150"/>
                <a:lumOff val="1281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93" name="Shape 293"/>
          <p:cNvSpPr/>
          <p:nvPr/>
        </p:nvSpPr>
        <p:spPr>
          <a:xfrm rot="16200000">
            <a:off x="6442570" y="3693276"/>
            <a:ext cx="2456460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April 2017</a:t>
            </a:r>
          </a:p>
        </p:txBody>
      </p:sp>
      <p:sp>
        <p:nvSpPr>
          <p:cNvPr id="294" name="Shape 294"/>
          <p:cNvSpPr/>
          <p:nvPr/>
        </p:nvSpPr>
        <p:spPr>
          <a:xfrm rot="16200000">
            <a:off x="8014906" y="3716212"/>
            <a:ext cx="2410588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May 2017</a:t>
            </a:r>
          </a:p>
        </p:txBody>
      </p:sp>
      <p:sp>
        <p:nvSpPr>
          <p:cNvPr id="295" name="Shape 295"/>
          <p:cNvSpPr/>
          <p:nvPr/>
        </p:nvSpPr>
        <p:spPr>
          <a:xfrm rot="16200000">
            <a:off x="9486963" y="3638869"/>
            <a:ext cx="2565274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June 2017</a:t>
            </a:r>
          </a:p>
        </p:txBody>
      </p:sp>
      <p:sp>
        <p:nvSpPr>
          <p:cNvPr id="296" name="Shape 296"/>
          <p:cNvSpPr/>
          <p:nvPr/>
        </p:nvSpPr>
        <p:spPr>
          <a:xfrm rot="16200000">
            <a:off x="4678743" y="3478849"/>
            <a:ext cx="2885314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trike="sngStrike"/>
            </a:lvl1pPr>
          </a:lstStyle>
          <a:p>
            <a:pPr/>
            <a:r>
              <a:t>March 2017</a:t>
            </a:r>
          </a:p>
        </p:txBody>
      </p:sp>
      <p:sp>
        <p:nvSpPr>
          <p:cNvPr id="297" name="Shape 297"/>
          <p:cNvSpPr/>
          <p:nvPr/>
        </p:nvSpPr>
        <p:spPr>
          <a:xfrm rot="16200000">
            <a:off x="3412845" y="3762351"/>
            <a:ext cx="2318310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Feb 2017</a:t>
            </a:r>
          </a:p>
        </p:txBody>
      </p:sp>
      <p:sp>
        <p:nvSpPr>
          <p:cNvPr id="298" name="Shape 298"/>
          <p:cNvSpPr/>
          <p:nvPr/>
        </p:nvSpPr>
        <p:spPr>
          <a:xfrm rot="16200000">
            <a:off x="1883181" y="3782087"/>
            <a:ext cx="2278838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Jan 2017</a:t>
            </a:r>
          </a:p>
        </p:txBody>
      </p:sp>
      <p:sp>
        <p:nvSpPr>
          <p:cNvPr id="299" name="Shape 299"/>
          <p:cNvSpPr/>
          <p:nvPr/>
        </p:nvSpPr>
        <p:spPr>
          <a:xfrm>
            <a:off x="245567" y="6007125"/>
            <a:ext cx="170718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/>
            </a:lvl1pPr>
          </a:lstStyle>
          <a:p>
            <a:pPr/>
            <a:r>
              <a:t>V2 Prod</a:t>
            </a:r>
          </a:p>
        </p:txBody>
      </p:sp>
      <p:sp>
        <p:nvSpPr>
          <p:cNvPr id="300" name="Shape 300"/>
          <p:cNvSpPr/>
          <p:nvPr/>
        </p:nvSpPr>
        <p:spPr>
          <a:xfrm>
            <a:off x="228244" y="6837168"/>
            <a:ext cx="1562711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/>
            </a:lvl1pPr>
          </a:lstStyle>
          <a:p>
            <a:pPr/>
            <a:r>
              <a:t>V3 Test</a:t>
            </a:r>
          </a:p>
        </p:txBody>
      </p:sp>
      <p:sp>
        <p:nvSpPr>
          <p:cNvPr id="301" name="Shape 301"/>
          <p:cNvSpPr/>
          <p:nvPr/>
        </p:nvSpPr>
        <p:spPr>
          <a:xfrm>
            <a:off x="245567" y="7667211"/>
            <a:ext cx="170718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/>
            </a:lvl1pPr>
          </a:lstStyle>
          <a:p>
            <a:pPr/>
            <a:r>
              <a:t>V3 Prod</a:t>
            </a:r>
          </a:p>
        </p:txBody>
      </p:sp>
      <p:sp>
        <p:nvSpPr>
          <p:cNvPr id="302" name="Shape 302"/>
          <p:cNvSpPr/>
          <p:nvPr/>
        </p:nvSpPr>
        <p:spPr>
          <a:xfrm>
            <a:off x="266344" y="8497254"/>
            <a:ext cx="1918412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/>
            </a:lvl1pPr>
          </a:lstStyle>
          <a:p>
            <a:pPr/>
            <a:r>
              <a:t>V2 Down</a:t>
            </a:r>
          </a:p>
        </p:txBody>
      </p:sp>
      <p:sp>
        <p:nvSpPr>
          <p:cNvPr id="303" name="Shape 303"/>
          <p:cNvSpPr/>
          <p:nvPr/>
        </p:nvSpPr>
        <p:spPr>
          <a:xfrm>
            <a:off x="2869232" y="6179807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04" name="Shape 304"/>
          <p:cNvSpPr/>
          <p:nvPr/>
        </p:nvSpPr>
        <p:spPr>
          <a:xfrm>
            <a:off x="6006653" y="6205425"/>
            <a:ext cx="229494" cy="232272"/>
          </a:xfrm>
          <a:prstGeom prst="ellipse">
            <a:avLst/>
          </a:prstGeom>
          <a:solidFill>
            <a:srgbClr val="A6AAA9"/>
          </a:solidFill>
          <a:ln w="508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05" name="Shape 305"/>
          <p:cNvSpPr/>
          <p:nvPr/>
        </p:nvSpPr>
        <p:spPr>
          <a:xfrm>
            <a:off x="6006132" y="7877993"/>
            <a:ext cx="230536" cy="225575"/>
          </a:xfrm>
          <a:prstGeom prst="ellipse">
            <a:avLst/>
          </a:prstGeom>
          <a:solidFill>
            <a:srgbClr val="A6AAA9"/>
          </a:solidFill>
          <a:ln w="50800">
            <a:solidFill>
              <a:schemeClr val="accent2">
                <a:hueOff val="-2057865"/>
                <a:satOff val="-1362"/>
                <a:lumOff val="1305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06" name="Shape 306"/>
          <p:cNvSpPr/>
          <p:nvPr/>
        </p:nvSpPr>
        <p:spPr>
          <a:xfrm>
            <a:off x="4418632" y="6170674"/>
            <a:ext cx="306736" cy="301774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07" name="Shape 307"/>
          <p:cNvSpPr/>
          <p:nvPr/>
        </p:nvSpPr>
        <p:spPr>
          <a:xfrm>
            <a:off x="2869232" y="7016200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08" name="Shape 308"/>
          <p:cNvSpPr/>
          <p:nvPr/>
        </p:nvSpPr>
        <p:spPr>
          <a:xfrm>
            <a:off x="4418632" y="7016200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09" name="Shape 309"/>
          <p:cNvSpPr/>
          <p:nvPr/>
        </p:nvSpPr>
        <p:spPr>
          <a:xfrm>
            <a:off x="7517432" y="7839893"/>
            <a:ext cx="306736" cy="301775"/>
          </a:xfrm>
          <a:prstGeom prst="ellipse">
            <a:avLst/>
          </a:prstGeom>
          <a:gradFill>
            <a:gsLst>
              <a:gs pos="0">
                <a:srgbClr val="73FA79"/>
              </a:gs>
              <a:gs pos="55423">
                <a:srgbClr val="61C53C"/>
              </a:gs>
              <a:gs pos="100000">
                <a:srgbClr val="4F8F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10" name="Shape 310"/>
          <p:cNvSpPr/>
          <p:nvPr/>
        </p:nvSpPr>
        <p:spPr>
          <a:xfrm>
            <a:off x="7517432" y="8669936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11" name="Shape 311"/>
          <p:cNvSpPr/>
          <p:nvPr/>
        </p:nvSpPr>
        <p:spPr>
          <a:xfrm>
            <a:off x="9066832" y="8669936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12" name="Shape 312"/>
          <p:cNvSpPr/>
          <p:nvPr/>
        </p:nvSpPr>
        <p:spPr>
          <a:xfrm>
            <a:off x="10616232" y="8669936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13" name="Shape 313"/>
          <p:cNvSpPr/>
          <p:nvPr/>
        </p:nvSpPr>
        <p:spPr>
          <a:xfrm>
            <a:off x="9066832" y="7839893"/>
            <a:ext cx="306736" cy="301775"/>
          </a:xfrm>
          <a:prstGeom prst="ellipse">
            <a:avLst/>
          </a:prstGeom>
          <a:gradFill>
            <a:gsLst>
              <a:gs pos="0">
                <a:srgbClr val="73FA79"/>
              </a:gs>
              <a:gs pos="55423">
                <a:srgbClr val="61C53C"/>
              </a:gs>
              <a:gs pos="100000">
                <a:srgbClr val="4F8F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14" name="Shape 314"/>
          <p:cNvSpPr/>
          <p:nvPr/>
        </p:nvSpPr>
        <p:spPr>
          <a:xfrm>
            <a:off x="10616232" y="7839893"/>
            <a:ext cx="306736" cy="301775"/>
          </a:xfrm>
          <a:prstGeom prst="ellipse">
            <a:avLst/>
          </a:prstGeom>
          <a:gradFill>
            <a:gsLst>
              <a:gs pos="0">
                <a:srgbClr val="73FA79"/>
              </a:gs>
              <a:gs pos="55423">
                <a:srgbClr val="61C53C"/>
              </a:gs>
              <a:gs pos="100000">
                <a:srgbClr val="4F8F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17" name="Shape 3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Schedule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Transition Plan</a:t>
            </a:r>
          </a:p>
          <a:p>
            <a:pPr>
              <a:buBlip>
                <a:blip r:embed="rId2"/>
              </a:buBlip>
            </a:pPr>
            <a:r>
              <a:t>Progress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20" name="Shape 3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Transition Plan</a:t>
            </a:r>
          </a:p>
          <a:p>
            <a:pPr>
              <a:buBlip>
                <a:blip r:embed="rId2"/>
              </a:buBlip>
            </a:pPr>
            <a:r>
              <a:t>Support users to transition from v2 to v3</a:t>
            </a:r>
          </a:p>
          <a:p>
            <a:pPr>
              <a:buBlip>
                <a:blip r:embed="rId2"/>
              </a:buBlip>
            </a:pPr>
            <a:r>
              <a:t>Support users to adopt v3</a:t>
            </a:r>
          </a:p>
          <a:p>
            <a:pPr>
              <a:buBlip>
                <a:blip r:embed="rId2"/>
              </a:buBlip>
            </a:pPr>
            <a:r>
              <a:t>Support users to transition from text extracts to v3 or Views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23" name="Shape 3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Transition Plan</a:t>
            </a:r>
          </a:p>
          <a:p>
            <a:pPr>
              <a:buBlip>
                <a:blip r:embed="rId2"/>
              </a:buBlip>
            </a:pPr>
            <a:r>
              <a:t>Provide sample data with embargo files</a:t>
            </a:r>
          </a:p>
          <a:p>
            <a:pPr lvl="1">
              <a:buBlip>
                <a:blip r:embed="rId2"/>
              </a:buBlip>
            </a:pPr>
            <a:r>
              <a:t>Started September 2016 Schedule</a:t>
            </a:r>
          </a:p>
          <a:p>
            <a:pPr>
              <a:buBlip>
                <a:blip r:embed="rId2"/>
              </a:buBlip>
            </a:pPr>
            <a:r>
              <a:t>Upconverted from V2 embargo PBS XML</a:t>
            </a:r>
          </a:p>
          <a:p>
            <a:pPr>
              <a:buBlip>
                <a:blip r:embed="rId2"/>
              </a:buBlip>
            </a:pPr>
            <a:r>
              <a:t>NOT production quality</a:t>
            </a:r>
          </a:p>
          <a:p>
            <a:pPr lvl="1">
              <a:buBlip>
                <a:blip r:embed="rId2"/>
              </a:buBlip>
            </a:pPr>
            <a:r>
              <a:t>For testing/evaluation only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19" name="Shape 219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ePrescribing</a:t>
            </a:r>
          </a:p>
          <a:p>
            <a:pPr>
              <a:buBlip>
                <a:blip r:embed="rId2"/>
              </a:buBlip>
            </a:pPr>
            <a:r>
              <a:t>IHIN</a:t>
            </a:r>
          </a:p>
          <a:p>
            <a:pPr>
              <a:buBlip>
                <a:blip r:embed="rId2"/>
              </a:buBlip>
            </a:pPr>
            <a:r>
              <a:t>Automated Authorities</a:t>
            </a:r>
          </a:p>
          <a:p>
            <a:pPr>
              <a:buBlip>
                <a:blip r:embed="rId2"/>
              </a:buBlip>
            </a:pPr>
            <a:r>
              <a:t>AMT v3</a:t>
            </a:r>
          </a:p>
          <a:p>
            <a:pPr>
              <a:buBlip>
                <a:blip r:embed="rId2"/>
              </a:buBlip>
            </a:pPr>
            <a:r>
              <a:t>PBS XML Schema 3.0</a:t>
            </a:r>
          </a:p>
          <a:p>
            <a:pPr>
              <a:buBlip>
                <a:blip r:embed="rId2"/>
              </a:buBlip>
            </a:pPr>
            <a:r>
              <a:t>PBS XML Views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26" name="Shape 3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Transition Plan</a:t>
            </a:r>
          </a:p>
          <a:p>
            <a:pPr>
              <a:buBlip>
                <a:blip r:embed="rId2"/>
              </a:buBlip>
            </a:pPr>
            <a:r>
              <a:t>No upconversion in production</a:t>
            </a:r>
          </a:p>
          <a:p>
            <a:pPr marL="451555" indent="-451555">
              <a:buBlip>
                <a:blip r:embed="rId2"/>
              </a:buBlip>
            </a:pPr>
            <a:r>
              <a:rPr sz="4000"/>
              <a:t>∥</a:t>
            </a:r>
            <a:r>
              <a:t> publication of V2 and V3 PBS XML</a:t>
            </a:r>
          </a:p>
          <a:p>
            <a:pPr>
              <a:buBlip>
                <a:blip r:embed="rId2"/>
              </a:buBlip>
            </a:pPr>
            <a:r>
              <a:t>12 months: final v2 PBS XML March 2017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29" name="Shape 3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Transition Plan</a:t>
            </a:r>
          </a:p>
          <a:p>
            <a:pPr>
              <a:buBlip>
                <a:blip r:embed="rId2"/>
              </a:buBlip>
            </a:pPr>
            <a:r>
              <a:t>Downconversion of V3 to V2</a:t>
            </a:r>
          </a:p>
          <a:p>
            <a:pPr>
              <a:buBlip>
                <a:blip r:embed="rId2"/>
              </a:buBlip>
            </a:pPr>
            <a:r>
              <a:t>Freeze v2 schema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32" name="Shape 3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Down convert specification</a:t>
            </a:r>
          </a:p>
          <a:p>
            <a:pPr lvl="1">
              <a:buBlip>
                <a:blip r:embed="rId2"/>
              </a:buBlip>
            </a:pPr>
            <a:r>
              <a:t>Supply-only ⇒ delist then remove</a:t>
            </a:r>
          </a:p>
          <a:p>
            <a:pPr lvl="1">
              <a:buBlip>
                <a:blip r:embed="rId2"/>
              </a:buBlip>
            </a:pPr>
            <a:r>
              <a:t>PR Notes ⇒ copy to restrictions</a:t>
            </a:r>
          </a:p>
          <a:p>
            <a:pPr lvl="1">
              <a:buBlip>
                <a:blip r:embed="rId2"/>
              </a:buBlip>
            </a:pPr>
            <a:r>
              <a:t>Assessment ⇒ authority method</a:t>
            </a:r>
          </a:p>
          <a:p>
            <a:pPr lvl="1">
              <a:buBlip>
                <a:blip r:embed="rId2"/>
              </a:buBlip>
            </a:pPr>
            <a:r>
              <a:t>Images ⇒ remove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35" name="Shape 3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Down convert specification</a:t>
            </a:r>
          </a:p>
          <a:p>
            <a:pPr lvl="1">
              <a:buBlip>
                <a:blip r:embed="rId2"/>
              </a:buBlip>
            </a:pPr>
            <a:r>
              <a:t>Increases ⇒ e-authority value</a:t>
            </a:r>
          </a:p>
          <a:p>
            <a:pPr lvl="1">
              <a:buBlip>
                <a:blip r:embed="rId2"/>
              </a:buBlip>
            </a:pPr>
            <a:r>
              <a:t>CAR ⇒ ext:complex-authority-required</a:t>
            </a:r>
          </a:p>
          <a:p>
            <a:pPr lvl="1">
              <a:buBlip>
                <a:blip r:embed="rId2"/>
              </a:buBlip>
            </a:pPr>
            <a:r>
              <a:t>Benefit Type ⇒ move all prescriber types, restrictions to prescribing rule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38" name="Shape 3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/>
            <a:r>
              <a:t>Down convert specification</a:t>
            </a:r>
          </a:p>
          <a:p>
            <a:pPr lvl="1"/>
            <a:r>
              <a:t>Logical operators ⇒ simulate logical constraints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341" name="Shape 341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ePrescribing</a:t>
            </a:r>
          </a:p>
          <a:p>
            <a:pPr>
              <a:buBlip>
                <a:blip r:embed="rId2"/>
              </a:buBlip>
            </a:pPr>
            <a:r>
              <a:t>IHIN</a:t>
            </a:r>
          </a:p>
          <a:p>
            <a:pPr>
              <a:buBlip>
                <a:blip r:embed="rId2"/>
              </a:buBlip>
            </a:pPr>
            <a:r>
              <a:t>Automated Authorities</a:t>
            </a:r>
          </a:p>
          <a:p>
            <a:pPr>
              <a:buBlip>
                <a:blip r:embed="rId2"/>
              </a:buBlip>
            </a:pPr>
            <a:r>
              <a:t>AMT v3</a:t>
            </a:r>
          </a:p>
          <a:p>
            <a:pPr>
              <a:buBlip>
                <a:blip r:embed="rId2"/>
              </a:buBlip>
            </a:pPr>
            <a:r>
              <a:t>PBS XML Schema 3.0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PBS XML Views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Views</a:t>
            </a:r>
          </a:p>
        </p:txBody>
      </p:sp>
      <p:sp>
        <p:nvSpPr>
          <p:cNvPr id="344" name="Shape 3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Update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347" name="Shape 347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ePrescribing</a:t>
            </a:r>
          </a:p>
          <a:p>
            <a:pPr>
              <a:buBlip>
                <a:blip r:embed="rId2"/>
              </a:buBlip>
            </a:pPr>
            <a:r>
              <a:t>IHIN</a:t>
            </a:r>
          </a:p>
          <a:p>
            <a:pPr>
              <a:buBlip>
                <a:blip r:embed="rId2"/>
              </a:buBlip>
            </a:pPr>
            <a:r>
              <a:t>Automated Authorities</a:t>
            </a:r>
          </a:p>
          <a:p>
            <a:pPr>
              <a:buBlip>
                <a:blip r:embed="rId2"/>
              </a:buBlip>
            </a:pPr>
            <a:r>
              <a:t>AMT v3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PBS XML Schema 3.0</a:t>
            </a:r>
          </a:p>
          <a:p>
            <a:pPr>
              <a:buBlip>
                <a:blip r:embed="rId2"/>
              </a:buBlip>
            </a:pPr>
            <a:r>
              <a:t>PBS XML Views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50" name="Shape 3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Schedule</a:t>
            </a:r>
          </a:p>
          <a:p>
            <a:pPr>
              <a:buBlip>
                <a:blip r:embed="rId2"/>
              </a:buBlip>
            </a:pPr>
            <a:r>
              <a:t>Transition Plan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Progress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53" name="Shape 3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Pre-Production stage</a:t>
            </a:r>
          </a:p>
          <a:p>
            <a:pPr>
              <a:buBlip>
                <a:blip r:embed="rId2"/>
              </a:buBlip>
            </a:pPr>
            <a:r>
              <a:t>Finalise schema, complete package, test data available</a:t>
            </a:r>
          </a:p>
          <a:p>
            <a:pPr>
              <a:buBlip>
                <a:blip r:embed="rId2"/>
              </a:buBlip>
              <a:defRPr sz="3200"/>
            </a:pPr>
            <a:r>
              <a:t>Pre-Production Release 1: </a:t>
            </a:r>
            <a:r>
              <a:rPr strike="sngStrike"/>
              <a:t>March</a:t>
            </a:r>
            <a:r>
              <a:t> February 2016</a:t>
            </a:r>
          </a:p>
          <a:p>
            <a:pPr>
              <a:buBlip>
                <a:blip r:embed="rId2"/>
              </a:buBlip>
              <a:defRPr sz="3200"/>
            </a:pPr>
            <a:r>
              <a:t>Pre-Production Release 2: July 2016</a:t>
            </a:r>
          </a:p>
          <a:p>
            <a:pPr>
              <a:buBlip>
                <a:blip r:embed="rId2"/>
              </a:buBlip>
              <a:defRPr sz="3200"/>
            </a:pPr>
            <a:r>
              <a:t>Pre-Production Release 3: September 2016</a:t>
            </a:r>
          </a:p>
          <a:p>
            <a:pPr>
              <a:buBlip>
                <a:blip r:embed="rId2"/>
              </a:buBlip>
              <a:defRPr sz="3200"/>
            </a:pPr>
            <a:r>
              <a:t>Pre-Production Release 4: October 2016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Action Items</a:t>
            </a:r>
          </a:p>
        </p:txBody>
      </p:sp>
      <p:sp>
        <p:nvSpPr>
          <p:cNvPr id="222" name="Shape 2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i="1"/>
            </a:lvl1pPr>
            <a:lvl2pPr>
              <a:buBlip>
                <a:blip r:embed="rId2"/>
              </a:buBlip>
            </a:lvl2pPr>
          </a:lstStyle>
          <a:p>
            <a:pPr/>
            <a:r>
              <a:t>Health to look at possibility of re-working the system so that Pharmacists are not working backwards to find streamlined codes</a:t>
            </a:r>
          </a:p>
          <a:p>
            <a:pPr lvl="1"/>
            <a:r>
              <a:t>PBS XML v3.0 will include restriction data for 12 month period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56" name="Shape 3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Production release</a:t>
            </a:r>
          </a:p>
          <a:p>
            <a:pPr>
              <a:buBlip>
                <a:blip r:embed="rId2"/>
              </a:buBlip>
            </a:pPr>
            <a:r>
              <a:t>March 2017</a:t>
            </a:r>
          </a:p>
          <a:p>
            <a:pPr>
              <a:buBlip>
                <a:blip r:embed="rId2"/>
              </a:buBlip>
            </a:pPr>
            <a:r>
              <a:t>Minor releases</a:t>
            </a:r>
          </a:p>
          <a:p>
            <a:pPr lvl="1">
              <a:buBlip>
                <a:blip r:embed="rId2"/>
              </a:buBlip>
            </a:pPr>
            <a:r>
              <a:t>Use extension mechanism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59" name="Shape 3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Progress</a:t>
            </a:r>
          </a:p>
          <a:p>
            <a:pPr>
              <a:buBlip>
                <a:blip r:embed="rId2"/>
              </a:buBlip>
            </a:pPr>
            <a:r>
              <a:t>Proposed changes (June 2016)</a:t>
            </a:r>
          </a:p>
          <a:p>
            <a:pPr>
              <a:buBlip>
                <a:blip r:embed="rId2"/>
              </a:buBlip>
            </a:pPr>
            <a:r>
              <a:t>#1: Identifier for system software </a:t>
            </a:r>
            <a:r>
              <a:rPr>
                <a:solidFill>
                  <a:schemeClr val="accent2">
                    <a:hueOff val="-2057865"/>
                    <a:satOff val="-1362"/>
                    <a:lumOff val="13058"/>
                  </a:schemeClr>
                </a:solidFill>
              </a:rPr>
              <a:t>✓</a:t>
            </a:r>
          </a:p>
          <a:p>
            <a:pPr>
              <a:buBlip>
                <a:blip r:embed="rId2"/>
              </a:buBlip>
            </a:pPr>
            <a:r>
              <a:t>#2: equal data facet </a:t>
            </a:r>
            <a:r>
              <a:rPr>
                <a:solidFill>
                  <a:schemeClr val="accent2">
                    <a:hueOff val="-2057865"/>
                    <a:satOff val="-1362"/>
                    <a:lumOff val="13058"/>
                  </a:schemeClr>
                </a:solidFill>
              </a:rPr>
              <a:t>✓</a:t>
            </a:r>
          </a:p>
          <a:p>
            <a:pPr>
              <a:buBlip>
                <a:blip r:embed="rId2"/>
              </a:buBlip>
            </a:pPr>
            <a:r>
              <a:t>#3: benefit-type ⇒ restriction-level </a:t>
            </a:r>
            <a:r>
              <a: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✗</a:t>
            </a:r>
          </a:p>
          <a:p>
            <a:pPr>
              <a:buBlip>
                <a:blip r:embed="rId2"/>
              </a:buBlip>
            </a:pPr>
            <a:r>
              <a:t>#4: Informational text on benefit-type </a:t>
            </a:r>
            <a:r>
              <a: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✗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62" name="Shape 3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Progress</a:t>
            </a:r>
          </a:p>
          <a:p>
            <a:pPr>
              <a:buBlip>
                <a:blip r:embed="rId2"/>
              </a:buBlip>
            </a:pPr>
            <a:r>
              <a:t>Proposed changes (June 2016)</a:t>
            </a:r>
          </a:p>
          <a:p>
            <a:pPr>
              <a:buBlip>
                <a:blip r:embed="rId2"/>
              </a:buBlip>
            </a:pPr>
            <a:r>
              <a:t>#5: Identify (legal) CAR items </a:t>
            </a:r>
            <a:r>
              <a:rPr>
                <a:solidFill>
                  <a:schemeClr val="accent2">
                    <a:hueOff val="-2057865"/>
                    <a:satOff val="-1362"/>
                    <a:lumOff val="13058"/>
                  </a:schemeClr>
                </a:solidFill>
              </a:rPr>
              <a:t>✓</a:t>
            </a:r>
          </a:p>
          <a:p>
            <a:pPr>
              <a:buBlip>
                <a:blip r:embed="rId2"/>
              </a:buBlip>
            </a:pPr>
            <a:r>
              <a:t>#6: brand-name </a:t>
            </a:r>
            <a:r>
              <a:rPr>
                <a:solidFill>
                  <a:schemeClr val="accent2">
                    <a:hueOff val="-2057865"/>
                    <a:satOff val="-1362"/>
                    <a:lumOff val="13058"/>
                  </a:schemeClr>
                </a:solidFill>
              </a:rPr>
              <a:t>✓</a:t>
            </a:r>
          </a:p>
          <a:p>
            <a:pPr>
              <a:buBlip>
                <a:blip r:embed="rId2"/>
              </a:buBlip>
            </a:pPr>
            <a:r>
              <a:t>#7: normalise restriction components </a:t>
            </a:r>
            <a:r>
              <a:rPr>
                <a:solidFill>
                  <a:schemeClr val="accent2">
                    <a:hueOff val="-2057865"/>
                    <a:satOff val="-1362"/>
                    <a:lumOff val="13058"/>
                  </a:schemeClr>
                </a:solidFill>
              </a:rPr>
              <a:t>✓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65" name="Shape 3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Legal CAR</a:t>
            </a:r>
          </a:p>
          <a:p>
            <a:pPr>
              <a:buBlip>
                <a:blip r:embed="rId2"/>
              </a:buBlip>
            </a:pPr>
            <a:r>
              <a:t>Group</a:t>
            </a:r>
          </a:p>
          <a:p>
            <a:pPr lvl="1">
              <a:buBlip>
                <a:blip r:embed="rId2"/>
              </a:buBlip>
              <a:defRPr sz="3200"/>
            </a:pPr>
            <a:r>
              <a:t>http://pbs.gov.au/complex-authority-required</a:t>
            </a:r>
          </a:p>
          <a:p>
            <a:pPr>
              <a:buBlip>
                <a:blip r:embed="rId2"/>
              </a:buBlip>
            </a:pPr>
            <a:r>
              <a:t>Two instances</a:t>
            </a:r>
          </a:p>
          <a:p>
            <a:pPr lvl="1">
              <a:buBlip>
                <a:blip r:embed="rId2"/>
              </a:buBlip>
              <a:defRPr sz="3200"/>
            </a:pPr>
            <a:r>
              <a:t>http://pbs.gov.au/complex-authority-required/is-complex</a:t>
            </a:r>
          </a:p>
          <a:p>
            <a:pPr lvl="1">
              <a:buBlip>
                <a:blip r:embed="rId2"/>
              </a:buBlip>
              <a:defRPr sz="3200"/>
            </a:pPr>
            <a:r>
              <a:t>http://pbs.gov.au/complex-authority-required/not-complex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68" name="Shape 3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All prescribing rules member of one group</a:t>
            </a:r>
          </a:p>
        </p:txBody>
      </p:sp>
      <p:sp>
        <p:nvSpPr>
          <p:cNvPr id="369" name="Shape 369"/>
          <p:cNvSpPr/>
          <p:nvPr/>
        </p:nvSpPr>
        <p:spPr>
          <a:xfrm>
            <a:off x="351992" y="3922370"/>
            <a:ext cx="12300815" cy="340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400"/>
            </a:pPr>
            <a:r>
              <a:t>&lt;member-of-list&gt;</a:t>
            </a:r>
          </a:p>
          <a:p>
            <a:pPr algn="l">
              <a:defRPr sz="2400"/>
            </a:pPr>
            <a:r>
              <a:t>  &lt;member-of rdf:resource="http://pbs.gov.au/complex-authority-required/not-complex"&gt;</a:t>
            </a:r>
          </a:p>
          <a:p>
            <a:pPr algn="l">
              <a:defRPr sz="2400"/>
            </a:pPr>
            <a:r>
              <a:t>    &lt;code</a:t>
            </a:r>
          </a:p>
          <a:p>
            <a:pPr algn="l">
              <a:defRPr sz="2400"/>
            </a:pPr>
            <a:r>
              <a:t>      rdf:resource="http://pbs.gov.au/code/complex-authority-required"&gt;not-complex&lt;/code&gt;</a:t>
            </a:r>
          </a:p>
          <a:p>
            <a:pPr algn="l">
              <a:defRPr sz="2400"/>
            </a:pPr>
            <a:r>
              <a:t>    &lt;effective&gt;</a:t>
            </a:r>
          </a:p>
          <a:p>
            <a:pPr algn="l">
              <a:defRPr sz="2400"/>
            </a:pPr>
            <a:r>
              <a:t>      &lt;date&gt;2013-12-01&lt;/date&gt;</a:t>
            </a:r>
          </a:p>
          <a:p>
            <a:pPr algn="l">
              <a:defRPr sz="2400"/>
            </a:pPr>
            <a:r>
              <a:t>    &lt;/effective&gt;</a:t>
            </a:r>
          </a:p>
          <a:p>
            <a:pPr algn="l">
              <a:defRPr sz="2400"/>
            </a:pPr>
            <a:r>
              <a:t>  &lt;/member-of&gt;</a:t>
            </a:r>
          </a:p>
          <a:p>
            <a:pPr algn="l">
              <a:defRPr sz="2400"/>
            </a:pPr>
            <a:r>
              <a:t>&lt;/member-of-list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72" name="Shape 3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Brand name</a:t>
            </a:r>
          </a:p>
          <a:p>
            <a:pPr>
              <a:buBlip>
                <a:blip r:embed="rId2"/>
              </a:buBlip>
            </a:pPr>
            <a:r>
              <a:t>TPUU, TPP, CTPP</a:t>
            </a:r>
          </a:p>
        </p:txBody>
      </p:sp>
      <p:sp>
        <p:nvSpPr>
          <p:cNvPr id="373" name="Shape 373"/>
          <p:cNvSpPr/>
          <p:nvPr/>
        </p:nvSpPr>
        <p:spPr>
          <a:xfrm>
            <a:off x="1207960" y="4481170"/>
            <a:ext cx="4284879" cy="377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400"/>
            </a:pPr>
            <a:r>
              <a:t>&lt;tpp&gt;</a:t>
            </a:r>
          </a:p>
          <a:p>
            <a:pPr algn="l">
              <a:defRPr sz="2400"/>
            </a:pPr>
            <a:r>
              <a:t>  …</a:t>
            </a:r>
          </a:p>
          <a:p>
            <a:pPr algn="l">
              <a:defRPr sz="2400"/>
            </a:pPr>
            <a:r>
              <a:t>  &lt;brand-name&gt;</a:t>
            </a:r>
          </a:p>
          <a:p>
            <a:pPr algn="l">
              <a:defRPr sz="2400"/>
            </a:pPr>
            <a:r>
              <a:t>    &lt;value&gt;Mylanta P&lt;/value&gt;</a:t>
            </a:r>
          </a:p>
          <a:p>
            <a:pPr algn="l">
              <a:defRPr sz="2400"/>
            </a:pPr>
            <a:r>
              <a:t>    &lt;effective&gt;</a:t>
            </a:r>
          </a:p>
          <a:p>
            <a:pPr algn="l">
              <a:defRPr sz="2400"/>
            </a:pPr>
            <a:r>
              <a:t>      &lt;date&gt;2016-01-01&lt;/date&gt;</a:t>
            </a:r>
          </a:p>
          <a:p>
            <a:pPr algn="l">
              <a:defRPr sz="2400"/>
            </a:pPr>
            <a:r>
              <a:t>    &lt;/effective&gt;</a:t>
            </a:r>
          </a:p>
          <a:p>
            <a:pPr algn="l">
              <a:defRPr sz="2400"/>
            </a:pPr>
            <a:r>
              <a:t>  &lt;/brand-name&gt;</a:t>
            </a:r>
          </a:p>
          <a:p>
            <a:pPr algn="l">
              <a:defRPr sz="2400"/>
            </a:pPr>
            <a:r>
              <a:t>  …</a:t>
            </a:r>
          </a:p>
          <a:p>
            <a:pPr algn="l">
              <a:defRPr sz="2400"/>
            </a:pPr>
            <a:r>
              <a:t>&lt;/tpp&gt;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76" name="Shape 3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Normalise restriction components</a:t>
            </a:r>
          </a:p>
          <a:p>
            <a:pPr>
              <a:buBlip>
                <a:blip r:embed="rId2"/>
              </a:buBlip>
            </a:pPr>
            <a:r>
              <a:t>Only references</a:t>
            </a:r>
          </a:p>
          <a:p>
            <a:pPr>
              <a:buBlip>
                <a:blip r:embed="rId2"/>
              </a:buBlip>
            </a:pPr>
            <a:r>
              <a:t>No inline elements</a:t>
            </a:r>
          </a:p>
          <a:p>
            <a:pPr>
              <a:buBlip>
                <a:blip r:embed="rId2"/>
              </a:buBlip>
            </a:pPr>
            <a:r>
              <a:t>No mixed content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79" name="Shape 3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Progress</a:t>
            </a:r>
          </a:p>
          <a:p>
            <a:pPr>
              <a:buBlip>
                <a:blip r:embed="rId2"/>
              </a:buBlip>
            </a:pPr>
            <a:r>
              <a:t>Other changes</a:t>
            </a:r>
          </a:p>
          <a:p>
            <a:pPr lvl="1">
              <a:buBlip>
                <a:blip r:embed="rId2"/>
              </a:buBlip>
            </a:pPr>
            <a:r>
              <a:t>Supply-only now points to substitute PR</a:t>
            </a:r>
          </a:p>
          <a:p>
            <a:pPr lvl="1">
              <a:buBlip>
                <a:blip r:embed="rId2"/>
              </a:buBlip>
            </a:pPr>
            <a:r>
              <a:t>Remove product-listing code (October 2016)</a:t>
            </a:r>
          </a:p>
          <a:p>
            <a:pPr lvl="1">
              <a:buBlip>
                <a:blip r:embed="rId2"/>
              </a:buBlip>
            </a:pPr>
            <a:r>
              <a:t>treatment-of code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82" name="Shape 3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Supply-only</a:t>
            </a:r>
          </a:p>
          <a:p>
            <a:pPr>
              <a:buBlip>
                <a:blip r:embed="rId2"/>
              </a:buBlip>
            </a:pPr>
            <a:r>
              <a:t>Don’t maintain pricing data</a:t>
            </a:r>
          </a:p>
          <a:p>
            <a:pPr>
              <a:buBlip>
                <a:blip r:embed="rId2"/>
              </a:buBlip>
            </a:pPr>
            <a:r>
              <a:t>Give substitute prescribing rule for claiming</a:t>
            </a:r>
          </a:p>
        </p:txBody>
      </p:sp>
      <p:sp>
        <p:nvSpPr>
          <p:cNvPr id="383" name="Shape 383"/>
          <p:cNvSpPr/>
          <p:nvPr/>
        </p:nvSpPr>
        <p:spPr>
          <a:xfrm>
            <a:off x="147637" y="5097120"/>
            <a:ext cx="10628072" cy="488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400"/>
            </a:pPr>
            <a:r>
              <a:t>            &lt;supply-only&gt;</a:t>
            </a:r>
          </a:p>
          <a:p>
            <a:pPr algn="l">
              <a:defRPr sz="2400"/>
            </a:pPr>
            <a:r>
              <a:t>               &lt;date&gt;2016-04-01&lt;/date&gt;</a:t>
            </a:r>
          </a:p>
          <a:p>
            <a:pPr algn="l">
              <a:defRPr sz="2400"/>
            </a:pPr>
            <a:r>
              <a:t>               &lt;prescribing-rule-reference xlink:href="#a247919353"&gt;</a:t>
            </a:r>
          </a:p>
          <a:p>
            <a:pPr algn="l">
              <a:defRPr sz="2400"/>
            </a:pPr>
            <a:r>
              <a:t>                  &lt;code rdf:resource="http://pbs.gov.au/code/item"&gt;10389T&lt;/code&gt;</a:t>
            </a:r>
          </a:p>
          <a:p>
            <a:pPr algn="l">
              <a:defRPr sz="2400"/>
            </a:pPr>
            <a:r>
              <a:t>                  &lt;effective&gt;</a:t>
            </a:r>
          </a:p>
          <a:p>
            <a:pPr algn="l">
              <a:defRPr sz="2400"/>
            </a:pPr>
            <a:r>
              <a:t>                     &lt;date&gt;2016-04-01&lt;/date&gt;</a:t>
            </a:r>
          </a:p>
          <a:p>
            <a:pPr algn="l">
              <a:defRPr sz="2400"/>
            </a:pPr>
            <a:r>
              <a:t>                  &lt;/effective&gt;</a:t>
            </a:r>
          </a:p>
          <a:p>
            <a:pPr algn="l">
              <a:defRPr sz="2400"/>
            </a:pPr>
            <a:r>
              <a:t>               &lt;/prescribing-rule-reference&gt;</a:t>
            </a:r>
          </a:p>
          <a:p>
            <a:pPr algn="l">
              <a:defRPr sz="2400"/>
            </a:pPr>
            <a:r>
              <a:t>               &lt;non-effective&gt;</a:t>
            </a:r>
          </a:p>
          <a:p>
            <a:pPr algn="l">
              <a:defRPr sz="2400"/>
            </a:pPr>
            <a:r>
              <a:t>                  &lt;date&gt;2017-04-01&lt;/date&gt;</a:t>
            </a:r>
          </a:p>
          <a:p>
            <a:pPr algn="l">
              <a:defRPr sz="2400"/>
            </a:pPr>
            <a:r>
              <a:t>               &lt;/non-effective&gt;</a:t>
            </a:r>
          </a:p>
          <a:p>
            <a:pPr algn="l">
              <a:defRPr sz="2400"/>
            </a:pPr>
            <a:r>
              <a:t>            &lt;/supply-only&gt;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86" name="Shape 3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Product listing code</a:t>
            </a:r>
          </a:p>
          <a:p>
            <a:pPr>
              <a:buBlip>
                <a:blip r:embed="rId2"/>
              </a:buBlip>
            </a:pPr>
            <a:r>
              <a:t>Introduced pre-prod-1</a:t>
            </a:r>
          </a:p>
        </p:txBody>
      </p:sp>
      <p:sp>
        <p:nvSpPr>
          <p:cNvPr id="387" name="Shape 387"/>
          <p:cNvSpPr/>
          <p:nvPr/>
        </p:nvSpPr>
        <p:spPr>
          <a:xfrm>
            <a:off x="109672" y="4538320"/>
            <a:ext cx="13793590" cy="414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/>
            </a:pPr>
            <a:r>
              <a:t>&lt;product-listing xml:id="d5e8293"&gt;</a:t>
            </a:r>
          </a:p>
          <a:p>
            <a:pPr algn="l">
              <a:defRPr sz="2400"/>
            </a:pPr>
            <a:r>
              <a:t>  &lt;tpp-reference xlink:href="#a247902300"&gt;</a:t>
            </a:r>
          </a:p>
          <a:p>
            <a:pPr algn="l">
              <a:defRPr sz="2400"/>
            </a:pPr>
            <a:r>
              <a:t>    &lt;code rdf:resource="http://snomed.info/sct/900062011000036108"&gt;94291000036105&lt;/code&gt;</a:t>
            </a:r>
          </a:p>
          <a:p>
            <a:pPr algn="l">
              <a:defRPr sz="2400"/>
            </a:pPr>
            <a:r>
              <a:t>    &lt;effective&gt;</a:t>
            </a:r>
          </a:p>
          <a:p>
            <a:pPr algn="l">
              <a:defRPr sz="2400"/>
            </a:pPr>
            <a:r>
              <a:t>      &lt;date&gt;2013-12-01&lt;/date&gt;</a:t>
            </a:r>
          </a:p>
          <a:p>
            <a:pPr algn="l">
              <a:defRPr sz="2400"/>
            </a:pPr>
            <a:r>
              <a:t>    &lt;/effective&gt;</a:t>
            </a:r>
          </a:p>
          <a:p>
            <a:pPr algn="l">
              <a:defRPr sz="2400"/>
            </a:pPr>
            <a:r>
              <a:t>  &lt;/tpp-reference&gt;</a:t>
            </a:r>
          </a:p>
          <a:p>
            <a:pPr algn="l">
              <a:defRPr sz="2400"/>
            </a:pPr>
            <a:r>
              <a:t>  &lt;code rdf:resource="http://pbs.gov.au/code/manufacturer"&gt;NE&lt;/code&gt;</a:t>
            </a:r>
          </a:p>
          <a:p>
            <a:pPr algn="l">
              <a:defRPr sz="24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  </a:t>
            </a:r>
            <a:r>
              <a:rPr strike="sngStrike"/>
              <a:t>&lt;code rdf:resource=“http://pbs.gov.au/code/product-listing"&gt;291845732&lt;/code&gt;</a:t>
            </a:r>
            <a:endParaRPr strike="sngStrike"/>
          </a:p>
          <a:p>
            <a:pPr algn="l"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Action Items</a:t>
            </a:r>
          </a:p>
        </p:txBody>
      </p:sp>
      <p:sp>
        <p:nvSpPr>
          <p:cNvPr id="225" name="Shape 2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i="1"/>
            </a:lvl1pPr>
            <a:lvl2pPr>
              <a:buBlip>
                <a:blip r:embed="rId2"/>
              </a:buBlip>
            </a:lvl2pPr>
          </a:lstStyle>
          <a:p>
            <a:pPr/>
            <a:r>
              <a:t>The PBS Online system will identify if a patient has been to another Pharmacy for the same script. Department of Health will advise further on this issue.</a:t>
            </a:r>
          </a:p>
          <a:p>
            <a:pPr lvl="1"/>
            <a:r>
              <a:t>ERRCD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90" name="Shape 3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Restriction code management</a:t>
            </a:r>
          </a:p>
          <a:p>
            <a:pPr>
              <a:buBlip>
                <a:blip r:embed="rId2"/>
              </a:buBlip>
            </a:pPr>
            <a:r>
              <a:t>Restriction code</a:t>
            </a:r>
          </a:p>
          <a:p>
            <a:pPr lvl="1">
              <a:buBlip>
                <a:blip r:embed="rId2"/>
              </a:buBlip>
            </a:pPr>
            <a:r>
              <a:t>Configuration of entire restriction, including informational text</a:t>
            </a:r>
          </a:p>
          <a:p>
            <a:pPr>
              <a:buBlip>
                <a:blip r:embed="rId2"/>
              </a:buBlip>
            </a:pPr>
            <a:r>
              <a:t>treatment-of code</a:t>
            </a:r>
          </a:p>
          <a:p>
            <a:pPr lvl="1">
              <a:buBlip>
                <a:blip r:embed="rId2"/>
              </a:buBlip>
            </a:pPr>
            <a:r>
              <a:t>Configuration of legal components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>
            <a:off x="7561113" y="-24160"/>
            <a:ext cx="5426721" cy="9639797"/>
          </a:xfrm>
          <a:prstGeom prst="roundRect">
            <a:avLst>
              <a:gd name="adj" fmla="val 15390"/>
            </a:avLst>
          </a:prstGeom>
          <a:solidFill>
            <a:schemeClr val="accent5">
              <a:alpha val="982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93" name="Shape 393"/>
          <p:cNvSpPr/>
          <p:nvPr/>
        </p:nvSpPr>
        <p:spPr>
          <a:xfrm>
            <a:off x="806959" y="457200"/>
            <a:ext cx="1909417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admin advice</a:t>
            </a:r>
          </a:p>
        </p:txBody>
      </p:sp>
      <p:sp>
        <p:nvSpPr>
          <p:cNvPr id="394" name="Shape 394"/>
          <p:cNvSpPr/>
          <p:nvPr/>
        </p:nvSpPr>
        <p:spPr>
          <a:xfrm>
            <a:off x="3086100" y="457200"/>
            <a:ext cx="1909416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foreword</a:t>
            </a:r>
          </a:p>
        </p:txBody>
      </p:sp>
      <p:sp>
        <p:nvSpPr>
          <p:cNvPr id="395" name="Shape 395"/>
          <p:cNvSpPr/>
          <p:nvPr/>
        </p:nvSpPr>
        <p:spPr>
          <a:xfrm>
            <a:off x="5365239" y="457200"/>
            <a:ext cx="1909417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caution</a:t>
            </a:r>
          </a:p>
        </p:txBody>
      </p:sp>
      <p:sp>
        <p:nvSpPr>
          <p:cNvPr id="396" name="Shape 396"/>
          <p:cNvSpPr/>
          <p:nvPr/>
        </p:nvSpPr>
        <p:spPr>
          <a:xfrm>
            <a:off x="3644178" y="3219786"/>
            <a:ext cx="3183707" cy="1724224"/>
          </a:xfrm>
          <a:prstGeom prst="roundRect">
            <a:avLst>
              <a:gd name="adj" fmla="val 15000"/>
            </a:avLst>
          </a:prstGeom>
          <a:solidFill>
            <a:srgbClr val="94908F">
              <a:alpha val="64999"/>
            </a:srgbClr>
          </a:solidFill>
          <a:ln w="12700">
            <a:miter lim="400000"/>
          </a:ln>
          <a:effectLst>
            <a:outerShdw sx="100000" sy="100000" kx="0" ky="0" algn="b" rotWithShape="0" blurRad="101600" dist="381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effectLst/>
              </a:defRPr>
            </a:pPr>
            <a:r>
              <a:t>restriction</a:t>
            </a:r>
          </a:p>
          <a:p>
            <a:pPr>
              <a:defRPr sz="2400">
                <a:solidFill>
                  <a:srgbClr val="53585F"/>
                </a:solidFill>
                <a:effectLst/>
              </a:defRPr>
            </a:pPr>
            <a:r>
              <a:t>[restriction-code]</a:t>
            </a:r>
          </a:p>
          <a:p>
            <a:pPr>
              <a:defRPr sz="2400">
                <a:solidFill>
                  <a:schemeClr val="accent5"/>
                </a:solidFill>
                <a:effectLst/>
              </a:defRPr>
            </a:pPr>
            <a:r>
              <a:t>[treatment-of-code]</a:t>
            </a:r>
          </a:p>
        </p:txBody>
      </p:sp>
      <p:sp>
        <p:nvSpPr>
          <p:cNvPr id="397" name="Shape 397"/>
          <p:cNvSpPr/>
          <p:nvPr/>
        </p:nvSpPr>
        <p:spPr>
          <a:xfrm>
            <a:off x="10180954" y="76200"/>
            <a:ext cx="2349303" cy="1658242"/>
          </a:xfrm>
          <a:prstGeom prst="roundRect">
            <a:avLst>
              <a:gd name="adj" fmla="val 11488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prescriber instruction</a:t>
            </a:r>
          </a:p>
        </p:txBody>
      </p:sp>
      <p:sp>
        <p:nvSpPr>
          <p:cNvPr id="398" name="Shape 398"/>
          <p:cNvSpPr/>
          <p:nvPr/>
        </p:nvSpPr>
        <p:spPr>
          <a:xfrm>
            <a:off x="7644379" y="457200"/>
            <a:ext cx="2349303" cy="1270000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definition</a:t>
            </a:r>
          </a:p>
        </p:txBody>
      </p:sp>
      <p:sp>
        <p:nvSpPr>
          <p:cNvPr id="399" name="Shape 399"/>
          <p:cNvSpPr/>
          <p:nvPr/>
        </p:nvSpPr>
        <p:spPr>
          <a:xfrm rot="16200000">
            <a:off x="7829587" y="3101195"/>
            <a:ext cx="2349302" cy="1021606"/>
          </a:xfrm>
          <a:prstGeom prst="roundRect">
            <a:avLst>
              <a:gd name="adj" fmla="val 18647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indication</a:t>
            </a:r>
          </a:p>
        </p:txBody>
      </p:sp>
      <p:sp>
        <p:nvSpPr>
          <p:cNvPr id="400" name="Shape 400"/>
          <p:cNvSpPr/>
          <p:nvPr/>
        </p:nvSpPr>
        <p:spPr>
          <a:xfrm>
            <a:off x="10139020" y="4979467"/>
            <a:ext cx="2552701" cy="1021605"/>
          </a:xfrm>
          <a:prstGeom prst="roundRect">
            <a:avLst>
              <a:gd name="adj" fmla="val 18647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phase</a:t>
            </a:r>
          </a:p>
        </p:txBody>
      </p:sp>
      <p:sp>
        <p:nvSpPr>
          <p:cNvPr id="401" name="Shape 401"/>
          <p:cNvSpPr/>
          <p:nvPr/>
        </p:nvSpPr>
        <p:spPr>
          <a:xfrm>
            <a:off x="10141862" y="6105497"/>
            <a:ext cx="2452887" cy="1270001"/>
          </a:xfrm>
          <a:prstGeom prst="roundRect">
            <a:avLst>
              <a:gd name="adj" fmla="val 15000"/>
            </a:avLst>
          </a:prstGeom>
          <a:solidFill>
            <a:srgbClr val="94908F">
              <a:alpha val="64999"/>
            </a:srgbClr>
          </a:solidFill>
          <a:ln w="12700">
            <a:miter lim="400000"/>
          </a:ln>
          <a:effectLst>
            <a:outerShdw sx="100000" sy="100000" kx="0" ky="0" algn="b" rotWithShape="0" blurRad="101600" dist="381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criteria</a:t>
            </a:r>
          </a:p>
        </p:txBody>
      </p:sp>
      <p:sp>
        <p:nvSpPr>
          <p:cNvPr id="402" name="Shape 402"/>
          <p:cNvSpPr/>
          <p:nvPr/>
        </p:nvSpPr>
        <p:spPr>
          <a:xfrm>
            <a:off x="10141863" y="8069325"/>
            <a:ext cx="2452887" cy="1453877"/>
          </a:xfrm>
          <a:prstGeom prst="roundRect">
            <a:avLst>
              <a:gd name="adj" fmla="val 13103"/>
            </a:avLst>
          </a:prstGeom>
          <a:solidFill>
            <a:srgbClr val="94908F">
              <a:alpha val="64999"/>
            </a:srgbClr>
          </a:solidFill>
          <a:ln w="12700">
            <a:miter lim="400000"/>
          </a:ln>
          <a:effectLst>
            <a:outerShdw sx="100000" sy="100000" kx="0" ky="0" algn="b" rotWithShape="0" blurRad="101600" dist="381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parameter</a:t>
            </a:r>
          </a:p>
        </p:txBody>
      </p:sp>
      <p:cxnSp>
        <p:nvCxnSpPr>
          <p:cNvPr id="403" name="Connector 403"/>
          <p:cNvCxnSpPr>
            <a:stCxn id="396" idx="0"/>
            <a:endCxn id="395" idx="0"/>
          </p:cNvCxnSpPr>
          <p:nvPr/>
        </p:nvCxnSpPr>
        <p:spPr>
          <a:xfrm flipV="1">
            <a:off x="5236031" y="1092200"/>
            <a:ext cx="1083917" cy="2989699"/>
          </a:xfrm>
          <a:prstGeom prst="straightConnector1">
            <a:avLst/>
          </a:prstGeom>
          <a:ln w="50800">
            <a:solidFill>
              <a:srgbClr val="53585F"/>
            </a:solidFill>
            <a:miter lim="400000"/>
            <a:headEnd type="triangle" len="sm"/>
            <a:tailEnd type="triangle" len="sm"/>
          </a:ln>
        </p:spPr>
      </p:cxnSp>
      <p:cxnSp>
        <p:nvCxnSpPr>
          <p:cNvPr id="404" name="Connector 404"/>
          <p:cNvCxnSpPr>
            <a:stCxn id="399" idx="0"/>
            <a:endCxn id="396" idx="0"/>
          </p:cNvCxnSpPr>
          <p:nvPr/>
        </p:nvCxnSpPr>
        <p:spPr>
          <a:xfrm flipH="1">
            <a:off x="5236031" y="3611998"/>
            <a:ext cx="3768207" cy="469901"/>
          </a:xfrm>
          <a:prstGeom prst="straightConnector1">
            <a:avLst/>
          </a:prstGeom>
          <a:ln w="50800">
            <a:solidFill>
              <a:schemeClr val="accent5"/>
            </a:solidFill>
            <a:miter lim="400000"/>
            <a:tailEnd type="triangle" len="sm"/>
          </a:ln>
        </p:spPr>
      </p:cxnSp>
      <p:cxnSp>
        <p:nvCxnSpPr>
          <p:cNvPr id="405" name="Connector 405"/>
          <p:cNvCxnSpPr>
            <a:stCxn id="400" idx="0"/>
            <a:endCxn id="396" idx="0"/>
          </p:cNvCxnSpPr>
          <p:nvPr/>
        </p:nvCxnSpPr>
        <p:spPr>
          <a:xfrm flipH="1" flipV="1">
            <a:off x="5236031" y="4081898"/>
            <a:ext cx="6179340" cy="1408372"/>
          </a:xfrm>
          <a:prstGeom prst="straightConnector1">
            <a:avLst/>
          </a:prstGeom>
          <a:ln w="50800">
            <a:solidFill>
              <a:schemeClr val="accent5"/>
            </a:solidFill>
            <a:miter lim="400000"/>
            <a:tailEnd type="triangle" len="sm"/>
          </a:ln>
        </p:spPr>
      </p:cxnSp>
      <p:cxnSp>
        <p:nvCxnSpPr>
          <p:cNvPr id="406" name="Connector 406"/>
          <p:cNvCxnSpPr>
            <a:stCxn id="396" idx="0"/>
            <a:endCxn id="398" idx="0"/>
          </p:cNvCxnSpPr>
          <p:nvPr/>
        </p:nvCxnSpPr>
        <p:spPr>
          <a:xfrm flipV="1">
            <a:off x="5236031" y="1092200"/>
            <a:ext cx="3583000" cy="2989699"/>
          </a:xfrm>
          <a:prstGeom prst="straightConnector1">
            <a:avLst/>
          </a:prstGeom>
          <a:ln w="50800">
            <a:solidFill>
              <a:schemeClr val="accent5"/>
            </a:solidFill>
            <a:miter lim="400000"/>
            <a:headEnd type="triangle" len="sm"/>
            <a:tailEnd type="triangle" len="sm"/>
          </a:ln>
        </p:spPr>
      </p:cxnSp>
      <p:cxnSp>
        <p:nvCxnSpPr>
          <p:cNvPr id="407" name="Connector 407"/>
          <p:cNvCxnSpPr>
            <a:stCxn id="396" idx="0"/>
            <a:endCxn id="397" idx="0"/>
          </p:cNvCxnSpPr>
          <p:nvPr/>
        </p:nvCxnSpPr>
        <p:spPr>
          <a:xfrm flipV="1">
            <a:off x="5236031" y="905320"/>
            <a:ext cx="6119575" cy="3176579"/>
          </a:xfrm>
          <a:prstGeom prst="straightConnector1">
            <a:avLst/>
          </a:prstGeom>
          <a:ln w="50800">
            <a:solidFill>
              <a:schemeClr val="accent5"/>
            </a:solidFill>
            <a:miter lim="400000"/>
            <a:headEnd type="triangle" len="sm"/>
            <a:tailEnd type="triangle" len="sm"/>
          </a:ln>
        </p:spPr>
      </p:cxnSp>
      <p:cxnSp>
        <p:nvCxnSpPr>
          <p:cNvPr id="408" name="Connector 408"/>
          <p:cNvCxnSpPr>
            <a:stCxn id="396" idx="0"/>
            <a:endCxn id="401" idx="0"/>
          </p:cNvCxnSpPr>
          <p:nvPr/>
        </p:nvCxnSpPr>
        <p:spPr>
          <a:xfrm>
            <a:off x="5236031" y="4081898"/>
            <a:ext cx="6132275" cy="2658600"/>
          </a:xfrm>
          <a:prstGeom prst="straightConnector1">
            <a:avLst/>
          </a:prstGeom>
          <a:ln w="50800">
            <a:solidFill>
              <a:schemeClr val="accent5"/>
            </a:solidFill>
            <a:miter lim="400000"/>
            <a:headEnd type="triangle" len="sm"/>
            <a:tailEnd type="triangle" len="sm"/>
          </a:ln>
        </p:spPr>
      </p:cxnSp>
      <p:cxnSp>
        <p:nvCxnSpPr>
          <p:cNvPr id="409" name="Connector 409"/>
          <p:cNvCxnSpPr>
            <a:stCxn id="401" idx="0"/>
            <a:endCxn id="402" idx="0"/>
          </p:cNvCxnSpPr>
          <p:nvPr/>
        </p:nvCxnSpPr>
        <p:spPr>
          <a:xfrm>
            <a:off x="11368305" y="6740497"/>
            <a:ext cx="2" cy="2055767"/>
          </a:xfrm>
          <a:prstGeom prst="straightConnector1">
            <a:avLst/>
          </a:prstGeom>
          <a:ln w="50800">
            <a:solidFill>
              <a:schemeClr val="accent5"/>
            </a:solidFill>
            <a:miter lim="400000"/>
            <a:headEnd type="triangle" len="sm"/>
            <a:tailEnd type="triangle" len="sm"/>
          </a:ln>
        </p:spPr>
      </p:cxnSp>
      <p:sp>
        <p:nvSpPr>
          <p:cNvPr id="410" name="Shape 410"/>
          <p:cNvSpPr/>
          <p:nvPr/>
        </p:nvSpPr>
        <p:spPr>
          <a:xfrm>
            <a:off x="313357" y="4541688"/>
            <a:ext cx="2552701" cy="2465091"/>
          </a:xfrm>
          <a:prstGeom prst="roundRect">
            <a:avLst>
              <a:gd name="adj" fmla="val 7728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/>
            </a:pPr>
            <a:r>
              <a:t>prescribing</a:t>
            </a:r>
          </a:p>
          <a:p>
            <a:pPr>
              <a:defRPr sz="3600"/>
            </a:pPr>
            <a:r>
              <a:t>rule</a:t>
            </a:r>
          </a:p>
        </p:txBody>
      </p:sp>
      <p:cxnSp>
        <p:nvCxnSpPr>
          <p:cNvPr id="411" name="Connector 411"/>
          <p:cNvCxnSpPr>
            <a:stCxn id="396" idx="0"/>
            <a:endCxn id="394" idx="0"/>
          </p:cNvCxnSpPr>
          <p:nvPr/>
        </p:nvCxnSpPr>
        <p:spPr>
          <a:xfrm flipH="1" flipV="1">
            <a:off x="4040807" y="1092200"/>
            <a:ext cx="1195225" cy="2989699"/>
          </a:xfrm>
          <a:prstGeom prst="straightConnector1">
            <a:avLst/>
          </a:prstGeom>
          <a:ln w="50800">
            <a:solidFill>
              <a:srgbClr val="53585F"/>
            </a:solidFill>
            <a:miter lim="400000"/>
            <a:headEnd type="triangle" len="sm"/>
            <a:tailEnd type="triangle" len="sm"/>
          </a:ln>
        </p:spPr>
      </p:cxnSp>
      <p:cxnSp>
        <p:nvCxnSpPr>
          <p:cNvPr id="412" name="Connector 412"/>
          <p:cNvCxnSpPr>
            <a:stCxn id="396" idx="0"/>
            <a:endCxn id="393" idx="0"/>
          </p:cNvCxnSpPr>
          <p:nvPr/>
        </p:nvCxnSpPr>
        <p:spPr>
          <a:xfrm flipH="1" flipV="1">
            <a:off x="1761667" y="1092200"/>
            <a:ext cx="3474365" cy="2989699"/>
          </a:xfrm>
          <a:prstGeom prst="straightConnector1">
            <a:avLst/>
          </a:prstGeom>
          <a:ln w="50800">
            <a:solidFill>
              <a:srgbClr val="53585F"/>
            </a:solidFill>
            <a:miter lim="400000"/>
            <a:headEnd type="triangle" len="sm"/>
            <a:tailEnd type="triangle" len="sm"/>
          </a:ln>
        </p:spPr>
      </p:cxnSp>
      <p:cxnSp>
        <p:nvCxnSpPr>
          <p:cNvPr id="413" name="Connector 413"/>
          <p:cNvCxnSpPr>
            <a:stCxn id="414" idx="0"/>
            <a:endCxn id="396" idx="0"/>
          </p:cNvCxnSpPr>
          <p:nvPr/>
        </p:nvCxnSpPr>
        <p:spPr>
          <a:xfrm flipV="1">
            <a:off x="4825697" y="4081898"/>
            <a:ext cx="410335" cy="2335312"/>
          </a:xfrm>
          <a:prstGeom prst="straightConnector1">
            <a:avLst/>
          </a:prstGeom>
          <a:ln w="50800">
            <a:solidFill>
              <a:srgbClr val="53585F"/>
            </a:solidFill>
            <a:miter lim="400000"/>
            <a:headEnd type="triangle" len="sm"/>
            <a:tailEnd type="triangle" len="sm"/>
          </a:ln>
        </p:spPr>
      </p:cxnSp>
      <p:sp>
        <p:nvSpPr>
          <p:cNvPr id="414" name="Shape 414"/>
          <p:cNvSpPr/>
          <p:nvPr/>
        </p:nvSpPr>
        <p:spPr>
          <a:xfrm>
            <a:off x="3407517" y="6070787"/>
            <a:ext cx="2836361" cy="692846"/>
          </a:xfrm>
          <a:prstGeom prst="roundRect">
            <a:avLst>
              <a:gd name="adj" fmla="val 27495"/>
            </a:avLst>
          </a:prstGeom>
          <a:solidFill>
            <a:schemeClr val="accent1">
              <a:hueOff val="400476"/>
              <a:lumOff val="-2462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benefit-type</a:t>
            </a:r>
          </a:p>
        </p:txBody>
      </p:sp>
      <p:cxnSp>
        <p:nvCxnSpPr>
          <p:cNvPr id="415" name="Connector 415"/>
          <p:cNvCxnSpPr>
            <a:stCxn id="410" idx="0"/>
            <a:endCxn id="414" idx="0"/>
          </p:cNvCxnSpPr>
          <p:nvPr/>
        </p:nvCxnSpPr>
        <p:spPr>
          <a:xfrm>
            <a:off x="1589707" y="5774233"/>
            <a:ext cx="3235991" cy="642977"/>
          </a:xfrm>
          <a:prstGeom prst="straightConnector1">
            <a:avLst/>
          </a:prstGeom>
          <a:ln w="50800">
            <a:solidFill>
              <a:srgbClr val="53585F"/>
            </a:solidFill>
            <a:miter lim="400000"/>
            <a:tailEnd type="triangle" len="sm"/>
          </a:ln>
        </p:spPr>
      </p:cxnSp>
      <p:sp>
        <p:nvSpPr>
          <p:cNvPr id="416" name="Shape 416"/>
          <p:cNvSpPr/>
          <p:nvPr/>
        </p:nvSpPr>
        <p:spPr>
          <a:xfrm>
            <a:off x="3549347" y="7330361"/>
            <a:ext cx="2552701" cy="692845"/>
          </a:xfrm>
          <a:prstGeom prst="roundRect">
            <a:avLst>
              <a:gd name="adj" fmla="val 27495"/>
            </a:avLst>
          </a:prstGeom>
          <a:solidFill>
            <a:schemeClr val="accent1">
              <a:hueOff val="174309"/>
              <a:satOff val="-28691"/>
              <a:lumOff val="-993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prescriber-type</a:t>
            </a:r>
          </a:p>
        </p:txBody>
      </p:sp>
      <p:cxnSp>
        <p:nvCxnSpPr>
          <p:cNvPr id="417" name="Connector 417"/>
          <p:cNvCxnSpPr>
            <a:stCxn id="414" idx="0"/>
            <a:endCxn id="416" idx="0"/>
          </p:cNvCxnSpPr>
          <p:nvPr/>
        </p:nvCxnSpPr>
        <p:spPr>
          <a:xfrm>
            <a:off x="4825697" y="6417209"/>
            <a:ext cx="1" cy="1259575"/>
          </a:xfrm>
          <a:prstGeom prst="straightConnector1">
            <a:avLst/>
          </a:prstGeom>
          <a:ln w="50800">
            <a:solidFill>
              <a:srgbClr val="53585F"/>
            </a:solidFill>
            <a:miter lim="400000"/>
            <a:headEnd type="triangle" len="sm"/>
            <a:tailEnd type="triangle" len="sm"/>
          </a:ln>
        </p:spPr>
      </p:cxnSp>
      <p:sp>
        <p:nvSpPr>
          <p:cNvPr id="418" name="Shape 418"/>
          <p:cNvSpPr/>
          <p:nvPr/>
        </p:nvSpPr>
        <p:spPr>
          <a:xfrm>
            <a:off x="10146005" y="1835015"/>
            <a:ext cx="2552701" cy="1021606"/>
          </a:xfrm>
          <a:prstGeom prst="roundRect">
            <a:avLst>
              <a:gd name="adj" fmla="val 18647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condition</a:t>
            </a:r>
          </a:p>
        </p:txBody>
      </p:sp>
      <p:sp>
        <p:nvSpPr>
          <p:cNvPr id="419" name="Shape 419"/>
          <p:cNvSpPr/>
          <p:nvPr/>
        </p:nvSpPr>
        <p:spPr>
          <a:xfrm>
            <a:off x="10146005" y="2881355"/>
            <a:ext cx="2552701" cy="1021605"/>
          </a:xfrm>
          <a:prstGeom prst="roundRect">
            <a:avLst>
              <a:gd name="adj" fmla="val 18647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episodicity</a:t>
            </a:r>
          </a:p>
        </p:txBody>
      </p:sp>
      <p:sp>
        <p:nvSpPr>
          <p:cNvPr id="420" name="Shape 420"/>
          <p:cNvSpPr/>
          <p:nvPr/>
        </p:nvSpPr>
        <p:spPr>
          <a:xfrm>
            <a:off x="10146005" y="3929767"/>
            <a:ext cx="2552701" cy="1021606"/>
          </a:xfrm>
          <a:prstGeom prst="roundRect">
            <a:avLst>
              <a:gd name="adj" fmla="val 18647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severity</a:t>
            </a:r>
          </a:p>
        </p:txBody>
      </p:sp>
      <p:cxnSp>
        <p:nvCxnSpPr>
          <p:cNvPr id="421" name="Connector 421"/>
          <p:cNvCxnSpPr>
            <a:stCxn id="399" idx="0"/>
            <a:endCxn id="420" idx="0"/>
          </p:cNvCxnSpPr>
          <p:nvPr/>
        </p:nvCxnSpPr>
        <p:spPr>
          <a:xfrm>
            <a:off x="9004237" y="3611998"/>
            <a:ext cx="2418119" cy="828573"/>
          </a:xfrm>
          <a:prstGeom prst="straightConnector1">
            <a:avLst/>
          </a:prstGeom>
          <a:ln w="50800">
            <a:solidFill>
              <a:schemeClr val="accent5"/>
            </a:solidFill>
            <a:miter lim="400000"/>
            <a:headEnd type="triangle" len="sm"/>
          </a:ln>
        </p:spPr>
      </p:cxnSp>
      <p:cxnSp>
        <p:nvCxnSpPr>
          <p:cNvPr id="422" name="Connector 422"/>
          <p:cNvCxnSpPr>
            <a:stCxn id="399" idx="0"/>
            <a:endCxn id="419" idx="0"/>
          </p:cNvCxnSpPr>
          <p:nvPr/>
        </p:nvCxnSpPr>
        <p:spPr>
          <a:xfrm flipV="1">
            <a:off x="9004237" y="3392157"/>
            <a:ext cx="2418119" cy="219842"/>
          </a:xfrm>
          <a:prstGeom prst="straightConnector1">
            <a:avLst/>
          </a:prstGeom>
          <a:ln w="50800">
            <a:solidFill>
              <a:schemeClr val="accent5"/>
            </a:solidFill>
            <a:miter lim="400000"/>
            <a:headEnd type="triangle" len="sm"/>
          </a:ln>
        </p:spPr>
      </p:cxnSp>
      <p:cxnSp>
        <p:nvCxnSpPr>
          <p:cNvPr id="423" name="Connector 423"/>
          <p:cNvCxnSpPr>
            <a:stCxn id="399" idx="0"/>
            <a:endCxn id="418" idx="0"/>
          </p:cNvCxnSpPr>
          <p:nvPr/>
        </p:nvCxnSpPr>
        <p:spPr>
          <a:xfrm flipV="1">
            <a:off x="9004237" y="2345818"/>
            <a:ext cx="2418119" cy="1266181"/>
          </a:xfrm>
          <a:prstGeom prst="straightConnector1">
            <a:avLst/>
          </a:prstGeom>
          <a:ln w="50800">
            <a:solidFill>
              <a:schemeClr val="accent5"/>
            </a:solidFill>
            <a:miter lim="400000"/>
            <a:headEnd type="triangle" len="sm"/>
          </a:ln>
        </p:spPr>
      </p:cxnSp>
      <p:sp>
        <p:nvSpPr>
          <p:cNvPr id="424" name="Shape 424"/>
          <p:cNvSpPr/>
          <p:nvPr/>
        </p:nvSpPr>
        <p:spPr>
          <a:xfrm flipH="1">
            <a:off x="6537687" y="4587512"/>
            <a:ext cx="1021605" cy="1"/>
          </a:xfrm>
          <a:prstGeom prst="line">
            <a:avLst/>
          </a:prstGeom>
          <a:ln w="139700">
            <a:solidFill>
              <a:schemeClr val="accent5">
                <a:alpha val="979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427" name="Shape 4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Restriction code is unique</a:t>
            </a:r>
          </a:p>
          <a:p>
            <a:pPr>
              <a:buBlip>
                <a:blip r:embed="rId2"/>
              </a:buBlip>
            </a:pPr>
            <a:r>
              <a:t>treatment-of code may be duplicated</a:t>
            </a:r>
          </a:p>
          <a:p>
            <a:pPr>
              <a:buBlip>
                <a:blip r:embed="rId2"/>
              </a:buBlip>
            </a:pPr>
            <a:r>
              <a:t>Same treatment-of code ⇒ same legal components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430" name="Shape 430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ePrescribing</a:t>
            </a:r>
          </a:p>
          <a:p>
            <a:pPr>
              <a:buBlip>
                <a:blip r:embed="rId2"/>
              </a:buBlip>
            </a:pPr>
            <a:r>
              <a:t>IHIN</a:t>
            </a:r>
          </a:p>
          <a:p>
            <a:pPr>
              <a:buBlip>
                <a:blip r:embed="rId2"/>
              </a:buBlip>
            </a:pPr>
            <a:r>
              <a:t>Automated Authorities</a:t>
            </a:r>
          </a:p>
          <a:p>
            <a:pPr>
              <a:buBlip>
                <a:blip r:embed="rId2"/>
              </a:buBlip>
            </a:pPr>
            <a:r>
              <a:t>AMT v3</a:t>
            </a:r>
          </a:p>
          <a:p>
            <a:pPr>
              <a:buBlip>
                <a:blip r:embed="rId2"/>
              </a:buBlip>
            </a:pPr>
            <a:r>
              <a:t>PBS XML Schema 3.0</a:t>
            </a:r>
          </a:p>
          <a:p>
            <a:pPr>
              <a:buBlip>
                <a:blip r:embed="rId2"/>
              </a:buBlip>
            </a:pPr>
            <a:r>
              <a:t>PBS XML Views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433" name="Shape 433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ePrescribing</a:t>
            </a:r>
          </a:p>
          <a:p>
            <a:pPr>
              <a:buBlip>
                <a:blip r:embed="rId2"/>
              </a:buBlip>
            </a:pPr>
            <a:r>
              <a:t>IHIN</a:t>
            </a:r>
          </a:p>
          <a:p>
            <a:pPr>
              <a:buBlip>
                <a:blip r:embed="rId2"/>
              </a:buBlip>
            </a:pPr>
            <a:r>
              <a:t>Automated Authorities</a:t>
            </a:r>
          </a:p>
          <a:p>
            <a:pPr>
              <a:buBlip>
                <a:blip r:embed="rId2"/>
              </a:buBlip>
            </a:pPr>
            <a:r>
              <a:t>AMT v3</a:t>
            </a:r>
          </a:p>
          <a:p>
            <a:pPr>
              <a:buBlip>
                <a:blip r:embed="rId2"/>
              </a:buBlip>
            </a:pPr>
            <a:r>
              <a:t>PBS XML Schema 3.0</a:t>
            </a:r>
          </a:p>
          <a:p>
            <a:pPr>
              <a:buBlip>
                <a:blip r:embed="rId2"/>
              </a:buBlip>
            </a:pPr>
            <a:r>
              <a:t>PBS XML Views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Meeting Close</a:t>
            </a:r>
          </a:p>
        </p:txBody>
      </p:sp>
      <p:sp>
        <p:nvSpPr>
          <p:cNvPr id="436" name="Shape 4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Next meeting February 2017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28" name="Shape 228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ePrescribing</a:t>
            </a:r>
          </a:p>
          <a:p>
            <a:pPr>
              <a:buBlip>
                <a:blip r:embed="rId2"/>
              </a:buBlip>
            </a:pPr>
            <a:r>
              <a:t>IHIN</a:t>
            </a:r>
          </a:p>
          <a:p>
            <a:pPr>
              <a:buBlip>
                <a:blip r:embed="rId2"/>
              </a:buBlip>
            </a:pPr>
            <a:r>
              <a:t>Automated Authorities</a:t>
            </a:r>
          </a:p>
          <a:p>
            <a:pPr>
              <a:buBlip>
                <a:blip r:embed="rId2"/>
              </a:buBlip>
            </a:pPr>
            <a:r>
              <a:t>AMT v3</a:t>
            </a:r>
          </a:p>
          <a:p>
            <a:pPr>
              <a:buBlip>
                <a:blip r:embed="rId2"/>
              </a:buBlip>
            </a:pPr>
            <a:r>
              <a:t>PBS XML Schema 3.0</a:t>
            </a:r>
          </a:p>
          <a:p>
            <a:pPr>
              <a:buBlip>
                <a:blip r:embed="rId2"/>
              </a:buBlip>
            </a:pPr>
            <a:r>
              <a:t>PBS XML Views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i="1"/>
              <a:t>e</a:t>
            </a:r>
            <a:r>
              <a:t>-PBS Prescribing</a:t>
            </a:r>
          </a:p>
        </p:txBody>
      </p:sp>
      <p:sp>
        <p:nvSpPr>
          <p:cNvPr id="231" name="Shape 2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PBD is actively considering </a:t>
            </a:r>
            <a:r>
              <a:rPr i="1"/>
              <a:t>e</a:t>
            </a:r>
            <a:r>
              <a:t>-PBS prescribing</a:t>
            </a:r>
          </a:p>
          <a:p>
            <a:pPr>
              <a:buBlip>
                <a:blip r:embed="rId2"/>
              </a:buBlip>
            </a:pPr>
            <a:r>
              <a:t>Developing legal and policy requirements</a:t>
            </a:r>
          </a:p>
          <a:p>
            <a:pPr>
              <a:buBlip>
                <a:blip r:embed="rId2"/>
              </a:buBlip>
            </a:pPr>
            <a:r>
              <a:t>Engage with clinical software stakeholders</a:t>
            </a:r>
          </a:p>
          <a:p>
            <a:pPr>
              <a:buBlip>
                <a:blip r:embed="rId2"/>
              </a:buBlip>
            </a:pPr>
            <a:r>
              <a:rPr i="1"/>
              <a:t>e</a:t>
            </a:r>
            <a:r>
              <a:t>-PBS prescribing as another prescribing option</a:t>
            </a:r>
          </a:p>
          <a:p>
            <a:pPr lvl="1">
              <a:buBlip>
                <a:blip r:embed="rId2"/>
              </a:buBlip>
            </a:pPr>
            <a:r>
              <a:t>Seamless prescribing, dispensing and claiming</a:t>
            </a:r>
          </a:p>
          <a:p>
            <a:pPr lvl="1">
              <a:buBlip>
                <a:blip r:embed="rId2"/>
              </a:buBlip>
            </a:pPr>
            <a:r>
              <a:t>No need to transcribe from paper-based prescription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i="1"/>
              <a:t>e</a:t>
            </a:r>
            <a:r>
              <a:t>-PBS Prescribing</a:t>
            </a:r>
          </a:p>
        </p:txBody>
      </p:sp>
      <p:sp>
        <p:nvSpPr>
          <p:cNvPr id="234" name="Shape 2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Implementation to be consistent with Government requirement for digital health surety and security</a:t>
            </a:r>
          </a:p>
          <a:p>
            <a:pPr>
              <a:buBlip>
                <a:blip r:embed="rId2"/>
              </a:buBlip>
            </a:pPr>
            <a:r>
              <a:t>PBD in consultation with:</a:t>
            </a:r>
          </a:p>
          <a:p>
            <a:pPr lvl="1">
              <a:buBlip>
                <a:blip r:embed="rId2"/>
              </a:buBlip>
            </a:pPr>
            <a:r>
              <a:t>ADHA, DVA, DHS</a:t>
            </a:r>
          </a:p>
          <a:p>
            <a:pPr lvl="1">
              <a:buBlip>
                <a:blip r:embed="rId2"/>
              </a:buBlip>
            </a:pPr>
            <a:r>
              <a:t>all jurisdictions’ Health CIO, Chief Pharmacist</a:t>
            </a:r>
          </a:p>
          <a:p>
            <a:pPr>
              <a:buBlip>
                <a:blip r:embed="rId2"/>
              </a:buBlip>
            </a:pPr>
            <a:r>
              <a:t>Part of AHMAC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i="1"/>
              <a:t>e</a:t>
            </a:r>
            <a:r>
              <a:t>-PBS Prescribing</a:t>
            </a:r>
          </a:p>
        </p:txBody>
      </p:sp>
      <p:sp>
        <p:nvSpPr>
          <p:cNvPr id="237" name="Shape 2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PBD focus: legislation and policy</a:t>
            </a:r>
          </a:p>
          <a:p>
            <a:pPr>
              <a:buBlip>
                <a:blip r:embed="rId2"/>
              </a:buBlip>
            </a:pPr>
            <a:r>
              <a:t>Agency focus: technical development, consultations and implementation</a:t>
            </a:r>
          </a:p>
          <a:p>
            <a:pPr>
              <a:buBlip>
                <a:blip r:embed="rId2"/>
              </a:buBlip>
            </a:pPr>
            <a:r>
              <a:t>Important digital health functionality</a:t>
            </a:r>
          </a:p>
          <a:p>
            <a:pPr lvl="1">
              <a:buBlip>
                <a:blip r:embed="rId2"/>
              </a:buBlip>
            </a:pPr>
            <a:r>
              <a:t>Benefit for consumers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