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latin typeface="+mn-lt"/>
        <a:ea typeface="+mn-ea"/>
        <a:cs typeface="+mn-cs"/>
        <a:sym typeface="Helvetica Neue Light"/>
      </a:defRPr>
    </a:lvl1pPr>
    <a:lvl2pPr indent="342900" algn="ctr" defTabSz="584200">
      <a:defRPr sz="4200"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latin typeface="+mn-lt"/>
        <a:ea typeface="+mn-ea"/>
        <a:cs typeface="+mn-cs"/>
        <a:sym typeface="Helvetica Neue Light"/>
      </a:defRPr>
    </a:lvl2pPr>
    <a:lvl3pPr indent="685800" algn="ctr" defTabSz="584200">
      <a:defRPr sz="4200"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latin typeface="+mn-lt"/>
        <a:ea typeface="+mn-ea"/>
        <a:cs typeface="+mn-cs"/>
        <a:sym typeface="Helvetica Neue Light"/>
      </a:defRPr>
    </a:lvl3pPr>
    <a:lvl4pPr indent="1028700" algn="ctr" defTabSz="584200">
      <a:defRPr sz="4200"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latin typeface="+mn-lt"/>
        <a:ea typeface="+mn-ea"/>
        <a:cs typeface="+mn-cs"/>
        <a:sym typeface="Helvetica Neue Light"/>
      </a:defRPr>
    </a:lvl4pPr>
    <a:lvl5pPr indent="1371600" algn="ctr" defTabSz="584200">
      <a:defRPr sz="4200"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latin typeface="+mn-lt"/>
        <a:ea typeface="+mn-ea"/>
        <a:cs typeface="+mn-cs"/>
        <a:sym typeface="Helvetica Neue Light"/>
      </a:defRPr>
    </a:lvl5pPr>
    <a:lvl6pPr indent="1714500" algn="ctr" defTabSz="584200">
      <a:defRPr sz="4200"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latin typeface="+mn-lt"/>
        <a:ea typeface="+mn-ea"/>
        <a:cs typeface="+mn-cs"/>
        <a:sym typeface="Helvetica Neue Light"/>
      </a:defRPr>
    </a:lvl6pPr>
    <a:lvl7pPr indent="2057400" algn="ctr" defTabSz="584200">
      <a:defRPr sz="4200"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latin typeface="+mn-lt"/>
        <a:ea typeface="+mn-ea"/>
        <a:cs typeface="+mn-cs"/>
        <a:sym typeface="Helvetica Neue Light"/>
      </a:defRPr>
    </a:lvl7pPr>
    <a:lvl8pPr indent="2400300" algn="ctr" defTabSz="584200">
      <a:defRPr sz="4200"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latin typeface="+mn-lt"/>
        <a:ea typeface="+mn-ea"/>
        <a:cs typeface="+mn-cs"/>
        <a:sym typeface="Helvetica Neue Light"/>
      </a:defRPr>
    </a:lvl8pPr>
    <a:lvl9pPr indent="2743200" algn="ctr" defTabSz="584200">
      <a:defRPr sz="4200"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def" i="de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def" i="de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87400" y="1371600"/>
            <a:ext cx="11303000" cy="35052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87400" y="4864100"/>
            <a:ext cx="11303000" cy="3009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7073900" y="2768600"/>
            <a:ext cx="51435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numCol="2" spcCol="571500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spcBef>
                <a:spcPts val="3600"/>
              </a:spcBef>
              <a:buBlip>
                <a:blip r:embed="rId2"/>
              </a:buBlip>
            </a:lvl1pPr>
            <a:lvl2pPr>
              <a:spcBef>
                <a:spcPts val="3600"/>
              </a:spcBef>
              <a:buBlip>
                <a:blip r:embed="rId2"/>
              </a:buBlip>
            </a:lvl2pPr>
            <a:lvl3pPr>
              <a:spcBef>
                <a:spcPts val="3600"/>
              </a:spcBef>
              <a:buBlip>
                <a:blip r:embed="rId2"/>
              </a:buBlip>
            </a:lvl3pPr>
            <a:lvl4pPr>
              <a:spcBef>
                <a:spcPts val="3600"/>
              </a:spcBef>
              <a:buBlip>
                <a:blip r:embed="rId2"/>
              </a:buBlip>
            </a:lvl4pPr>
            <a:lvl5pPr>
              <a:spcBef>
                <a:spcPts val="3600"/>
              </a:spcBef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787400" y="1384300"/>
            <a:ext cx="5143500" cy="35052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787400" y="4876800"/>
            <a:ext cx="5143500" cy="3009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spd="med" advClick="1"/>
  <p:txStyles>
    <p:titleStyle>
      <a:lvl1pPr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indent="2286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indent="4572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indent="6858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indent="9144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indent="11430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indent="13716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indent="16002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indent="18288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406400" indent="-406400" defTabSz="584200">
        <a:spcBef>
          <a:spcPts val="24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850900" indent="-406400" defTabSz="584200">
        <a:spcBef>
          <a:spcPts val="24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295400" indent="-406400" defTabSz="584200">
        <a:spcBef>
          <a:spcPts val="24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1739900" indent="-406400" defTabSz="584200">
        <a:spcBef>
          <a:spcPts val="24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2184400" indent="-406400" defTabSz="584200">
        <a:spcBef>
          <a:spcPts val="24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2628900" indent="-406400" defTabSz="584200">
        <a:spcBef>
          <a:spcPts val="24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3073400" indent="-406400" defTabSz="584200">
        <a:spcBef>
          <a:spcPts val="24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3517900" indent="-406400" defTabSz="584200">
        <a:spcBef>
          <a:spcPts val="24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3962400" indent="-406400" defTabSz="584200">
        <a:spcBef>
          <a:spcPts val="24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7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8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8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8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8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8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8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8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8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8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8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9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9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9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9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9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9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9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5"/>
          <p:cNvGrpSpPr/>
          <p:nvPr/>
        </p:nvGrpSpPr>
        <p:grpSpPr>
          <a:xfrm>
            <a:off x="596900" y="749300"/>
            <a:ext cx="11811000" cy="6121400"/>
            <a:chOff x="-190500" y="-190500"/>
            <a:chExt cx="11811000" cy="6121400"/>
          </a:xfrm>
        </p:grpSpPr>
        <p:pic>
          <p:nvPicPr>
            <p:cNvPr id="44" name="intentdesign_capsules.png"/>
            <p:cNvPicPr/>
            <p:nvPr/>
          </p:nvPicPr>
          <p:blipFill>
            <a:blip r:embed="rId2">
              <a:extLst/>
            </a:blip>
            <a:srcRect l="0" t="12870" r="0" b="12875"/>
            <a:stretch>
              <a:fillRect/>
            </a:stretch>
          </p:blipFill>
          <p:spPr>
            <a:xfrm>
              <a:off x="0" y="0"/>
              <a:ext cx="11430000" cy="5715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500" y="-190500"/>
              <a:ext cx="11811000" cy="6121400"/>
            </a:xfrm>
            <a:prstGeom prst="rect">
              <a:avLst/>
            </a:prstGeom>
            <a:effectLst/>
          </p:spPr>
        </p:pic>
      </p:grpSp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Developers’ Forum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17th September 2015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v3.0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Release Plan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Alpha stage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Gathering/finalising requirements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First release April 2015 (alpha 3)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Released Alpha 5-8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v3.0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Release Plan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Beta stage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Stable schema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Not static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Bug fixes, minor changes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v3.0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Release Plan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Beta stage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Develop schema package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Documentation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Sample document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Beta 1: late September/early October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v3.0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Release Plan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Pre-Production stage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Finalise schema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Complete package, test data available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Pre-Production: December 2015/January 2016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v3.0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Release Plan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Production stage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March 2016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for May 2016 Schedule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v3.0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Working Group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Small group to develop v3.0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Design feedback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Testing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Feedback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v3.0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Working Group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Meeting/workshop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v3.0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Transition Plan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Support users to transition from v2 to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Support users to adopt v3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v3.0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Transition Plan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Schema release package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Relax-NG, XSD schemas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Revision history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Example instance document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Converted from production v2 PBS XML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plus extra examples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v3.0</a:t>
            </a:r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Transition Plan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Conversion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Upconvert: v2 to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Optionally add examples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Limited by v2 data model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Agenda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39019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Welcome</a:t>
            </a:r>
            <a:r>
              <a:rPr sz="3600">
                <a:solidFill>
                  <a:srgbClr val="FF9300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/Introduction</a:t>
            </a:r>
            <a:endParaRPr sz="3600">
              <a:solidFill>
                <a:srgbClr val="FF9300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Action Items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FHIR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Post-Market Authority Review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2.11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6CPA Changes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2.12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Other Business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 close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v3.0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Transition Plan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Conversion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Downconvert: v3 to v2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Reduce quality due to data model differences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v3.0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Transition Plan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Conversion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Currently alpha quality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Aim for production quality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v3.0</a:t>
            </a:r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Transition Plan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Publication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Aim for agreed timeframe to publish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Parallel publication of v2 and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Sunset for v2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12 months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v3.0</a:t>
            </a:r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Transition Plan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Publication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Text extracts generated from v2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Health will not upgrade PBS Software to use v3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v3.0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Progress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Alpha 8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Outstanding: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Increases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v3.0</a:t>
            </a:r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Internal layer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Merged into public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&lt;pharmaceutical-item&gt;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v3.0</a:t>
            </a:r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Temporal data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Temporal Data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Requirements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“Active” schedule data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Delta from previous month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Start dates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Temporal Data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Non-Requirement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History over last twelve months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Dispensing view of Schedule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Experimentation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Too difficult to incorporate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Temporal Data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Hybrid design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“Active” data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Effective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Supply-only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Non-effective, but still needed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Agenda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Welcome/Introduction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39019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Action Items</a:t>
            </a:r>
            <a:endParaRPr sz="3600">
              <a:solidFill>
                <a:srgbClr val="F39019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FHIR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Post-Market Authority Review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2.11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6CPA Changes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2.12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Other Business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 close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Temporal Data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Two categories of elements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Complex content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Simple content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Temporal Data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Complex content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Elements that contain other (child) elements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Effectivity only of the element content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Child elements have their own effectivity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Temporal Data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Simple content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Element contains atomic value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Mixed content: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Must only contain non-PBS elements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Same as simple content 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Effectivity is previous value of the element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Temporal Data</a:t>
            </a:r>
          </a:p>
        </p:txBody>
      </p:sp>
      <p:sp>
        <p:nvSpPr>
          <p:cNvPr id="143" name="Shape 1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Inline vs out-of-band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Hybrid model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Effectivity (start dates) inline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Previous values out-of-band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Temporal Data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Every PBS element has effectivity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All data values must be contained</a:t>
            </a:r>
          </a:p>
        </p:txBody>
      </p:sp>
      <p:sp>
        <p:nvSpPr>
          <p:cNvPr id="147" name="Shape 147"/>
          <p:cNvSpPr/>
          <p:nvPr/>
        </p:nvSpPr>
        <p:spPr>
          <a:xfrm>
            <a:off x="1116596" y="4668636"/>
            <a:ext cx="786627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v2.x: &lt;pbs:maximum-quantity&gt;2&lt;/pbs:maximum-quantity&gt;</a:t>
            </a:r>
          </a:p>
        </p:txBody>
      </p:sp>
      <p:sp>
        <p:nvSpPr>
          <p:cNvPr id="148" name="Shape 148"/>
          <p:cNvSpPr/>
          <p:nvPr/>
        </p:nvSpPr>
        <p:spPr>
          <a:xfrm>
            <a:off x="1091196" y="5506836"/>
            <a:ext cx="4114801" cy="3039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v3.0: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&lt;maximum-prescribable&gt;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&lt;value&gt;2&lt;/value&gt;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&lt;effective&gt;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&lt;start&gt;1990-03-01&lt;/start&gt;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&lt;/effective&gt;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&lt;/maximum-prescribable&gt;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Temporal Data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Every PBS element has effectivity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New elements for month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Effective start date = schedule date</a:t>
            </a:r>
          </a:p>
        </p:txBody>
      </p:sp>
      <p:sp>
        <p:nvSpPr>
          <p:cNvPr id="152" name="Shape 152"/>
          <p:cNvSpPr/>
          <p:nvPr/>
        </p:nvSpPr>
        <p:spPr>
          <a:xfrm>
            <a:off x="1091196" y="5798936"/>
            <a:ext cx="4114801" cy="2302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&lt;product-listing&gt;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…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&lt;effective&gt;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&lt;start&gt;2015-09-01&lt;/start&gt;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&lt;/effective&gt;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&lt;/product-listing&gt;</a:t>
            </a:r>
          </a:p>
        </p:txBody>
      </p:sp>
      <p:sp>
        <p:nvSpPr>
          <p:cNvPr id="153" name="Shape 153"/>
          <p:cNvSpPr/>
          <p:nvPr/>
        </p:nvSpPr>
        <p:spPr>
          <a:xfrm>
            <a:off x="6471107" y="5798936"/>
            <a:ext cx="5142586" cy="2302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&lt;root&gt;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&lt;info&gt;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&lt;dct:valid&gt;2015-09-01&lt;/dct:valid&gt;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&lt;/info&gt;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…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&lt;/root&gt;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Temporal Data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Delisted elements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previous-list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previous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moved</a:t>
            </a:r>
          </a:p>
        </p:txBody>
      </p:sp>
      <p:sp>
        <p:nvSpPr>
          <p:cNvPr id="157" name="Shape 157"/>
          <p:cNvSpPr/>
          <p:nvPr/>
        </p:nvSpPr>
        <p:spPr>
          <a:xfrm>
            <a:off x="1141996" y="7348336"/>
            <a:ext cx="412943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&lt;moved xlink:href=“#a1234”/&gt;</a:t>
            </a:r>
          </a:p>
        </p:txBody>
      </p:sp>
      <p:sp>
        <p:nvSpPr>
          <p:cNvPr id="158" name="Shape 158"/>
          <p:cNvSpPr/>
          <p:nvPr/>
        </p:nvSpPr>
        <p:spPr>
          <a:xfrm>
            <a:off x="6712406" y="2265020"/>
            <a:ext cx="5142587" cy="6722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&lt;root&gt;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&lt;info&gt;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&lt;dct:valid&gt;2015-09-01&lt;/dct:valid&gt;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&lt;/info&gt;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&lt;previous-list&gt;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&lt;previous xml:id=“a1234”&gt;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&lt;product-listing&gt;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…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&lt;non-effective&gt;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  &lt;date&gt;2015-09-01&lt;/date&gt;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&lt;/non-effective&gt;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&lt;effective&gt;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  &lt;date&gt;1999-12-01&lt;/date&gt;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&lt;/effective&gt;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&lt;/product-listing&gt;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&lt;/previous&gt;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&lt;/previous-list&gt;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&lt;/root&gt;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Temporal Data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Modified elements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previous element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previous attribute</a:t>
            </a:r>
          </a:p>
        </p:txBody>
      </p:sp>
      <p:sp>
        <p:nvSpPr>
          <p:cNvPr id="162" name="Shape 162"/>
          <p:cNvSpPr/>
          <p:nvPr/>
        </p:nvSpPr>
        <p:spPr>
          <a:xfrm>
            <a:off x="710196" y="5913235"/>
            <a:ext cx="5487011" cy="2670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&lt;maximum-prescribable xml:id=“a5678”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previous=“#a9012”&gt;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&lt;value&gt;2&lt;/value&gt;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&lt;effective&gt;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&lt;date&gt;2015-09-01&lt;/date&gt;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&lt;/effective&gt;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&lt;/maximum-prescribable&gt;</a:t>
            </a:r>
          </a:p>
        </p:txBody>
      </p:sp>
      <p:sp>
        <p:nvSpPr>
          <p:cNvPr id="163" name="Shape 163"/>
          <p:cNvSpPr/>
          <p:nvPr/>
        </p:nvSpPr>
        <p:spPr>
          <a:xfrm>
            <a:off x="6712407" y="2265020"/>
            <a:ext cx="5142586" cy="7090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&lt;root&gt;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&lt;info&gt;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&lt;dct:valid&gt;2015-09-01&lt;/dct:valid&gt;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&lt;/info&gt;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&lt;previous-list&gt;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&lt;previous xml:id=“a9012”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xlink:href=“#a5678”&gt;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&lt;maximum-prescribable&gt;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&lt;value&gt;3&lt;/value&gt;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&lt;non-effective&gt;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  &lt;date&gt;2015-09-01&lt;/date&gt;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&lt;/non-effective&gt;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&lt;effective&gt;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  &lt;date&gt;2002-02-01&lt;/date&gt;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&lt;/effective&gt;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&lt;/maximum-prescribable&gt;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&lt;/previous&gt;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&lt;/previous-list&gt;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&lt;/root&gt;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Temporal Data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Advance notices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Future change in status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Effectivity contains future change</a:t>
            </a:r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Temporal Data</a:t>
            </a:r>
          </a:p>
        </p:txBody>
      </p:sp>
      <p:sp>
        <p:nvSpPr>
          <p:cNvPr id="169" name="Shape 1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Advance notices</a:t>
            </a:r>
          </a:p>
        </p:txBody>
      </p:sp>
      <p:sp>
        <p:nvSpPr>
          <p:cNvPr id="170" name="Shape 170"/>
          <p:cNvSpPr/>
          <p:nvPr/>
        </p:nvSpPr>
        <p:spPr>
          <a:xfrm>
            <a:off x="1199718" y="4088207"/>
            <a:ext cx="4979976" cy="3977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&lt;product-listing&gt;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…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&lt;effective&gt;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&lt;date&gt;2011-11-01&lt;/date&gt;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&lt;non-effective&gt;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&lt;date&gt;2016-03-01&lt;/date&gt;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&lt;/non-effective&gt;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&lt;/effective&gt;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&lt;/product-listing&gt;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Action Items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Test data for CAR items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Drug concepts: Separate AMT-mapped from non-AMT-mapped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Produce test data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Include MPUU information for ready-prepared items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Streamlined Authority Codes: format and length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v3.0: temporal data</a:t>
            </a: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Temporal Data</a:t>
            </a:r>
          </a:p>
        </p:txBody>
      </p:sp>
      <p:sp>
        <p:nvSpPr>
          <p:cNvPr id="173" name="Shape 1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Advance notices</a:t>
            </a:r>
          </a:p>
        </p:txBody>
      </p:sp>
      <p:sp>
        <p:nvSpPr>
          <p:cNvPr id="174" name="Shape 174"/>
          <p:cNvSpPr/>
          <p:nvPr/>
        </p:nvSpPr>
        <p:spPr>
          <a:xfrm>
            <a:off x="1199718" y="4088207"/>
            <a:ext cx="5177689" cy="5272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&lt;product-listing&gt;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…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&lt;effective&gt;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&lt;date&gt;2011-11-01&lt;/date&gt;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&lt;supply-only&gt;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&lt;date&gt;2016-03-01&lt;/date&gt;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&lt;non-effective&gt;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&lt;date&gt;2016-09-01&lt;/date&gt;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&lt;/non-effective&gt;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&lt;/supply-only&gt;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&lt;/effective&gt;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&lt;/product-listing&gt;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Temporal Data</a:t>
            </a:r>
          </a:p>
        </p:txBody>
      </p:sp>
      <p:sp>
        <p:nvSpPr>
          <p:cNvPr id="177" name="Shape 1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Transitional listings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supply-only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May not be prescribed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May be supplied/claimed</a:t>
            </a:r>
          </a:p>
        </p:txBody>
      </p:sp>
      <p:sp>
        <p:nvSpPr>
          <p:cNvPr id="178" name="Shape 178"/>
          <p:cNvSpPr/>
          <p:nvPr/>
        </p:nvSpPr>
        <p:spPr>
          <a:xfrm>
            <a:off x="6749618" y="2830907"/>
            <a:ext cx="4782262" cy="2682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&lt;product-listing&gt;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…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&lt;supply-only&gt;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&lt;date&gt;2015-09-01&lt;/date&gt;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&lt;/supply-only&gt;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&lt;/product-listing&gt;</a:t>
            </a:r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Restrictions</a:t>
            </a:r>
          </a:p>
        </p:txBody>
      </p:sp>
      <p:pic>
        <p:nvPicPr>
          <p:cNvPr id="181" name="data-model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1760" y="2156817"/>
            <a:ext cx="9701280" cy="72759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Restrictions</a:t>
            </a:r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Code management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Separate restriction code from Streamlined Authority Code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Future: support different format for SAC</a:t>
            </a: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Restrictions</a:t>
            </a:r>
          </a:p>
        </p:txBody>
      </p:sp>
      <p:sp>
        <p:nvSpPr>
          <p:cNvPr id="187" name="Shape 1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Code management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Legal vs informational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𝚫 legal ⇒ new code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𝚫 informational ⇒ same code</a:t>
            </a:r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Restrictions</a:t>
            </a:r>
          </a:p>
        </p:txBody>
      </p:sp>
      <p:sp>
        <p:nvSpPr>
          <p:cNvPr id="190" name="Shape 190"/>
          <p:cNvSpPr/>
          <p:nvPr>
            <p:ph type="body" idx="1"/>
          </p:nvPr>
        </p:nvSpPr>
        <p:spPr>
          <a:xfrm>
            <a:off x="787400" y="2768600"/>
            <a:ext cx="4775746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Benefit type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unrestricted, restricted, authority-required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Different per prescriber type</a:t>
            </a:r>
          </a:p>
        </p:txBody>
      </p:sp>
      <p:sp>
        <p:nvSpPr>
          <p:cNvPr id="191" name="Shape 191"/>
          <p:cNvSpPr/>
          <p:nvPr/>
        </p:nvSpPr>
        <p:spPr>
          <a:xfrm>
            <a:off x="6067176" y="2851150"/>
            <a:ext cx="2274343" cy="2438400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prescribing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rule</a:t>
            </a:r>
          </a:p>
        </p:txBody>
      </p:sp>
      <p:sp>
        <p:nvSpPr>
          <p:cNvPr id="192" name="Shape 192"/>
          <p:cNvSpPr/>
          <p:nvPr/>
        </p:nvSpPr>
        <p:spPr>
          <a:xfrm>
            <a:off x="8845549" y="4449663"/>
            <a:ext cx="3415954" cy="854274"/>
          </a:xfrm>
          <a:prstGeom prst="roundRect">
            <a:avLst>
              <a:gd name="adj" fmla="val 22300"/>
            </a:avLst>
          </a:prstGeom>
          <a:solidFill>
            <a:srgbClr val="0024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benefit-type</a:t>
            </a:r>
          </a:p>
        </p:txBody>
      </p:sp>
      <p:sp>
        <p:nvSpPr>
          <p:cNvPr id="193" name="Shape 193"/>
          <p:cNvSpPr/>
          <p:nvPr/>
        </p:nvSpPr>
        <p:spPr>
          <a:xfrm>
            <a:off x="8845549" y="6886376"/>
            <a:ext cx="3415954" cy="854274"/>
          </a:xfrm>
          <a:prstGeom prst="roundRect">
            <a:avLst>
              <a:gd name="adj" fmla="val 22300"/>
            </a:avLst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prescriber-type</a:t>
            </a:r>
          </a:p>
        </p:txBody>
      </p:sp>
      <p:sp>
        <p:nvSpPr>
          <p:cNvPr id="194" name="Shape 194"/>
          <p:cNvSpPr/>
          <p:nvPr/>
        </p:nvSpPr>
        <p:spPr>
          <a:xfrm>
            <a:off x="9285982" y="1327150"/>
            <a:ext cx="2535089" cy="1811834"/>
          </a:xfrm>
          <a:prstGeom prst="roundRect">
            <a:avLst>
              <a:gd name="adj" fmla="val 15000"/>
            </a:avLst>
          </a:prstGeom>
          <a:solidFill>
            <a:srgbClr val="94908F">
              <a:alpha val="64999"/>
            </a:srgbClr>
          </a:solidFill>
          <a:ln w="12700">
            <a:miter lim="400000"/>
          </a:ln>
          <a:effectLst>
            <a:outerShdw sx="100000" sy="100000" kx="0" ky="0" algn="b" rotWithShape="0" blurRad="101600" dist="381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restriction</a:t>
            </a:r>
          </a:p>
        </p:txBody>
      </p:sp>
      <p:cxnSp>
        <p:nvCxnSpPr>
          <p:cNvPr id="195" name="Connector 195"/>
          <p:cNvCxnSpPr>
            <a:stCxn id="191" idx="0"/>
            <a:endCxn id="192" idx="0"/>
          </p:cNvCxnSpPr>
          <p:nvPr/>
        </p:nvCxnSpPr>
        <p:spPr>
          <a:xfrm>
            <a:off x="7204347" y="4070350"/>
            <a:ext cx="3349180" cy="806450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  <a:tailEnd type="triangle" len="sm"/>
          </a:ln>
        </p:spPr>
      </p:cxnSp>
      <p:cxnSp>
        <p:nvCxnSpPr>
          <p:cNvPr id="196" name="Connector 196"/>
          <p:cNvCxnSpPr>
            <a:stCxn id="194" idx="0"/>
            <a:endCxn id="192" idx="0"/>
          </p:cNvCxnSpPr>
          <p:nvPr/>
        </p:nvCxnSpPr>
        <p:spPr>
          <a:xfrm flipH="1">
            <a:off x="10553526" y="2233066"/>
            <a:ext cx="1" cy="2643734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  <a:headEnd type="triangle" len="sm"/>
            <a:tailEnd type="triangle" len="sm"/>
          </a:ln>
        </p:spPr>
      </p:cxnSp>
      <p:cxnSp>
        <p:nvCxnSpPr>
          <p:cNvPr id="197" name="Connector 197"/>
          <p:cNvCxnSpPr>
            <a:stCxn id="192" idx="0"/>
            <a:endCxn id="193" idx="0"/>
          </p:cNvCxnSpPr>
          <p:nvPr/>
        </p:nvCxnSpPr>
        <p:spPr>
          <a:xfrm>
            <a:off x="10553526" y="4876800"/>
            <a:ext cx="1" cy="2436714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  <a:headEnd type="triangle" len="sm"/>
            <a:tailEnd type="triangle" len="sm"/>
          </a:ln>
        </p:spPr>
      </p:cxnSp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Restrictions</a:t>
            </a:r>
          </a:p>
        </p:txBody>
      </p:sp>
      <p:sp>
        <p:nvSpPr>
          <p:cNvPr id="200" name="Shape 200"/>
          <p:cNvSpPr/>
          <p:nvPr>
            <p:ph type="body" idx="1"/>
          </p:nvPr>
        </p:nvSpPr>
        <p:spPr>
          <a:xfrm>
            <a:off x="787400" y="2768600"/>
            <a:ext cx="4775746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Benefit type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Example: 1001Q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Shared Care Model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MP: unrestricted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NP: restricted</a:t>
            </a:r>
          </a:p>
        </p:txBody>
      </p:sp>
      <p:sp>
        <p:nvSpPr>
          <p:cNvPr id="201" name="Shape 201"/>
          <p:cNvSpPr/>
          <p:nvPr/>
        </p:nvSpPr>
        <p:spPr>
          <a:xfrm>
            <a:off x="6067176" y="2851150"/>
            <a:ext cx="2274343" cy="2438400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1001Q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8845550" y="4449663"/>
            <a:ext cx="3415953" cy="854274"/>
          </a:xfrm>
          <a:prstGeom prst="roundRect">
            <a:avLst>
              <a:gd name="adj" fmla="val 22300"/>
            </a:avLst>
          </a:prstGeom>
          <a:solidFill>
            <a:srgbClr val="0024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restricted</a:t>
            </a:r>
          </a:p>
        </p:txBody>
      </p:sp>
      <p:sp>
        <p:nvSpPr>
          <p:cNvPr id="203" name="Shape 203"/>
          <p:cNvSpPr/>
          <p:nvPr/>
        </p:nvSpPr>
        <p:spPr>
          <a:xfrm>
            <a:off x="5496371" y="7446863"/>
            <a:ext cx="3415954" cy="854274"/>
          </a:xfrm>
          <a:prstGeom prst="roundRect">
            <a:avLst>
              <a:gd name="adj" fmla="val 22300"/>
            </a:avLst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medical-prac</a:t>
            </a:r>
          </a:p>
        </p:txBody>
      </p:sp>
      <p:sp>
        <p:nvSpPr>
          <p:cNvPr id="204" name="Shape 204"/>
          <p:cNvSpPr/>
          <p:nvPr/>
        </p:nvSpPr>
        <p:spPr>
          <a:xfrm>
            <a:off x="9285982" y="968375"/>
            <a:ext cx="2535089" cy="2170609"/>
          </a:xfrm>
          <a:prstGeom prst="roundRect">
            <a:avLst>
              <a:gd name="adj" fmla="val 12521"/>
            </a:avLst>
          </a:prstGeom>
          <a:solidFill>
            <a:srgbClr val="94908F">
              <a:alpha val="64999"/>
            </a:srgbClr>
          </a:solidFill>
          <a:ln w="12700">
            <a:miter lim="400000"/>
          </a:ln>
          <a:effectLst>
            <a:outerShdw sx="100000" sy="100000" kx="0" ky="0" algn="b" rotWithShape="0" blurRad="101600" dist="381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restriction: psychosis, shared care</a:t>
            </a:r>
          </a:p>
        </p:txBody>
      </p:sp>
      <p:cxnSp>
        <p:nvCxnSpPr>
          <p:cNvPr id="205" name="Connector 205"/>
          <p:cNvCxnSpPr>
            <a:stCxn id="201" idx="0"/>
            <a:endCxn id="202" idx="0"/>
          </p:cNvCxnSpPr>
          <p:nvPr/>
        </p:nvCxnSpPr>
        <p:spPr>
          <a:xfrm>
            <a:off x="7204347" y="4070350"/>
            <a:ext cx="3349180" cy="806450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  <p:cxnSp>
        <p:nvCxnSpPr>
          <p:cNvPr id="206" name="Connector 206"/>
          <p:cNvCxnSpPr>
            <a:stCxn id="204" idx="0"/>
            <a:endCxn id="202" idx="0"/>
          </p:cNvCxnSpPr>
          <p:nvPr/>
        </p:nvCxnSpPr>
        <p:spPr>
          <a:xfrm>
            <a:off x="10553526" y="2053679"/>
            <a:ext cx="1" cy="2823121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  <p:cxnSp>
        <p:nvCxnSpPr>
          <p:cNvPr id="207" name="Connector 207"/>
          <p:cNvCxnSpPr>
            <a:stCxn id="202" idx="0"/>
            <a:endCxn id="208" idx="0"/>
          </p:cNvCxnSpPr>
          <p:nvPr/>
        </p:nvCxnSpPr>
        <p:spPr>
          <a:xfrm>
            <a:off x="10553526" y="4876800"/>
            <a:ext cx="215901" cy="2997200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  <p:sp>
        <p:nvSpPr>
          <p:cNvPr id="208" name="Shape 208"/>
          <p:cNvSpPr/>
          <p:nvPr/>
        </p:nvSpPr>
        <p:spPr>
          <a:xfrm>
            <a:off x="9061450" y="7446863"/>
            <a:ext cx="3415953" cy="854274"/>
          </a:xfrm>
          <a:prstGeom prst="roundRect">
            <a:avLst>
              <a:gd name="adj" fmla="val 22300"/>
            </a:avLst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nurse-prac</a:t>
            </a:r>
          </a:p>
        </p:txBody>
      </p:sp>
      <p:sp>
        <p:nvSpPr>
          <p:cNvPr id="209" name="Shape 209"/>
          <p:cNvSpPr/>
          <p:nvPr/>
        </p:nvSpPr>
        <p:spPr>
          <a:xfrm>
            <a:off x="6436171" y="5948263"/>
            <a:ext cx="3415954" cy="854274"/>
          </a:xfrm>
          <a:prstGeom prst="roundRect">
            <a:avLst>
              <a:gd name="adj" fmla="val 22300"/>
            </a:avLst>
          </a:prstGeom>
          <a:solidFill>
            <a:srgbClr val="0024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unrestricted</a:t>
            </a:r>
          </a:p>
        </p:txBody>
      </p:sp>
      <p:cxnSp>
        <p:nvCxnSpPr>
          <p:cNvPr id="210" name="Connector 210"/>
          <p:cNvCxnSpPr>
            <a:stCxn id="209" idx="0"/>
            <a:endCxn id="203" idx="0"/>
          </p:cNvCxnSpPr>
          <p:nvPr/>
        </p:nvCxnSpPr>
        <p:spPr>
          <a:xfrm flipH="1">
            <a:off x="7204347" y="6375400"/>
            <a:ext cx="939801" cy="1498600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  <p:cxnSp>
        <p:nvCxnSpPr>
          <p:cNvPr id="211" name="Connector 211"/>
          <p:cNvCxnSpPr>
            <a:stCxn id="201" idx="0"/>
            <a:endCxn id="209" idx="0"/>
          </p:cNvCxnSpPr>
          <p:nvPr/>
        </p:nvCxnSpPr>
        <p:spPr>
          <a:xfrm>
            <a:off x="7204347" y="4070350"/>
            <a:ext cx="939801" cy="2305050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8591550" y="4377680"/>
            <a:ext cx="3923953" cy="181183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increase</a:t>
            </a:r>
          </a:p>
        </p:txBody>
      </p:sp>
      <p:sp>
        <p:nvSpPr>
          <p:cNvPr id="214" name="Shape 2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Increases</a:t>
            </a:r>
          </a:p>
        </p:txBody>
      </p:sp>
      <p:sp>
        <p:nvSpPr>
          <p:cNvPr id="215" name="Shape 215"/>
          <p:cNvSpPr/>
          <p:nvPr>
            <p:ph type="body" idx="1"/>
          </p:nvPr>
        </p:nvSpPr>
        <p:spPr>
          <a:xfrm>
            <a:off x="787400" y="2768600"/>
            <a:ext cx="4775746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Proposal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Benefit type structure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MQ, repeats value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Different per prescriber type</a:t>
            </a:r>
          </a:p>
        </p:txBody>
      </p:sp>
      <p:sp>
        <p:nvSpPr>
          <p:cNvPr id="216" name="Shape 216"/>
          <p:cNvSpPr/>
          <p:nvPr/>
        </p:nvSpPr>
        <p:spPr>
          <a:xfrm>
            <a:off x="6067176" y="2851150"/>
            <a:ext cx="2274343" cy="2438400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prescribing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rule</a:t>
            </a:r>
          </a:p>
        </p:txBody>
      </p:sp>
      <p:sp>
        <p:nvSpPr>
          <p:cNvPr id="217" name="Shape 217"/>
          <p:cNvSpPr/>
          <p:nvPr/>
        </p:nvSpPr>
        <p:spPr>
          <a:xfrm>
            <a:off x="8845550" y="4449663"/>
            <a:ext cx="3415953" cy="854274"/>
          </a:xfrm>
          <a:prstGeom prst="roundRect">
            <a:avLst>
              <a:gd name="adj" fmla="val 22300"/>
            </a:avLst>
          </a:prstGeom>
          <a:solidFill>
            <a:srgbClr val="0024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benefit-type</a:t>
            </a:r>
          </a:p>
        </p:txBody>
      </p:sp>
      <p:sp>
        <p:nvSpPr>
          <p:cNvPr id="218" name="Shape 218"/>
          <p:cNvSpPr/>
          <p:nvPr/>
        </p:nvSpPr>
        <p:spPr>
          <a:xfrm>
            <a:off x="6902450" y="7178476"/>
            <a:ext cx="3415953" cy="854274"/>
          </a:xfrm>
          <a:prstGeom prst="roundRect">
            <a:avLst>
              <a:gd name="adj" fmla="val 22300"/>
            </a:avLst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prescriber-type</a:t>
            </a:r>
          </a:p>
        </p:txBody>
      </p:sp>
      <p:sp>
        <p:nvSpPr>
          <p:cNvPr id="219" name="Shape 219"/>
          <p:cNvSpPr/>
          <p:nvPr/>
        </p:nvSpPr>
        <p:spPr>
          <a:xfrm>
            <a:off x="9285982" y="1327150"/>
            <a:ext cx="2535089" cy="1811834"/>
          </a:xfrm>
          <a:prstGeom prst="roundRect">
            <a:avLst>
              <a:gd name="adj" fmla="val 15000"/>
            </a:avLst>
          </a:prstGeom>
          <a:solidFill>
            <a:srgbClr val="94908F">
              <a:alpha val="64999"/>
            </a:srgbClr>
          </a:solidFill>
          <a:ln w="12700">
            <a:miter lim="400000"/>
          </a:ln>
          <a:effectLst>
            <a:outerShdw sx="100000" sy="100000" kx="0" ky="0" algn="b" rotWithShape="0" blurRad="101600" dist="381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restriction</a:t>
            </a:r>
          </a:p>
        </p:txBody>
      </p:sp>
      <p:cxnSp>
        <p:nvCxnSpPr>
          <p:cNvPr id="220" name="Connector 220"/>
          <p:cNvCxnSpPr>
            <a:stCxn id="216" idx="0"/>
            <a:endCxn id="213" idx="0"/>
          </p:cNvCxnSpPr>
          <p:nvPr/>
        </p:nvCxnSpPr>
        <p:spPr>
          <a:xfrm>
            <a:off x="7204347" y="4070350"/>
            <a:ext cx="3349180" cy="1213247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  <a:tailEnd type="triangle" len="sm"/>
          </a:ln>
        </p:spPr>
      </p:cxnSp>
      <p:cxnSp>
        <p:nvCxnSpPr>
          <p:cNvPr id="221" name="Connector 221"/>
          <p:cNvCxnSpPr>
            <a:stCxn id="219" idx="0"/>
            <a:endCxn id="217" idx="0"/>
          </p:cNvCxnSpPr>
          <p:nvPr/>
        </p:nvCxnSpPr>
        <p:spPr>
          <a:xfrm>
            <a:off x="10553526" y="2233066"/>
            <a:ext cx="1" cy="2643734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  <a:headEnd type="triangle" len="sm"/>
            <a:tailEnd type="triangle" len="sm"/>
          </a:ln>
        </p:spPr>
      </p:cxnSp>
      <p:cxnSp>
        <p:nvCxnSpPr>
          <p:cNvPr id="222" name="Connector 222"/>
          <p:cNvCxnSpPr>
            <a:stCxn id="217" idx="0"/>
            <a:endCxn id="218" idx="0"/>
          </p:cNvCxnSpPr>
          <p:nvPr/>
        </p:nvCxnSpPr>
        <p:spPr>
          <a:xfrm flipH="1">
            <a:off x="8610426" y="4876800"/>
            <a:ext cx="1943101" cy="2728814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  <a:headEnd type="triangle" len="sm"/>
            <a:tailEnd type="triangle" len="sm"/>
          </a:ln>
        </p:spPr>
      </p:cxn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8591550" y="4377680"/>
            <a:ext cx="3923953" cy="181183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increase</a:t>
            </a:r>
          </a:p>
        </p:txBody>
      </p:sp>
      <p:sp>
        <p:nvSpPr>
          <p:cNvPr id="225" name="Shape 2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Increases</a:t>
            </a:r>
          </a:p>
        </p:txBody>
      </p:sp>
      <p:sp>
        <p:nvSpPr>
          <p:cNvPr id="226" name="Shape 226"/>
          <p:cNvSpPr/>
          <p:nvPr>
            <p:ph type="body" idx="1"/>
          </p:nvPr>
        </p:nvSpPr>
        <p:spPr>
          <a:xfrm>
            <a:off x="787400" y="2768600"/>
            <a:ext cx="4775746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Different benefit type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Current: simple assessment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Future: streamlined, complex</a:t>
            </a:r>
          </a:p>
        </p:txBody>
      </p:sp>
      <p:sp>
        <p:nvSpPr>
          <p:cNvPr id="227" name="Shape 227"/>
          <p:cNvSpPr/>
          <p:nvPr/>
        </p:nvSpPr>
        <p:spPr>
          <a:xfrm>
            <a:off x="6067176" y="2851150"/>
            <a:ext cx="2274343" cy="2438400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prescribing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rule</a:t>
            </a:r>
          </a:p>
        </p:txBody>
      </p:sp>
      <p:sp>
        <p:nvSpPr>
          <p:cNvPr id="228" name="Shape 228"/>
          <p:cNvSpPr/>
          <p:nvPr/>
        </p:nvSpPr>
        <p:spPr>
          <a:xfrm>
            <a:off x="8845550" y="4449663"/>
            <a:ext cx="3415953" cy="854274"/>
          </a:xfrm>
          <a:prstGeom prst="roundRect">
            <a:avLst>
              <a:gd name="adj" fmla="val 22300"/>
            </a:avLst>
          </a:prstGeom>
          <a:solidFill>
            <a:srgbClr val="0024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benefit-type</a:t>
            </a:r>
          </a:p>
        </p:txBody>
      </p:sp>
      <p:sp>
        <p:nvSpPr>
          <p:cNvPr id="229" name="Shape 229"/>
          <p:cNvSpPr/>
          <p:nvPr/>
        </p:nvSpPr>
        <p:spPr>
          <a:xfrm>
            <a:off x="6902450" y="7178476"/>
            <a:ext cx="3415953" cy="854274"/>
          </a:xfrm>
          <a:prstGeom prst="roundRect">
            <a:avLst>
              <a:gd name="adj" fmla="val 22300"/>
            </a:avLst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prescriber-type</a:t>
            </a:r>
          </a:p>
        </p:txBody>
      </p:sp>
      <p:sp>
        <p:nvSpPr>
          <p:cNvPr id="230" name="Shape 230"/>
          <p:cNvSpPr/>
          <p:nvPr/>
        </p:nvSpPr>
        <p:spPr>
          <a:xfrm>
            <a:off x="9285982" y="1327150"/>
            <a:ext cx="2535089" cy="1811834"/>
          </a:xfrm>
          <a:prstGeom prst="roundRect">
            <a:avLst>
              <a:gd name="adj" fmla="val 15000"/>
            </a:avLst>
          </a:prstGeom>
          <a:solidFill>
            <a:srgbClr val="94908F">
              <a:alpha val="64999"/>
            </a:srgbClr>
          </a:solidFill>
          <a:ln w="12700">
            <a:miter lim="400000"/>
          </a:ln>
          <a:effectLst>
            <a:outerShdw sx="100000" sy="100000" kx="0" ky="0" algn="b" rotWithShape="0" blurRad="101600" dist="381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restriction</a:t>
            </a:r>
          </a:p>
        </p:txBody>
      </p:sp>
      <p:cxnSp>
        <p:nvCxnSpPr>
          <p:cNvPr id="231" name="Connector 231"/>
          <p:cNvCxnSpPr>
            <a:stCxn id="227" idx="0"/>
            <a:endCxn id="224" idx="0"/>
          </p:cNvCxnSpPr>
          <p:nvPr/>
        </p:nvCxnSpPr>
        <p:spPr>
          <a:xfrm>
            <a:off x="7204347" y="4070350"/>
            <a:ext cx="3349180" cy="1213247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  <a:tailEnd type="triangle" len="sm"/>
          </a:ln>
        </p:spPr>
      </p:cxnSp>
      <p:cxnSp>
        <p:nvCxnSpPr>
          <p:cNvPr id="232" name="Connector 232"/>
          <p:cNvCxnSpPr>
            <a:stCxn id="230" idx="0"/>
            <a:endCxn id="228" idx="0"/>
          </p:cNvCxnSpPr>
          <p:nvPr/>
        </p:nvCxnSpPr>
        <p:spPr>
          <a:xfrm>
            <a:off x="10553526" y="2233066"/>
            <a:ext cx="1" cy="2643734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  <a:headEnd type="triangle" len="sm"/>
            <a:tailEnd type="triangle" len="sm"/>
          </a:ln>
        </p:spPr>
      </p:cxnSp>
      <p:cxnSp>
        <p:nvCxnSpPr>
          <p:cNvPr id="233" name="Connector 233"/>
          <p:cNvCxnSpPr>
            <a:stCxn id="228" idx="0"/>
            <a:endCxn id="229" idx="0"/>
          </p:cNvCxnSpPr>
          <p:nvPr/>
        </p:nvCxnSpPr>
        <p:spPr>
          <a:xfrm flipH="1">
            <a:off x="8610426" y="4876800"/>
            <a:ext cx="1943101" cy="2728814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  <a:headEnd type="triangle" len="sm"/>
            <a:tailEnd type="triangle" len="sm"/>
          </a:ln>
        </p:spPr>
      </p:cxnSp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8591550" y="4377680"/>
            <a:ext cx="3923953" cy="262830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increase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MQ x1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repeats 0</a:t>
            </a:r>
          </a:p>
        </p:txBody>
      </p:sp>
      <p:sp>
        <p:nvSpPr>
          <p:cNvPr id="236" name="Shape 2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Increases</a:t>
            </a:r>
          </a:p>
        </p:txBody>
      </p:sp>
      <p:sp>
        <p:nvSpPr>
          <p:cNvPr id="237" name="Shape 237"/>
          <p:cNvSpPr/>
          <p:nvPr>
            <p:ph type="body" idx="1"/>
          </p:nvPr>
        </p:nvSpPr>
        <p:spPr>
          <a:xfrm>
            <a:off x="787400" y="2768600"/>
            <a:ext cx="4775746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Example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Current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no increase</a:t>
            </a:r>
          </a:p>
        </p:txBody>
      </p:sp>
      <p:sp>
        <p:nvSpPr>
          <p:cNvPr id="238" name="Shape 238"/>
          <p:cNvSpPr/>
          <p:nvPr/>
        </p:nvSpPr>
        <p:spPr>
          <a:xfrm>
            <a:off x="5521076" y="2673350"/>
            <a:ext cx="2528343" cy="2438400"/>
          </a:xfrm>
          <a:prstGeom prst="roundRect">
            <a:avLst>
              <a:gd name="adj" fmla="val 13991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1001Q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unrestricted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MQ 1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repeats 0</a:t>
            </a:r>
          </a:p>
        </p:txBody>
      </p:sp>
      <p:sp>
        <p:nvSpPr>
          <p:cNvPr id="239" name="Shape 239"/>
          <p:cNvSpPr/>
          <p:nvPr/>
        </p:nvSpPr>
        <p:spPr>
          <a:xfrm>
            <a:off x="8845550" y="4449663"/>
            <a:ext cx="3415953" cy="854274"/>
          </a:xfrm>
          <a:prstGeom prst="roundRect">
            <a:avLst>
              <a:gd name="adj" fmla="val 22300"/>
            </a:avLst>
          </a:prstGeom>
          <a:solidFill>
            <a:srgbClr val="0024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unrestricted</a:t>
            </a:r>
          </a:p>
        </p:txBody>
      </p:sp>
      <p:sp>
        <p:nvSpPr>
          <p:cNvPr id="240" name="Shape 240"/>
          <p:cNvSpPr/>
          <p:nvPr/>
        </p:nvSpPr>
        <p:spPr>
          <a:xfrm>
            <a:off x="4464050" y="7927776"/>
            <a:ext cx="3415953" cy="854274"/>
          </a:xfrm>
          <a:prstGeom prst="roundRect">
            <a:avLst>
              <a:gd name="adj" fmla="val 22300"/>
            </a:avLst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medical-prac</a:t>
            </a:r>
          </a:p>
        </p:txBody>
      </p:sp>
      <p:cxnSp>
        <p:nvCxnSpPr>
          <p:cNvPr id="241" name="Connector 241"/>
          <p:cNvCxnSpPr>
            <a:stCxn id="238" idx="0"/>
            <a:endCxn id="235" idx="0"/>
          </p:cNvCxnSpPr>
          <p:nvPr/>
        </p:nvCxnSpPr>
        <p:spPr>
          <a:xfrm>
            <a:off x="6785247" y="3892550"/>
            <a:ext cx="3768280" cy="1799283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  <p:cxnSp>
        <p:nvCxnSpPr>
          <p:cNvPr id="242" name="Connector 242"/>
          <p:cNvCxnSpPr>
            <a:stCxn id="239" idx="0"/>
            <a:endCxn id="240" idx="0"/>
          </p:cNvCxnSpPr>
          <p:nvPr/>
        </p:nvCxnSpPr>
        <p:spPr>
          <a:xfrm flipH="1">
            <a:off x="6172026" y="4876800"/>
            <a:ext cx="4381501" cy="3478114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  <p:sp>
        <p:nvSpPr>
          <p:cNvPr id="243" name="Shape 243"/>
          <p:cNvSpPr/>
          <p:nvPr/>
        </p:nvSpPr>
        <p:spPr>
          <a:xfrm>
            <a:off x="8845550" y="7927776"/>
            <a:ext cx="3415953" cy="854274"/>
          </a:xfrm>
          <a:prstGeom prst="roundRect">
            <a:avLst>
              <a:gd name="adj" fmla="val 22300"/>
            </a:avLst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nurse-prac</a:t>
            </a:r>
          </a:p>
        </p:txBody>
      </p:sp>
      <p:cxnSp>
        <p:nvCxnSpPr>
          <p:cNvPr id="244" name="Connector 244"/>
          <p:cNvCxnSpPr>
            <a:stCxn id="239" idx="0"/>
            <a:endCxn id="243" idx="0"/>
          </p:cNvCxnSpPr>
          <p:nvPr/>
        </p:nvCxnSpPr>
        <p:spPr>
          <a:xfrm>
            <a:off x="10553526" y="4876800"/>
            <a:ext cx="1" cy="3478114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Action Items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v3.0: use of changes-list; inline or out-of-band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Restrictions on extemporaneous preparations</a:t>
            </a:r>
          </a:p>
        </p:txBody>
      </p:sp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8591550" y="4377680"/>
            <a:ext cx="3923953" cy="262830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increase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MQ x2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repeats 1</a:t>
            </a:r>
          </a:p>
        </p:txBody>
      </p:sp>
      <p:sp>
        <p:nvSpPr>
          <p:cNvPr id="247" name="Shape 2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Increases</a:t>
            </a:r>
          </a:p>
        </p:txBody>
      </p:sp>
      <p:sp>
        <p:nvSpPr>
          <p:cNvPr id="248" name="Shape 248"/>
          <p:cNvSpPr/>
          <p:nvPr>
            <p:ph type="body" idx="1"/>
          </p:nvPr>
        </p:nvSpPr>
        <p:spPr>
          <a:xfrm>
            <a:off x="787400" y="2768600"/>
            <a:ext cx="4775746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Example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Current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Simple assessment</a:t>
            </a:r>
          </a:p>
        </p:txBody>
      </p:sp>
      <p:sp>
        <p:nvSpPr>
          <p:cNvPr id="249" name="Shape 249"/>
          <p:cNvSpPr/>
          <p:nvPr/>
        </p:nvSpPr>
        <p:spPr>
          <a:xfrm>
            <a:off x="5521076" y="2673350"/>
            <a:ext cx="2528343" cy="2438400"/>
          </a:xfrm>
          <a:prstGeom prst="roundRect">
            <a:avLst>
              <a:gd name="adj" fmla="val 13991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1002R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restricted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MQ 1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repeats 0</a:t>
            </a:r>
          </a:p>
        </p:txBody>
      </p:sp>
      <p:sp>
        <p:nvSpPr>
          <p:cNvPr id="250" name="Shape 250"/>
          <p:cNvSpPr/>
          <p:nvPr/>
        </p:nvSpPr>
        <p:spPr>
          <a:xfrm>
            <a:off x="8845550" y="4449663"/>
            <a:ext cx="3415953" cy="854274"/>
          </a:xfrm>
          <a:prstGeom prst="roundRect">
            <a:avLst>
              <a:gd name="adj" fmla="val 22300"/>
            </a:avLst>
          </a:prstGeom>
          <a:solidFill>
            <a:srgbClr val="0024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a/r simple</a:t>
            </a:r>
          </a:p>
        </p:txBody>
      </p:sp>
      <p:sp>
        <p:nvSpPr>
          <p:cNvPr id="251" name="Shape 251"/>
          <p:cNvSpPr/>
          <p:nvPr/>
        </p:nvSpPr>
        <p:spPr>
          <a:xfrm>
            <a:off x="4464050" y="7927776"/>
            <a:ext cx="3415953" cy="854274"/>
          </a:xfrm>
          <a:prstGeom prst="roundRect">
            <a:avLst>
              <a:gd name="adj" fmla="val 22300"/>
            </a:avLst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medical-prac</a:t>
            </a:r>
          </a:p>
        </p:txBody>
      </p:sp>
      <p:sp>
        <p:nvSpPr>
          <p:cNvPr id="252" name="Shape 252"/>
          <p:cNvSpPr/>
          <p:nvPr/>
        </p:nvSpPr>
        <p:spPr>
          <a:xfrm>
            <a:off x="9285982" y="1327150"/>
            <a:ext cx="2535089" cy="1811834"/>
          </a:xfrm>
          <a:prstGeom prst="roundRect">
            <a:avLst>
              <a:gd name="adj" fmla="val 15000"/>
            </a:avLst>
          </a:prstGeom>
          <a:solidFill>
            <a:srgbClr val="94908F">
              <a:alpha val="64999"/>
            </a:srgbClr>
          </a:solidFill>
          <a:ln w="12700">
            <a:miter lim="400000"/>
          </a:ln>
          <a:effectLst>
            <a:outerShdw sx="100000" sy="100000" kx="0" ky="0" algn="b" rotWithShape="0" blurRad="101600" dist="381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Severe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Herpes</a:t>
            </a:r>
          </a:p>
        </p:txBody>
      </p:sp>
      <p:cxnSp>
        <p:nvCxnSpPr>
          <p:cNvPr id="253" name="Connector 253"/>
          <p:cNvCxnSpPr>
            <a:stCxn id="249" idx="0"/>
            <a:endCxn id="246" idx="0"/>
          </p:cNvCxnSpPr>
          <p:nvPr/>
        </p:nvCxnSpPr>
        <p:spPr>
          <a:xfrm>
            <a:off x="6785247" y="3892550"/>
            <a:ext cx="3768280" cy="1799283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  <p:cxnSp>
        <p:nvCxnSpPr>
          <p:cNvPr id="254" name="Connector 254"/>
          <p:cNvCxnSpPr>
            <a:stCxn id="252" idx="0"/>
            <a:endCxn id="250" idx="0"/>
          </p:cNvCxnSpPr>
          <p:nvPr/>
        </p:nvCxnSpPr>
        <p:spPr>
          <a:xfrm>
            <a:off x="10553526" y="2233066"/>
            <a:ext cx="1" cy="2643734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  <p:cxnSp>
        <p:nvCxnSpPr>
          <p:cNvPr id="255" name="Connector 255"/>
          <p:cNvCxnSpPr>
            <a:stCxn id="250" idx="0"/>
            <a:endCxn id="251" idx="0"/>
          </p:cNvCxnSpPr>
          <p:nvPr/>
        </p:nvCxnSpPr>
        <p:spPr>
          <a:xfrm flipH="1">
            <a:off x="6172026" y="4876800"/>
            <a:ext cx="4381501" cy="3478114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  <p:sp>
        <p:nvSpPr>
          <p:cNvPr id="256" name="Shape 256"/>
          <p:cNvSpPr/>
          <p:nvPr/>
        </p:nvSpPr>
        <p:spPr>
          <a:xfrm>
            <a:off x="8845549" y="7927776"/>
            <a:ext cx="3415954" cy="854274"/>
          </a:xfrm>
          <a:prstGeom prst="roundRect">
            <a:avLst>
              <a:gd name="adj" fmla="val 22300"/>
            </a:avLst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nurse-prac</a:t>
            </a:r>
          </a:p>
        </p:txBody>
      </p:sp>
      <p:cxnSp>
        <p:nvCxnSpPr>
          <p:cNvPr id="257" name="Connector 257"/>
          <p:cNvCxnSpPr>
            <a:stCxn id="250" idx="0"/>
            <a:endCxn id="256" idx="0"/>
          </p:cNvCxnSpPr>
          <p:nvPr/>
        </p:nvCxnSpPr>
        <p:spPr>
          <a:xfrm flipH="1">
            <a:off x="10553526" y="4876800"/>
            <a:ext cx="1" cy="3478114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/>
        </p:nvSpPr>
        <p:spPr>
          <a:xfrm>
            <a:off x="4540423" y="3664247"/>
            <a:ext cx="3923954" cy="262830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increase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MQ x2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repeats 1</a:t>
            </a:r>
          </a:p>
        </p:txBody>
      </p:sp>
      <p:sp>
        <p:nvSpPr>
          <p:cNvPr id="260" name="Shape 2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Increases</a:t>
            </a:r>
          </a:p>
        </p:txBody>
      </p:sp>
      <p:sp>
        <p:nvSpPr>
          <p:cNvPr id="261" name="Shape 261"/>
          <p:cNvSpPr/>
          <p:nvPr>
            <p:ph type="body" idx="1"/>
          </p:nvPr>
        </p:nvSpPr>
        <p:spPr>
          <a:xfrm>
            <a:off x="787400" y="2768600"/>
            <a:ext cx="4775746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Example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Future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Different per prescriber</a:t>
            </a:r>
          </a:p>
        </p:txBody>
      </p:sp>
      <p:sp>
        <p:nvSpPr>
          <p:cNvPr id="262" name="Shape 262"/>
          <p:cNvSpPr/>
          <p:nvPr/>
        </p:nvSpPr>
        <p:spPr>
          <a:xfrm>
            <a:off x="8264276" y="882650"/>
            <a:ext cx="2528343" cy="2438400"/>
          </a:xfrm>
          <a:prstGeom prst="roundRect">
            <a:avLst>
              <a:gd name="adj" fmla="val 13991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1002R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restricted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MQ 1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repeats 0</a:t>
            </a:r>
          </a:p>
        </p:txBody>
      </p:sp>
      <p:sp>
        <p:nvSpPr>
          <p:cNvPr id="263" name="Shape 263"/>
          <p:cNvSpPr/>
          <p:nvPr/>
        </p:nvSpPr>
        <p:spPr>
          <a:xfrm>
            <a:off x="4794423" y="3736230"/>
            <a:ext cx="3415954" cy="854275"/>
          </a:xfrm>
          <a:prstGeom prst="roundRect">
            <a:avLst>
              <a:gd name="adj" fmla="val 22300"/>
            </a:avLst>
          </a:prstGeom>
          <a:solidFill>
            <a:srgbClr val="0024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a/r simple</a:t>
            </a:r>
          </a:p>
        </p:txBody>
      </p:sp>
      <p:sp>
        <p:nvSpPr>
          <p:cNvPr id="264" name="Shape 264"/>
          <p:cNvSpPr/>
          <p:nvPr/>
        </p:nvSpPr>
        <p:spPr>
          <a:xfrm>
            <a:off x="3028950" y="7813476"/>
            <a:ext cx="3415953" cy="854274"/>
          </a:xfrm>
          <a:prstGeom prst="roundRect">
            <a:avLst>
              <a:gd name="adj" fmla="val 22300"/>
            </a:avLst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medical-prac</a:t>
            </a:r>
          </a:p>
        </p:txBody>
      </p:sp>
      <p:sp>
        <p:nvSpPr>
          <p:cNvPr id="265" name="Shape 265"/>
          <p:cNvSpPr/>
          <p:nvPr/>
        </p:nvSpPr>
        <p:spPr>
          <a:xfrm>
            <a:off x="5145782" y="946150"/>
            <a:ext cx="2535089" cy="1811834"/>
          </a:xfrm>
          <a:prstGeom prst="roundRect">
            <a:avLst>
              <a:gd name="adj" fmla="val 15000"/>
            </a:avLst>
          </a:prstGeom>
          <a:solidFill>
            <a:srgbClr val="94908F">
              <a:alpha val="64999"/>
            </a:srgbClr>
          </a:solidFill>
          <a:ln w="12700">
            <a:miter lim="400000"/>
          </a:ln>
          <a:effectLst>
            <a:outerShdw sx="100000" sy="100000" kx="0" ky="0" algn="b" rotWithShape="0" blurRad="101600" dist="381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Severe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Herpes</a:t>
            </a:r>
          </a:p>
        </p:txBody>
      </p:sp>
      <p:cxnSp>
        <p:nvCxnSpPr>
          <p:cNvPr id="266" name="Connector 266"/>
          <p:cNvCxnSpPr>
            <a:stCxn id="262" idx="0"/>
            <a:endCxn id="259" idx="0"/>
          </p:cNvCxnSpPr>
          <p:nvPr/>
        </p:nvCxnSpPr>
        <p:spPr>
          <a:xfrm flipH="1">
            <a:off x="6502400" y="2101850"/>
            <a:ext cx="3026048" cy="2876551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  <p:cxnSp>
        <p:nvCxnSpPr>
          <p:cNvPr id="267" name="Connector 267"/>
          <p:cNvCxnSpPr>
            <a:stCxn id="265" idx="0"/>
            <a:endCxn id="263" idx="0"/>
          </p:cNvCxnSpPr>
          <p:nvPr/>
        </p:nvCxnSpPr>
        <p:spPr>
          <a:xfrm>
            <a:off x="6413326" y="1852066"/>
            <a:ext cx="89075" cy="2311302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  <p:cxnSp>
        <p:nvCxnSpPr>
          <p:cNvPr id="268" name="Connector 268"/>
          <p:cNvCxnSpPr>
            <a:stCxn id="263" idx="0"/>
            <a:endCxn id="264" idx="0"/>
          </p:cNvCxnSpPr>
          <p:nvPr/>
        </p:nvCxnSpPr>
        <p:spPr>
          <a:xfrm flipH="1">
            <a:off x="4736926" y="4163367"/>
            <a:ext cx="1765475" cy="4077247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  <p:sp>
        <p:nvSpPr>
          <p:cNvPr id="269" name="Shape 269"/>
          <p:cNvSpPr/>
          <p:nvPr/>
        </p:nvSpPr>
        <p:spPr>
          <a:xfrm>
            <a:off x="8845550" y="7927776"/>
            <a:ext cx="3415953" cy="854274"/>
          </a:xfrm>
          <a:prstGeom prst="roundRect">
            <a:avLst>
              <a:gd name="adj" fmla="val 22300"/>
            </a:avLst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nurse-prac</a:t>
            </a:r>
          </a:p>
        </p:txBody>
      </p:sp>
      <p:sp>
        <p:nvSpPr>
          <p:cNvPr id="270" name="Shape 270"/>
          <p:cNvSpPr/>
          <p:nvPr/>
        </p:nvSpPr>
        <p:spPr>
          <a:xfrm>
            <a:off x="8591550" y="3664247"/>
            <a:ext cx="3923953" cy="262830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increase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MQ x1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repeats 0</a:t>
            </a:r>
          </a:p>
        </p:txBody>
      </p:sp>
      <p:sp>
        <p:nvSpPr>
          <p:cNvPr id="271" name="Shape 271"/>
          <p:cNvSpPr/>
          <p:nvPr/>
        </p:nvSpPr>
        <p:spPr>
          <a:xfrm>
            <a:off x="8845550" y="3736230"/>
            <a:ext cx="3415953" cy="854275"/>
          </a:xfrm>
          <a:prstGeom prst="roundRect">
            <a:avLst>
              <a:gd name="adj" fmla="val 22300"/>
            </a:avLst>
          </a:prstGeom>
          <a:solidFill>
            <a:srgbClr val="0024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unrestricted</a:t>
            </a:r>
          </a:p>
        </p:txBody>
      </p:sp>
      <p:cxnSp>
        <p:nvCxnSpPr>
          <p:cNvPr id="272" name="Connector 272"/>
          <p:cNvCxnSpPr>
            <a:stCxn id="271" idx="0"/>
            <a:endCxn id="269" idx="0"/>
          </p:cNvCxnSpPr>
          <p:nvPr/>
        </p:nvCxnSpPr>
        <p:spPr>
          <a:xfrm flipH="1">
            <a:off x="10553526" y="4163367"/>
            <a:ext cx="1" cy="4191547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  <p:cxnSp>
        <p:nvCxnSpPr>
          <p:cNvPr id="273" name="Connector 273"/>
          <p:cNvCxnSpPr>
            <a:stCxn id="262" idx="0"/>
            <a:endCxn id="270" idx="0"/>
          </p:cNvCxnSpPr>
          <p:nvPr/>
        </p:nvCxnSpPr>
        <p:spPr>
          <a:xfrm>
            <a:off x="9528447" y="2101850"/>
            <a:ext cx="1025080" cy="2876551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1162223" y="5416847"/>
            <a:ext cx="3923954" cy="262830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increase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MQ x2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repeats 1</a:t>
            </a:r>
          </a:p>
        </p:txBody>
      </p:sp>
      <p:sp>
        <p:nvSpPr>
          <p:cNvPr id="276" name="Shape 2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Increases</a:t>
            </a:r>
          </a:p>
        </p:txBody>
      </p:sp>
      <p:sp>
        <p:nvSpPr>
          <p:cNvPr id="277" name="Shape 277"/>
          <p:cNvSpPr/>
          <p:nvPr/>
        </p:nvSpPr>
        <p:spPr>
          <a:xfrm>
            <a:off x="6587876" y="538658"/>
            <a:ext cx="2528343" cy="2438401"/>
          </a:xfrm>
          <a:prstGeom prst="roundRect">
            <a:avLst>
              <a:gd name="adj" fmla="val 13991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1002R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MQ 1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repeats 0</a:t>
            </a:r>
          </a:p>
        </p:txBody>
      </p:sp>
      <p:sp>
        <p:nvSpPr>
          <p:cNvPr id="278" name="Shape 278"/>
          <p:cNvSpPr/>
          <p:nvPr/>
        </p:nvSpPr>
        <p:spPr>
          <a:xfrm>
            <a:off x="1416223" y="5488830"/>
            <a:ext cx="3415954" cy="854275"/>
          </a:xfrm>
          <a:prstGeom prst="roundRect">
            <a:avLst>
              <a:gd name="adj" fmla="val 22300"/>
            </a:avLst>
          </a:prstGeom>
          <a:solidFill>
            <a:srgbClr val="0024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a/r simple</a:t>
            </a:r>
          </a:p>
        </p:txBody>
      </p:sp>
      <p:sp>
        <p:nvSpPr>
          <p:cNvPr id="279" name="Shape 279"/>
          <p:cNvSpPr/>
          <p:nvPr/>
        </p:nvSpPr>
        <p:spPr>
          <a:xfrm>
            <a:off x="1885950" y="8473876"/>
            <a:ext cx="3415953" cy="854274"/>
          </a:xfrm>
          <a:prstGeom prst="roundRect">
            <a:avLst>
              <a:gd name="adj" fmla="val 22300"/>
            </a:avLst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medical-prac</a:t>
            </a:r>
          </a:p>
        </p:txBody>
      </p:sp>
      <p:sp>
        <p:nvSpPr>
          <p:cNvPr id="280" name="Shape 280"/>
          <p:cNvSpPr/>
          <p:nvPr/>
        </p:nvSpPr>
        <p:spPr>
          <a:xfrm>
            <a:off x="561082" y="2848148"/>
            <a:ext cx="2535089" cy="1811835"/>
          </a:xfrm>
          <a:prstGeom prst="roundRect">
            <a:avLst>
              <a:gd name="adj" fmla="val 15000"/>
            </a:avLst>
          </a:prstGeom>
          <a:solidFill>
            <a:srgbClr val="94908F">
              <a:alpha val="64999"/>
            </a:srgbClr>
          </a:solidFill>
          <a:ln w="12700">
            <a:miter lim="400000"/>
          </a:ln>
          <a:effectLst>
            <a:outerShdw sx="100000" sy="100000" kx="0" ky="0" algn="b" rotWithShape="0" blurRad="101600" dist="381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Severe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Herpes</a:t>
            </a:r>
          </a:p>
        </p:txBody>
      </p:sp>
      <p:cxnSp>
        <p:nvCxnSpPr>
          <p:cNvPr id="281" name="Connector 281"/>
          <p:cNvCxnSpPr>
            <a:stCxn id="277" idx="0"/>
            <a:endCxn id="275" idx="0"/>
          </p:cNvCxnSpPr>
          <p:nvPr/>
        </p:nvCxnSpPr>
        <p:spPr>
          <a:xfrm flipH="1">
            <a:off x="3124200" y="1757858"/>
            <a:ext cx="4727848" cy="4973142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  <p:cxnSp>
        <p:nvCxnSpPr>
          <p:cNvPr id="282" name="Connector 282"/>
          <p:cNvCxnSpPr>
            <a:stCxn id="280" idx="0"/>
            <a:endCxn id="278" idx="0"/>
          </p:cNvCxnSpPr>
          <p:nvPr/>
        </p:nvCxnSpPr>
        <p:spPr>
          <a:xfrm>
            <a:off x="1828626" y="3754065"/>
            <a:ext cx="1295574" cy="2161903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  <p:cxnSp>
        <p:nvCxnSpPr>
          <p:cNvPr id="283" name="Connector 283"/>
          <p:cNvCxnSpPr>
            <a:stCxn id="278" idx="0"/>
            <a:endCxn id="279" idx="0"/>
          </p:cNvCxnSpPr>
          <p:nvPr/>
        </p:nvCxnSpPr>
        <p:spPr>
          <a:xfrm>
            <a:off x="3124200" y="5915967"/>
            <a:ext cx="469727" cy="2985047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  <p:sp>
        <p:nvSpPr>
          <p:cNvPr id="284" name="Shape 284"/>
          <p:cNvSpPr/>
          <p:nvPr/>
        </p:nvSpPr>
        <p:spPr>
          <a:xfrm>
            <a:off x="7766050" y="5416847"/>
            <a:ext cx="3923953" cy="262830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increase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MQ x1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repeats 0</a:t>
            </a:r>
          </a:p>
        </p:txBody>
      </p:sp>
      <p:sp>
        <p:nvSpPr>
          <p:cNvPr id="285" name="Shape 285"/>
          <p:cNvSpPr/>
          <p:nvPr/>
        </p:nvSpPr>
        <p:spPr>
          <a:xfrm>
            <a:off x="8020050" y="5488830"/>
            <a:ext cx="3415953" cy="854275"/>
          </a:xfrm>
          <a:prstGeom prst="roundRect">
            <a:avLst>
              <a:gd name="adj" fmla="val 22300"/>
            </a:avLst>
          </a:prstGeom>
          <a:solidFill>
            <a:srgbClr val="0024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unrestricted</a:t>
            </a:r>
          </a:p>
        </p:txBody>
      </p:sp>
      <p:cxnSp>
        <p:nvCxnSpPr>
          <p:cNvPr id="286" name="Connector 286"/>
          <p:cNvCxnSpPr>
            <a:stCxn id="285" idx="0"/>
            <a:endCxn id="290" idx="0"/>
          </p:cNvCxnSpPr>
          <p:nvPr/>
        </p:nvCxnSpPr>
        <p:spPr>
          <a:xfrm flipH="1">
            <a:off x="9728026" y="5915967"/>
            <a:ext cx="1" cy="2985047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  <p:cxnSp>
        <p:nvCxnSpPr>
          <p:cNvPr id="287" name="Connector 287"/>
          <p:cNvCxnSpPr>
            <a:stCxn id="277" idx="0"/>
            <a:endCxn id="284" idx="0"/>
          </p:cNvCxnSpPr>
          <p:nvPr/>
        </p:nvCxnSpPr>
        <p:spPr>
          <a:xfrm>
            <a:off x="7852047" y="1757858"/>
            <a:ext cx="1875980" cy="4973142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  <p:sp>
        <p:nvSpPr>
          <p:cNvPr id="288" name="Shape 288"/>
          <p:cNvSpPr/>
          <p:nvPr/>
        </p:nvSpPr>
        <p:spPr>
          <a:xfrm>
            <a:off x="9074150" y="3474020"/>
            <a:ext cx="3415953" cy="854274"/>
          </a:xfrm>
          <a:prstGeom prst="roundRect">
            <a:avLst>
              <a:gd name="adj" fmla="val 22300"/>
            </a:avLst>
          </a:prstGeom>
          <a:solidFill>
            <a:srgbClr val="0024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a/r simple</a:t>
            </a:r>
          </a:p>
        </p:txBody>
      </p:sp>
      <p:sp>
        <p:nvSpPr>
          <p:cNvPr id="289" name="Shape 289"/>
          <p:cNvSpPr/>
          <p:nvPr/>
        </p:nvSpPr>
        <p:spPr>
          <a:xfrm>
            <a:off x="9870182" y="600075"/>
            <a:ext cx="2535089" cy="2170609"/>
          </a:xfrm>
          <a:prstGeom prst="roundRect">
            <a:avLst>
              <a:gd name="adj" fmla="val 12521"/>
            </a:avLst>
          </a:prstGeom>
          <a:solidFill>
            <a:srgbClr val="94908F">
              <a:alpha val="64999"/>
            </a:srgbClr>
          </a:solidFill>
          <a:ln w="12700">
            <a:miter lim="400000"/>
          </a:ln>
          <a:effectLst>
            <a:outerShdw sx="100000" sy="100000" kx="0" ky="0" algn="b" rotWithShape="0" blurRad="101600" dist="381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restriction: Herpes, shared care</a:t>
            </a:r>
          </a:p>
        </p:txBody>
      </p:sp>
      <p:sp>
        <p:nvSpPr>
          <p:cNvPr id="290" name="Shape 290"/>
          <p:cNvSpPr/>
          <p:nvPr/>
        </p:nvSpPr>
        <p:spPr>
          <a:xfrm>
            <a:off x="8020050" y="8473876"/>
            <a:ext cx="3415953" cy="854274"/>
          </a:xfrm>
          <a:prstGeom prst="roundRect">
            <a:avLst>
              <a:gd name="adj" fmla="val 22300"/>
            </a:avLst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nurse-prac</a:t>
            </a:r>
          </a:p>
        </p:txBody>
      </p:sp>
      <p:sp>
        <p:nvSpPr>
          <p:cNvPr id="291" name="Shape 291"/>
          <p:cNvSpPr/>
          <p:nvPr/>
        </p:nvSpPr>
        <p:spPr>
          <a:xfrm>
            <a:off x="5314763" y="5057030"/>
            <a:ext cx="2222700" cy="854275"/>
          </a:xfrm>
          <a:prstGeom prst="roundRect">
            <a:avLst>
              <a:gd name="adj" fmla="val 22300"/>
            </a:avLst>
          </a:prstGeom>
          <a:solidFill>
            <a:srgbClr val="0024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restricted</a:t>
            </a:r>
          </a:p>
        </p:txBody>
      </p:sp>
      <p:cxnSp>
        <p:nvCxnSpPr>
          <p:cNvPr id="292" name="Connector 292"/>
          <p:cNvCxnSpPr>
            <a:stCxn id="289" idx="0"/>
            <a:endCxn id="288" idx="0"/>
          </p:cNvCxnSpPr>
          <p:nvPr/>
        </p:nvCxnSpPr>
        <p:spPr>
          <a:xfrm flipH="1">
            <a:off x="10782126" y="1685379"/>
            <a:ext cx="355601" cy="2215779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  <p:cxnSp>
        <p:nvCxnSpPr>
          <p:cNvPr id="293" name="Connector 293"/>
          <p:cNvCxnSpPr>
            <a:stCxn id="277" idx="0"/>
            <a:endCxn id="291" idx="0"/>
          </p:cNvCxnSpPr>
          <p:nvPr/>
        </p:nvCxnSpPr>
        <p:spPr>
          <a:xfrm flipH="1">
            <a:off x="6426113" y="1757858"/>
            <a:ext cx="1425935" cy="3726310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  <p:cxnSp>
        <p:nvCxnSpPr>
          <p:cNvPr id="294" name="Connector 294"/>
          <p:cNvCxnSpPr>
            <a:stCxn id="277" idx="0"/>
            <a:endCxn id="288" idx="0"/>
          </p:cNvCxnSpPr>
          <p:nvPr/>
        </p:nvCxnSpPr>
        <p:spPr>
          <a:xfrm>
            <a:off x="7852047" y="1757858"/>
            <a:ext cx="2930080" cy="2143300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  <p:cxnSp>
        <p:nvCxnSpPr>
          <p:cNvPr id="295" name="Connector 295"/>
          <p:cNvCxnSpPr>
            <a:stCxn id="288" idx="0"/>
            <a:endCxn id="290" idx="0"/>
          </p:cNvCxnSpPr>
          <p:nvPr/>
        </p:nvCxnSpPr>
        <p:spPr>
          <a:xfrm flipH="1">
            <a:off x="9728026" y="3901157"/>
            <a:ext cx="1054101" cy="4999857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  <p:cxnSp>
        <p:nvCxnSpPr>
          <p:cNvPr id="296" name="Connector 296"/>
          <p:cNvCxnSpPr>
            <a:stCxn id="291" idx="0"/>
            <a:endCxn id="279" idx="0"/>
          </p:cNvCxnSpPr>
          <p:nvPr/>
        </p:nvCxnSpPr>
        <p:spPr>
          <a:xfrm flipH="1">
            <a:off x="3593926" y="5484167"/>
            <a:ext cx="2832188" cy="3416847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  <p:sp>
        <p:nvSpPr>
          <p:cNvPr id="297" name="Shape 297"/>
          <p:cNvSpPr/>
          <p:nvPr/>
        </p:nvSpPr>
        <p:spPr>
          <a:xfrm>
            <a:off x="4095179" y="3062712"/>
            <a:ext cx="2535090" cy="1382707"/>
          </a:xfrm>
          <a:prstGeom prst="roundRect">
            <a:avLst>
              <a:gd name="adj" fmla="val 19655"/>
            </a:avLst>
          </a:prstGeom>
          <a:solidFill>
            <a:srgbClr val="94908F">
              <a:alpha val="64999"/>
            </a:srgbClr>
          </a:solidFill>
          <a:ln w="12700">
            <a:miter lim="400000"/>
          </a:ln>
          <a:effectLst>
            <a:outerShdw sx="100000" sy="100000" kx="0" ky="0" algn="b" rotWithShape="0" blurRad="101600" dist="381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restriction: Herpes</a:t>
            </a:r>
          </a:p>
        </p:txBody>
      </p:sp>
      <p:cxnSp>
        <p:nvCxnSpPr>
          <p:cNvPr id="298" name="Connector 298"/>
          <p:cNvCxnSpPr>
            <a:stCxn id="297" idx="0"/>
            <a:endCxn id="291" idx="0"/>
          </p:cNvCxnSpPr>
          <p:nvPr/>
        </p:nvCxnSpPr>
        <p:spPr>
          <a:xfrm>
            <a:off x="5362723" y="3754065"/>
            <a:ext cx="1063391" cy="1730103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/>
        </p:nvSpPr>
        <p:spPr>
          <a:xfrm>
            <a:off x="8591550" y="4377680"/>
            <a:ext cx="3923953" cy="262830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increase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MQ x2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repeats 2</a:t>
            </a:r>
          </a:p>
        </p:txBody>
      </p:sp>
      <p:sp>
        <p:nvSpPr>
          <p:cNvPr id="301" name="Shape 3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Increases</a:t>
            </a:r>
          </a:p>
        </p:txBody>
      </p:sp>
      <p:sp>
        <p:nvSpPr>
          <p:cNvPr id="302" name="Shape 302"/>
          <p:cNvSpPr/>
          <p:nvPr>
            <p:ph type="body" idx="1"/>
          </p:nvPr>
        </p:nvSpPr>
        <p:spPr>
          <a:xfrm>
            <a:off x="787400" y="2768600"/>
            <a:ext cx="4775746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Example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Future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Self assessment</a:t>
            </a:r>
          </a:p>
        </p:txBody>
      </p:sp>
      <p:sp>
        <p:nvSpPr>
          <p:cNvPr id="303" name="Shape 303"/>
          <p:cNvSpPr/>
          <p:nvPr/>
        </p:nvSpPr>
        <p:spPr>
          <a:xfrm>
            <a:off x="5521076" y="2673350"/>
            <a:ext cx="2528343" cy="2438400"/>
          </a:xfrm>
          <a:prstGeom prst="roundRect">
            <a:avLst>
              <a:gd name="adj" fmla="val 13991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10032B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streamlined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MQ 1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repeats 5</a:t>
            </a:r>
          </a:p>
        </p:txBody>
      </p:sp>
      <p:sp>
        <p:nvSpPr>
          <p:cNvPr id="304" name="Shape 304"/>
          <p:cNvSpPr/>
          <p:nvPr/>
        </p:nvSpPr>
        <p:spPr>
          <a:xfrm>
            <a:off x="8845550" y="4449663"/>
            <a:ext cx="3415953" cy="854274"/>
          </a:xfrm>
          <a:prstGeom prst="roundRect">
            <a:avLst>
              <a:gd name="adj" fmla="val 22300"/>
            </a:avLst>
          </a:prstGeom>
          <a:solidFill>
            <a:srgbClr val="0024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a/r streamlined</a:t>
            </a:r>
          </a:p>
        </p:txBody>
      </p:sp>
      <p:sp>
        <p:nvSpPr>
          <p:cNvPr id="305" name="Shape 305"/>
          <p:cNvSpPr/>
          <p:nvPr/>
        </p:nvSpPr>
        <p:spPr>
          <a:xfrm>
            <a:off x="4464050" y="7927776"/>
            <a:ext cx="3415953" cy="854274"/>
          </a:xfrm>
          <a:prstGeom prst="roundRect">
            <a:avLst>
              <a:gd name="adj" fmla="val 22300"/>
            </a:avLst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medical-prac</a:t>
            </a:r>
          </a:p>
        </p:txBody>
      </p:sp>
      <p:sp>
        <p:nvSpPr>
          <p:cNvPr id="306" name="Shape 306"/>
          <p:cNvSpPr/>
          <p:nvPr/>
        </p:nvSpPr>
        <p:spPr>
          <a:xfrm>
            <a:off x="9285982" y="1327150"/>
            <a:ext cx="2535089" cy="1811834"/>
          </a:xfrm>
          <a:prstGeom prst="roundRect">
            <a:avLst>
              <a:gd name="adj" fmla="val 15000"/>
            </a:avLst>
          </a:prstGeom>
          <a:solidFill>
            <a:srgbClr val="94908F">
              <a:alpha val="64999"/>
            </a:srgbClr>
          </a:solidFill>
          <a:ln w="12700">
            <a:miter lim="400000"/>
          </a:ln>
          <a:effectLst>
            <a:outerShdw sx="100000" sy="100000" kx="0" ky="0" algn="b" rotWithShape="0" blurRad="101600" dist="381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5678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Severe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Diabetes</a:t>
            </a:r>
          </a:p>
        </p:txBody>
      </p:sp>
      <p:cxnSp>
        <p:nvCxnSpPr>
          <p:cNvPr id="307" name="Connector 307"/>
          <p:cNvCxnSpPr>
            <a:stCxn id="303" idx="0"/>
            <a:endCxn id="300" idx="0"/>
          </p:cNvCxnSpPr>
          <p:nvPr/>
        </p:nvCxnSpPr>
        <p:spPr>
          <a:xfrm>
            <a:off x="6785247" y="3892550"/>
            <a:ext cx="3768280" cy="1799283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  <p:cxnSp>
        <p:nvCxnSpPr>
          <p:cNvPr id="308" name="Connector 308"/>
          <p:cNvCxnSpPr>
            <a:stCxn id="306" idx="0"/>
            <a:endCxn id="304" idx="0"/>
          </p:cNvCxnSpPr>
          <p:nvPr/>
        </p:nvCxnSpPr>
        <p:spPr>
          <a:xfrm>
            <a:off x="10553526" y="2233066"/>
            <a:ext cx="1" cy="2643734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  <p:cxnSp>
        <p:nvCxnSpPr>
          <p:cNvPr id="309" name="Connector 309"/>
          <p:cNvCxnSpPr>
            <a:stCxn id="304" idx="0"/>
            <a:endCxn id="305" idx="0"/>
          </p:cNvCxnSpPr>
          <p:nvPr/>
        </p:nvCxnSpPr>
        <p:spPr>
          <a:xfrm flipH="1">
            <a:off x="6172026" y="4876800"/>
            <a:ext cx="4381501" cy="3478114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  <p:sp>
        <p:nvSpPr>
          <p:cNvPr id="310" name="Shape 310"/>
          <p:cNvSpPr/>
          <p:nvPr/>
        </p:nvSpPr>
        <p:spPr>
          <a:xfrm>
            <a:off x="8845550" y="7927776"/>
            <a:ext cx="3415953" cy="854274"/>
          </a:xfrm>
          <a:prstGeom prst="roundRect">
            <a:avLst>
              <a:gd name="adj" fmla="val 22300"/>
            </a:avLst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nurse-prac</a:t>
            </a:r>
          </a:p>
        </p:txBody>
      </p:sp>
      <p:cxnSp>
        <p:nvCxnSpPr>
          <p:cNvPr id="311" name="Connector 311"/>
          <p:cNvCxnSpPr>
            <a:stCxn id="304" idx="0"/>
            <a:endCxn id="310" idx="0"/>
          </p:cNvCxnSpPr>
          <p:nvPr/>
        </p:nvCxnSpPr>
        <p:spPr>
          <a:xfrm>
            <a:off x="10553526" y="4876800"/>
            <a:ext cx="1" cy="3478114"/>
          </a:xfrm>
          <a:prstGeom prst="straightConnector1">
            <a:avLst/>
          </a:prstGeom>
          <a:ln w="76200">
            <a:solidFill>
              <a:srgbClr val="ACA6A4">
                <a:alpha val="72000"/>
              </a:srgbClr>
            </a:solidFill>
            <a:miter lim="400000"/>
          </a:ln>
        </p:spPr>
      </p:cxnSp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Agenda</a:t>
            </a:r>
          </a:p>
        </p:txBody>
      </p:sp>
      <p:sp>
        <p:nvSpPr>
          <p:cNvPr id="314" name="Shape 314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Welcome/Introduction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Action Items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39019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  <a:endParaRPr sz="3600">
              <a:solidFill>
                <a:srgbClr val="F39019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FHIR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Post-Market Authority Review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2.11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6CPA Changes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2.12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Other Business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 close</a:t>
            </a:r>
          </a:p>
        </p:txBody>
      </p:sp>
    </p:spTree>
  </p:cSld>
  <p:clrMapOvr>
    <a:masterClrMapping/>
  </p:clrMapOvr>
  <p:transition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</a:p>
        </p:txBody>
      </p:sp>
      <p:sp>
        <p:nvSpPr>
          <p:cNvPr id="317" name="Shape 3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PharmCIS implementation underway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Phase 1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Planned for December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February 2016 Schedule</a:t>
            </a:r>
          </a:p>
        </p:txBody>
      </p:sp>
    </p:spTree>
  </p:cSld>
  <p:clrMapOvr>
    <a:masterClrMapping/>
  </p:clrMapOvr>
  <p:transition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</a:p>
        </p:txBody>
      </p:sp>
      <p:sp>
        <p:nvSpPr>
          <p:cNvPr id="320" name="Shape 3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Reconcile non-AMT concepts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Post-May-2014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Pre-May-2014</a:t>
            </a:r>
          </a:p>
        </p:txBody>
      </p:sp>
    </p:spTree>
  </p:cSld>
  <p:clrMapOvr>
    <a:masterClrMapping/>
  </p:clrMapOvr>
  <p:transition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Agenda</a:t>
            </a:r>
          </a:p>
        </p:txBody>
      </p:sp>
      <p:sp>
        <p:nvSpPr>
          <p:cNvPr id="323" name="Shape 323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Welcome/Introduction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Action Items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39019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FHIR</a:t>
            </a:r>
            <a:endParaRPr sz="3600">
              <a:solidFill>
                <a:srgbClr val="F39019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Post-Market Authority Review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2.11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6CPA Changes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2.12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Other Business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 close</a:t>
            </a:r>
          </a:p>
        </p:txBody>
      </p:sp>
    </p:spTree>
  </p:cSld>
  <p:clrMapOvr>
    <a:masterClrMapping/>
  </p:clrMapOvr>
  <p:transition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FHIR</a:t>
            </a:r>
          </a:p>
        </p:txBody>
      </p:sp>
      <p:sp>
        <p:nvSpPr>
          <p:cNvPr id="326" name="Shape 3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Nehta presentation</a:t>
            </a:r>
          </a:p>
        </p:txBody>
      </p:sp>
    </p:spTree>
  </p:cSld>
  <p:clrMapOvr>
    <a:masterClrMapping/>
  </p:clrMapOvr>
  <p:transition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Agenda</a:t>
            </a:r>
          </a:p>
        </p:txBody>
      </p:sp>
      <p:sp>
        <p:nvSpPr>
          <p:cNvPr id="329" name="Shape 329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Welcome/Introduction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Action Items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FHIR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39019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Post-Market Authority Review</a:t>
            </a:r>
            <a:endParaRPr sz="3600">
              <a:solidFill>
                <a:srgbClr val="F39019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2.11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6CPA Changes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2.12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Other Business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 close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Agenda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Welcome/Introduction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Action Items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39019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39019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FHIR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Post-Market Authority Review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2.11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6CPA Changes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2.12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Other Business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 close</a:t>
            </a:r>
          </a:p>
        </p:txBody>
      </p:sp>
    </p:spTree>
  </p:cSld>
  <p:clrMapOvr>
    <a:masterClrMapping/>
  </p:clrMapOvr>
  <p:transition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Initial/Continuing Authorities</a:t>
            </a:r>
          </a:p>
        </p:txBody>
      </p:sp>
      <p:sp>
        <p:nvSpPr>
          <p:cNvPr id="332" name="Shape 3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PBAC Recommendation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Normal process to obtain authority for initial treatment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Telephone/electronic or in writing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No need to contact DHS for authority for continuing treatment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Streamlined Authority</a:t>
            </a:r>
          </a:p>
        </p:txBody>
      </p:sp>
    </p:spTree>
  </p:cSld>
  <p:clrMapOvr>
    <a:masterClrMapping/>
  </p:clrMapOvr>
  <p:transition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Hospital Access</a:t>
            </a:r>
          </a:p>
        </p:txBody>
      </p:sp>
      <p:sp>
        <p:nvSpPr>
          <p:cNvPr id="335" name="Shape 3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PBAC Recommendation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Option 1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Create ‘HP’ program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Deprecate ‘HB’, ‘HS’ programs</a:t>
            </a:r>
          </a:p>
        </p:txBody>
      </p:sp>
    </p:spTree>
  </p:cSld>
  <p:clrMapOvr>
    <a:masterClrMapping/>
  </p:clrMapOvr>
  <p:transition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Hospital Access</a:t>
            </a:r>
          </a:p>
        </p:txBody>
      </p:sp>
      <p:cxnSp>
        <p:nvCxnSpPr>
          <p:cNvPr id="338" name="Connector 338"/>
          <p:cNvCxnSpPr>
            <a:stCxn id="344" idx="0"/>
            <a:endCxn id="342" idx="0"/>
          </p:cNvCxnSpPr>
          <p:nvPr/>
        </p:nvCxnSpPr>
        <p:spPr>
          <a:xfrm flipH="1" flipV="1">
            <a:off x="2711450" y="3543300"/>
            <a:ext cx="641350" cy="3416300"/>
          </a:xfrm>
          <a:prstGeom prst="straightConnector1">
            <a:avLst/>
          </a:prstGeom>
          <a:ln w="101600">
            <a:solidFill>
              <a:srgbClr val="0073CF"/>
            </a:solidFill>
            <a:miter lim="400000"/>
          </a:ln>
        </p:spPr>
      </p:cxnSp>
      <p:sp>
        <p:nvSpPr>
          <p:cNvPr id="349" name="Shape 349"/>
          <p:cNvSpPr/>
          <p:nvPr/>
        </p:nvSpPr>
        <p:spPr>
          <a:xfrm>
            <a:off x="5238749" y="3543300"/>
            <a:ext cx="1028772" cy="2781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101600">
            <a:solidFill>
              <a:srgbClr val="0073CF"/>
            </a:solidFill>
            <a:miter lim="400000"/>
          </a:ln>
        </p:spPr>
        <p:txBody>
          <a:bodyPr/>
          <a:lstStyle/>
          <a:p>
            <a:pPr lvl="0"/>
          </a:p>
        </p:txBody>
      </p:sp>
      <p:cxnSp>
        <p:nvCxnSpPr>
          <p:cNvPr id="340" name="Connector 340"/>
          <p:cNvCxnSpPr>
            <a:stCxn id="344" idx="0"/>
            <a:endCxn id="343" idx="0"/>
          </p:cNvCxnSpPr>
          <p:nvPr/>
        </p:nvCxnSpPr>
        <p:spPr>
          <a:xfrm flipV="1">
            <a:off x="3352800" y="3543300"/>
            <a:ext cx="6940550" cy="3416300"/>
          </a:xfrm>
          <a:prstGeom prst="straightConnector1">
            <a:avLst/>
          </a:prstGeom>
          <a:ln w="101600">
            <a:solidFill>
              <a:srgbClr val="EC5D57"/>
            </a:solidFill>
            <a:miter lim="400000"/>
          </a:ln>
        </p:spPr>
      </p:cxnSp>
      <p:cxnSp>
        <p:nvCxnSpPr>
          <p:cNvPr id="341" name="Connector 341"/>
          <p:cNvCxnSpPr>
            <a:stCxn id="345" idx="0"/>
            <a:endCxn id="343" idx="0"/>
          </p:cNvCxnSpPr>
          <p:nvPr/>
        </p:nvCxnSpPr>
        <p:spPr>
          <a:xfrm flipV="1">
            <a:off x="6502400" y="3543300"/>
            <a:ext cx="3790950" cy="3416300"/>
          </a:xfrm>
          <a:prstGeom prst="straightConnector1">
            <a:avLst/>
          </a:prstGeom>
          <a:ln w="101600">
            <a:solidFill>
              <a:srgbClr val="EC5D57"/>
            </a:solidFill>
            <a:miter lim="400000"/>
          </a:ln>
        </p:spPr>
      </p:cxnSp>
      <p:sp>
        <p:nvSpPr>
          <p:cNvPr id="342" name="Shape 342"/>
          <p:cNvSpPr/>
          <p:nvPr/>
        </p:nvSpPr>
        <p:spPr>
          <a:xfrm>
            <a:off x="2076450" y="2908300"/>
            <a:ext cx="1270000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HS</a:t>
            </a:r>
          </a:p>
        </p:txBody>
      </p:sp>
      <p:sp>
        <p:nvSpPr>
          <p:cNvPr id="343" name="Shape 343"/>
          <p:cNvSpPr/>
          <p:nvPr/>
        </p:nvSpPr>
        <p:spPr>
          <a:xfrm>
            <a:off x="9658350" y="2908300"/>
            <a:ext cx="1270000" cy="1270000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CA</a:t>
            </a:r>
          </a:p>
        </p:txBody>
      </p:sp>
      <p:sp>
        <p:nvSpPr>
          <p:cNvPr id="344" name="Shape 344"/>
          <p:cNvSpPr/>
          <p:nvPr/>
        </p:nvSpPr>
        <p:spPr>
          <a:xfrm>
            <a:off x="2060153" y="6324600"/>
            <a:ext cx="2585294" cy="1270000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s94-private</a:t>
            </a:r>
          </a:p>
        </p:txBody>
      </p:sp>
      <p:sp>
        <p:nvSpPr>
          <p:cNvPr id="345" name="Shape 345"/>
          <p:cNvSpPr/>
          <p:nvPr/>
        </p:nvSpPr>
        <p:spPr>
          <a:xfrm>
            <a:off x="5209753" y="6324600"/>
            <a:ext cx="2585294" cy="1270000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s94-public</a:t>
            </a:r>
          </a:p>
        </p:txBody>
      </p:sp>
      <p:sp>
        <p:nvSpPr>
          <p:cNvPr id="346" name="Shape 346"/>
          <p:cNvSpPr/>
          <p:nvPr/>
        </p:nvSpPr>
        <p:spPr>
          <a:xfrm>
            <a:off x="8359353" y="6324600"/>
            <a:ext cx="2726929" cy="1270000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s90-cp-s100</a:t>
            </a:r>
          </a:p>
        </p:txBody>
      </p:sp>
      <p:sp>
        <p:nvSpPr>
          <p:cNvPr id="347" name="Shape 347"/>
          <p:cNvSpPr/>
          <p:nvPr/>
        </p:nvSpPr>
        <p:spPr>
          <a:xfrm>
            <a:off x="4603750" y="2908300"/>
            <a:ext cx="1270000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HB</a:t>
            </a:r>
          </a:p>
        </p:txBody>
      </p:sp>
      <p:cxnSp>
        <p:nvCxnSpPr>
          <p:cNvPr id="348" name="Connector 348"/>
          <p:cNvCxnSpPr>
            <a:stCxn id="346" idx="0"/>
            <a:endCxn id="343" idx="0"/>
          </p:cNvCxnSpPr>
          <p:nvPr/>
        </p:nvCxnSpPr>
        <p:spPr>
          <a:xfrm flipV="1">
            <a:off x="9722817" y="3543300"/>
            <a:ext cx="570533" cy="3416300"/>
          </a:xfrm>
          <a:prstGeom prst="straightConnector1">
            <a:avLst/>
          </a:prstGeom>
          <a:ln w="101600">
            <a:solidFill>
              <a:srgbClr val="EC5D57"/>
            </a:solidFill>
            <a:miter lim="400000"/>
          </a:ln>
        </p:spPr>
      </p:cxnSp>
    </p:spTree>
  </p:cSld>
  <p:clrMapOvr>
    <a:masterClrMapping/>
  </p:clrMapOvr>
  <p:transition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Hospital Access</a:t>
            </a:r>
          </a:p>
        </p:txBody>
      </p:sp>
      <p:cxnSp>
        <p:nvCxnSpPr>
          <p:cNvPr id="352" name="Connector 352"/>
          <p:cNvCxnSpPr>
            <a:stCxn id="361" idx="0"/>
            <a:endCxn id="358" idx="0"/>
          </p:cNvCxnSpPr>
          <p:nvPr/>
        </p:nvCxnSpPr>
        <p:spPr>
          <a:xfrm flipH="1" flipV="1">
            <a:off x="2711450" y="3543300"/>
            <a:ext cx="641350" cy="3416300"/>
          </a:xfrm>
          <a:prstGeom prst="straightConnector1">
            <a:avLst/>
          </a:prstGeom>
          <a:ln w="101600">
            <a:solidFill>
              <a:srgbClr val="0073CF"/>
            </a:solidFill>
            <a:miter lim="400000"/>
          </a:ln>
        </p:spPr>
      </p:cxnSp>
      <p:sp>
        <p:nvSpPr>
          <p:cNvPr id="367" name="Shape 367"/>
          <p:cNvSpPr/>
          <p:nvPr/>
        </p:nvSpPr>
        <p:spPr>
          <a:xfrm>
            <a:off x="5238749" y="3543300"/>
            <a:ext cx="1028772" cy="2781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101600">
            <a:solidFill>
              <a:srgbClr val="0073CF"/>
            </a:solidFill>
            <a:miter lim="400000"/>
          </a:ln>
        </p:spPr>
        <p:txBody>
          <a:bodyPr/>
          <a:lstStyle/>
          <a:p>
            <a:pPr lvl="0"/>
          </a:p>
        </p:txBody>
      </p:sp>
      <p:cxnSp>
        <p:nvCxnSpPr>
          <p:cNvPr id="354" name="Connector 354"/>
          <p:cNvCxnSpPr>
            <a:stCxn id="361" idx="0"/>
            <a:endCxn id="359" idx="0"/>
          </p:cNvCxnSpPr>
          <p:nvPr/>
        </p:nvCxnSpPr>
        <p:spPr>
          <a:xfrm flipV="1">
            <a:off x="3352800" y="3543300"/>
            <a:ext cx="4413250" cy="3416300"/>
          </a:xfrm>
          <a:prstGeom prst="straightConnector1">
            <a:avLst/>
          </a:prstGeom>
          <a:ln w="101600">
            <a:solidFill>
              <a:srgbClr val="DCBD23"/>
            </a:solidFill>
            <a:miter lim="400000"/>
          </a:ln>
        </p:spPr>
      </p:cxnSp>
      <p:cxnSp>
        <p:nvCxnSpPr>
          <p:cNvPr id="355" name="Connector 355"/>
          <p:cNvCxnSpPr>
            <a:stCxn id="362" idx="0"/>
            <a:endCxn id="359" idx="0"/>
          </p:cNvCxnSpPr>
          <p:nvPr/>
        </p:nvCxnSpPr>
        <p:spPr>
          <a:xfrm flipV="1">
            <a:off x="6502400" y="3543300"/>
            <a:ext cx="1263650" cy="3416300"/>
          </a:xfrm>
          <a:prstGeom prst="straightConnector1">
            <a:avLst/>
          </a:prstGeom>
          <a:ln w="101600">
            <a:solidFill>
              <a:srgbClr val="DCBD23"/>
            </a:solidFill>
            <a:miter lim="400000"/>
          </a:ln>
        </p:spPr>
      </p:cxnSp>
      <p:cxnSp>
        <p:nvCxnSpPr>
          <p:cNvPr id="356" name="Connector 356"/>
          <p:cNvCxnSpPr>
            <a:stCxn id="361" idx="0"/>
            <a:endCxn id="360" idx="0"/>
          </p:cNvCxnSpPr>
          <p:nvPr/>
        </p:nvCxnSpPr>
        <p:spPr>
          <a:xfrm flipV="1">
            <a:off x="3352800" y="3543300"/>
            <a:ext cx="6940550" cy="3416300"/>
          </a:xfrm>
          <a:prstGeom prst="straightConnector1">
            <a:avLst/>
          </a:prstGeom>
          <a:ln w="101600">
            <a:solidFill>
              <a:srgbClr val="EC5D57"/>
            </a:solidFill>
            <a:miter lim="400000"/>
          </a:ln>
        </p:spPr>
      </p:cxnSp>
      <p:cxnSp>
        <p:nvCxnSpPr>
          <p:cNvPr id="357" name="Connector 357"/>
          <p:cNvCxnSpPr>
            <a:stCxn id="362" idx="0"/>
            <a:endCxn id="360" idx="0"/>
          </p:cNvCxnSpPr>
          <p:nvPr/>
        </p:nvCxnSpPr>
        <p:spPr>
          <a:xfrm flipV="1">
            <a:off x="6502400" y="3543300"/>
            <a:ext cx="3790950" cy="3416300"/>
          </a:xfrm>
          <a:prstGeom prst="straightConnector1">
            <a:avLst/>
          </a:prstGeom>
          <a:ln w="101600">
            <a:solidFill>
              <a:srgbClr val="EC5D57"/>
            </a:solidFill>
            <a:miter lim="400000"/>
          </a:ln>
        </p:spPr>
      </p:cxnSp>
      <p:sp>
        <p:nvSpPr>
          <p:cNvPr id="358" name="Shape 358"/>
          <p:cNvSpPr/>
          <p:nvPr/>
        </p:nvSpPr>
        <p:spPr>
          <a:xfrm>
            <a:off x="2076450" y="2908300"/>
            <a:ext cx="1270000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HS</a:t>
            </a:r>
          </a:p>
        </p:txBody>
      </p:sp>
      <p:sp>
        <p:nvSpPr>
          <p:cNvPr id="359" name="Shape 359"/>
          <p:cNvSpPr/>
          <p:nvPr/>
        </p:nvSpPr>
        <p:spPr>
          <a:xfrm>
            <a:off x="7131050" y="2908300"/>
            <a:ext cx="1270000" cy="1270000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HP</a:t>
            </a:r>
          </a:p>
        </p:txBody>
      </p:sp>
      <p:sp>
        <p:nvSpPr>
          <p:cNvPr id="360" name="Shape 360"/>
          <p:cNvSpPr/>
          <p:nvPr/>
        </p:nvSpPr>
        <p:spPr>
          <a:xfrm>
            <a:off x="9658350" y="2908300"/>
            <a:ext cx="1270000" cy="1270000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CA</a:t>
            </a:r>
          </a:p>
        </p:txBody>
      </p:sp>
      <p:sp>
        <p:nvSpPr>
          <p:cNvPr id="361" name="Shape 361"/>
          <p:cNvSpPr/>
          <p:nvPr/>
        </p:nvSpPr>
        <p:spPr>
          <a:xfrm>
            <a:off x="2060153" y="6324600"/>
            <a:ext cx="2585294" cy="1270000"/>
          </a:xfrm>
          <a:prstGeom prst="roundRect">
            <a:avLst>
              <a:gd name="adj" fmla="val 15000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s94-private</a:t>
            </a:r>
          </a:p>
        </p:txBody>
      </p:sp>
      <p:sp>
        <p:nvSpPr>
          <p:cNvPr id="362" name="Shape 362"/>
          <p:cNvSpPr/>
          <p:nvPr/>
        </p:nvSpPr>
        <p:spPr>
          <a:xfrm>
            <a:off x="5209753" y="6324600"/>
            <a:ext cx="2585294" cy="1270000"/>
          </a:xfrm>
          <a:prstGeom prst="roundRect">
            <a:avLst>
              <a:gd name="adj" fmla="val 15000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s94-public</a:t>
            </a:r>
          </a:p>
        </p:txBody>
      </p:sp>
      <p:sp>
        <p:nvSpPr>
          <p:cNvPr id="363" name="Shape 363"/>
          <p:cNvSpPr/>
          <p:nvPr/>
        </p:nvSpPr>
        <p:spPr>
          <a:xfrm>
            <a:off x="8359353" y="6324600"/>
            <a:ext cx="2585294" cy="1270000"/>
          </a:xfrm>
          <a:prstGeom prst="roundRect">
            <a:avLst>
              <a:gd name="adj" fmla="val 15000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s90-cp</a:t>
            </a:r>
          </a:p>
        </p:txBody>
      </p:sp>
      <p:sp>
        <p:nvSpPr>
          <p:cNvPr id="364" name="Shape 364"/>
          <p:cNvSpPr/>
          <p:nvPr/>
        </p:nvSpPr>
        <p:spPr>
          <a:xfrm>
            <a:off x="4603750" y="2908300"/>
            <a:ext cx="1270000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HB</a:t>
            </a:r>
          </a:p>
        </p:txBody>
      </p:sp>
      <p:cxnSp>
        <p:nvCxnSpPr>
          <p:cNvPr id="365" name="Connector 365"/>
          <p:cNvCxnSpPr>
            <a:stCxn id="363" idx="0"/>
            <a:endCxn id="360" idx="0"/>
          </p:cNvCxnSpPr>
          <p:nvPr/>
        </p:nvCxnSpPr>
        <p:spPr>
          <a:xfrm flipV="1">
            <a:off x="9652000" y="3543300"/>
            <a:ext cx="641350" cy="3416300"/>
          </a:xfrm>
          <a:prstGeom prst="straightConnector1">
            <a:avLst/>
          </a:prstGeom>
          <a:ln w="101600">
            <a:solidFill>
              <a:srgbClr val="EC5D57"/>
            </a:solidFill>
            <a:miter lim="400000"/>
          </a:ln>
        </p:spPr>
      </p:cxnSp>
      <p:sp>
        <p:nvSpPr>
          <p:cNvPr id="366" name="Shape 366"/>
          <p:cNvSpPr/>
          <p:nvPr/>
        </p:nvSpPr>
        <p:spPr>
          <a:xfrm>
            <a:off x="8359353" y="6324600"/>
            <a:ext cx="2726929" cy="1270000"/>
          </a:xfrm>
          <a:prstGeom prst="roundRect">
            <a:avLst>
              <a:gd name="adj" fmla="val 15000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s90-cp-s100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Hospital Access</a:t>
            </a:r>
          </a:p>
        </p:txBody>
      </p:sp>
      <p:cxnSp>
        <p:nvCxnSpPr>
          <p:cNvPr id="370" name="Connector 370"/>
          <p:cNvCxnSpPr>
            <a:stCxn id="376" idx="0"/>
            <a:endCxn id="374" idx="0"/>
          </p:cNvCxnSpPr>
          <p:nvPr/>
        </p:nvCxnSpPr>
        <p:spPr>
          <a:xfrm flipV="1">
            <a:off x="3352800" y="3543300"/>
            <a:ext cx="4413250" cy="3416300"/>
          </a:xfrm>
          <a:prstGeom prst="straightConnector1">
            <a:avLst/>
          </a:prstGeom>
          <a:ln w="101600">
            <a:solidFill>
              <a:srgbClr val="DCBD23"/>
            </a:solidFill>
            <a:miter lim="400000"/>
          </a:ln>
        </p:spPr>
      </p:cxnSp>
      <p:cxnSp>
        <p:nvCxnSpPr>
          <p:cNvPr id="371" name="Connector 371"/>
          <p:cNvCxnSpPr>
            <a:stCxn id="377" idx="0"/>
            <a:endCxn id="374" idx="0"/>
          </p:cNvCxnSpPr>
          <p:nvPr/>
        </p:nvCxnSpPr>
        <p:spPr>
          <a:xfrm flipV="1">
            <a:off x="6502400" y="3543300"/>
            <a:ext cx="1263650" cy="3416300"/>
          </a:xfrm>
          <a:prstGeom prst="straightConnector1">
            <a:avLst/>
          </a:prstGeom>
          <a:ln w="101600">
            <a:solidFill>
              <a:srgbClr val="DCBD23"/>
            </a:solidFill>
            <a:miter lim="400000"/>
          </a:ln>
        </p:spPr>
      </p:cxnSp>
      <p:cxnSp>
        <p:nvCxnSpPr>
          <p:cNvPr id="372" name="Connector 372"/>
          <p:cNvCxnSpPr>
            <a:stCxn id="376" idx="0"/>
            <a:endCxn id="375" idx="0"/>
          </p:cNvCxnSpPr>
          <p:nvPr/>
        </p:nvCxnSpPr>
        <p:spPr>
          <a:xfrm flipV="1">
            <a:off x="3352800" y="3543300"/>
            <a:ext cx="6940550" cy="3416300"/>
          </a:xfrm>
          <a:prstGeom prst="straightConnector1">
            <a:avLst/>
          </a:prstGeom>
          <a:ln w="101600">
            <a:solidFill>
              <a:srgbClr val="EC5D57"/>
            </a:solidFill>
            <a:miter lim="400000"/>
          </a:ln>
        </p:spPr>
      </p:cxnSp>
      <p:cxnSp>
        <p:nvCxnSpPr>
          <p:cNvPr id="373" name="Connector 373"/>
          <p:cNvCxnSpPr>
            <a:stCxn id="377" idx="0"/>
            <a:endCxn id="375" idx="0"/>
          </p:cNvCxnSpPr>
          <p:nvPr/>
        </p:nvCxnSpPr>
        <p:spPr>
          <a:xfrm flipV="1">
            <a:off x="6502400" y="3543300"/>
            <a:ext cx="3790950" cy="3416300"/>
          </a:xfrm>
          <a:prstGeom prst="straightConnector1">
            <a:avLst/>
          </a:prstGeom>
          <a:ln w="101600">
            <a:solidFill>
              <a:srgbClr val="EC5D57"/>
            </a:solidFill>
            <a:miter lim="400000"/>
          </a:ln>
        </p:spPr>
      </p:cxnSp>
      <p:sp>
        <p:nvSpPr>
          <p:cNvPr id="374" name="Shape 374"/>
          <p:cNvSpPr/>
          <p:nvPr/>
        </p:nvSpPr>
        <p:spPr>
          <a:xfrm>
            <a:off x="7131050" y="2908300"/>
            <a:ext cx="1270000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HP</a:t>
            </a:r>
          </a:p>
        </p:txBody>
      </p:sp>
      <p:sp>
        <p:nvSpPr>
          <p:cNvPr id="375" name="Shape 375"/>
          <p:cNvSpPr/>
          <p:nvPr/>
        </p:nvSpPr>
        <p:spPr>
          <a:xfrm>
            <a:off x="9658350" y="2908300"/>
            <a:ext cx="1270000" cy="1270000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CA</a:t>
            </a:r>
          </a:p>
        </p:txBody>
      </p:sp>
      <p:sp>
        <p:nvSpPr>
          <p:cNvPr id="376" name="Shape 376"/>
          <p:cNvSpPr/>
          <p:nvPr/>
        </p:nvSpPr>
        <p:spPr>
          <a:xfrm>
            <a:off x="2060153" y="6324600"/>
            <a:ext cx="2585294" cy="1270000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s94-private</a:t>
            </a:r>
          </a:p>
        </p:txBody>
      </p:sp>
      <p:sp>
        <p:nvSpPr>
          <p:cNvPr id="377" name="Shape 377"/>
          <p:cNvSpPr/>
          <p:nvPr/>
        </p:nvSpPr>
        <p:spPr>
          <a:xfrm>
            <a:off x="5209753" y="6324600"/>
            <a:ext cx="2585294" cy="1270000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s94-public</a:t>
            </a:r>
          </a:p>
        </p:txBody>
      </p:sp>
      <p:sp>
        <p:nvSpPr>
          <p:cNvPr id="378" name="Shape 378"/>
          <p:cNvSpPr/>
          <p:nvPr/>
        </p:nvSpPr>
        <p:spPr>
          <a:xfrm>
            <a:off x="8359353" y="6324600"/>
            <a:ext cx="2585294" cy="1270000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s90-cp</a:t>
            </a:r>
          </a:p>
        </p:txBody>
      </p:sp>
      <p:cxnSp>
        <p:nvCxnSpPr>
          <p:cNvPr id="379" name="Connector 379"/>
          <p:cNvCxnSpPr>
            <a:stCxn id="378" idx="0"/>
            <a:endCxn id="375" idx="0"/>
          </p:cNvCxnSpPr>
          <p:nvPr/>
        </p:nvCxnSpPr>
        <p:spPr>
          <a:xfrm flipV="1">
            <a:off x="9652000" y="3543300"/>
            <a:ext cx="641350" cy="3416300"/>
          </a:xfrm>
          <a:prstGeom prst="straightConnector1">
            <a:avLst/>
          </a:prstGeom>
          <a:ln w="101600">
            <a:solidFill>
              <a:srgbClr val="EC5D57"/>
            </a:solidFill>
            <a:miter lim="400000"/>
          </a:ln>
        </p:spPr>
      </p:cxnSp>
      <p:sp>
        <p:nvSpPr>
          <p:cNvPr id="380" name="Shape 380"/>
          <p:cNvSpPr/>
          <p:nvPr/>
        </p:nvSpPr>
        <p:spPr>
          <a:xfrm>
            <a:off x="8359353" y="6324600"/>
            <a:ext cx="2726929" cy="1270000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s90-cp-s100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Hospital Access</a:t>
            </a:r>
          </a:p>
        </p:txBody>
      </p:sp>
      <p:sp>
        <p:nvSpPr>
          <p:cNvPr id="383" name="Shape 3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PBAC Recommendation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Option 2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Add private hospital dispensing rule to ‘HB’ program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Delist ‘HS’ program</a:t>
            </a:r>
          </a:p>
        </p:txBody>
      </p:sp>
    </p:spTree>
  </p:cSld>
  <p:clrMapOvr>
    <a:masterClrMapping/>
  </p:clrMapOvr>
  <p:transition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Hospital Access</a:t>
            </a:r>
          </a:p>
        </p:txBody>
      </p:sp>
      <p:cxnSp>
        <p:nvCxnSpPr>
          <p:cNvPr id="386" name="Connector 386"/>
          <p:cNvCxnSpPr>
            <a:stCxn id="392" idx="0"/>
            <a:endCxn id="390" idx="0"/>
          </p:cNvCxnSpPr>
          <p:nvPr/>
        </p:nvCxnSpPr>
        <p:spPr>
          <a:xfrm flipH="1" flipV="1">
            <a:off x="2711450" y="3543300"/>
            <a:ext cx="641350" cy="3416300"/>
          </a:xfrm>
          <a:prstGeom prst="straightConnector1">
            <a:avLst/>
          </a:prstGeom>
          <a:ln w="101600">
            <a:solidFill>
              <a:srgbClr val="0073CF"/>
            </a:solidFill>
            <a:miter lim="400000"/>
          </a:ln>
        </p:spPr>
      </p:cxnSp>
      <p:sp>
        <p:nvSpPr>
          <p:cNvPr id="398" name="Shape 398"/>
          <p:cNvSpPr/>
          <p:nvPr/>
        </p:nvSpPr>
        <p:spPr>
          <a:xfrm>
            <a:off x="5238749" y="3543300"/>
            <a:ext cx="1028772" cy="2781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101600">
            <a:solidFill>
              <a:srgbClr val="0073CF"/>
            </a:solidFill>
            <a:miter lim="400000"/>
          </a:ln>
        </p:spPr>
        <p:txBody>
          <a:bodyPr/>
          <a:lstStyle/>
          <a:p>
            <a:pPr lvl="0"/>
          </a:p>
        </p:txBody>
      </p:sp>
      <p:cxnSp>
        <p:nvCxnSpPr>
          <p:cNvPr id="388" name="Connector 388"/>
          <p:cNvCxnSpPr>
            <a:stCxn id="392" idx="0"/>
            <a:endCxn id="391" idx="0"/>
          </p:cNvCxnSpPr>
          <p:nvPr/>
        </p:nvCxnSpPr>
        <p:spPr>
          <a:xfrm flipV="1">
            <a:off x="3352800" y="3543300"/>
            <a:ext cx="6940550" cy="3416300"/>
          </a:xfrm>
          <a:prstGeom prst="straightConnector1">
            <a:avLst/>
          </a:prstGeom>
          <a:ln w="101600">
            <a:solidFill>
              <a:srgbClr val="EC5D57"/>
            </a:solidFill>
            <a:miter lim="400000"/>
          </a:ln>
        </p:spPr>
      </p:cxnSp>
      <p:cxnSp>
        <p:nvCxnSpPr>
          <p:cNvPr id="389" name="Connector 389"/>
          <p:cNvCxnSpPr>
            <a:stCxn id="393" idx="0"/>
            <a:endCxn id="391" idx="0"/>
          </p:cNvCxnSpPr>
          <p:nvPr/>
        </p:nvCxnSpPr>
        <p:spPr>
          <a:xfrm flipV="1">
            <a:off x="6502400" y="3543300"/>
            <a:ext cx="3790950" cy="3416300"/>
          </a:xfrm>
          <a:prstGeom prst="straightConnector1">
            <a:avLst/>
          </a:prstGeom>
          <a:ln w="101600">
            <a:solidFill>
              <a:srgbClr val="EC5D57"/>
            </a:solidFill>
            <a:miter lim="400000"/>
          </a:ln>
        </p:spPr>
      </p:cxnSp>
      <p:sp>
        <p:nvSpPr>
          <p:cNvPr id="390" name="Shape 390"/>
          <p:cNvSpPr/>
          <p:nvPr/>
        </p:nvSpPr>
        <p:spPr>
          <a:xfrm>
            <a:off x="2076450" y="2908300"/>
            <a:ext cx="1270000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HS</a:t>
            </a:r>
          </a:p>
        </p:txBody>
      </p:sp>
      <p:sp>
        <p:nvSpPr>
          <p:cNvPr id="391" name="Shape 391"/>
          <p:cNvSpPr/>
          <p:nvPr/>
        </p:nvSpPr>
        <p:spPr>
          <a:xfrm>
            <a:off x="9658350" y="2908300"/>
            <a:ext cx="1270000" cy="1270000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CA</a:t>
            </a:r>
          </a:p>
        </p:txBody>
      </p:sp>
      <p:sp>
        <p:nvSpPr>
          <p:cNvPr id="392" name="Shape 392"/>
          <p:cNvSpPr/>
          <p:nvPr/>
        </p:nvSpPr>
        <p:spPr>
          <a:xfrm>
            <a:off x="2060153" y="6324600"/>
            <a:ext cx="2585294" cy="1270000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s94-private</a:t>
            </a:r>
          </a:p>
        </p:txBody>
      </p:sp>
      <p:sp>
        <p:nvSpPr>
          <p:cNvPr id="393" name="Shape 393"/>
          <p:cNvSpPr/>
          <p:nvPr/>
        </p:nvSpPr>
        <p:spPr>
          <a:xfrm>
            <a:off x="5209753" y="6324600"/>
            <a:ext cx="2585294" cy="1270000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s94-public</a:t>
            </a:r>
          </a:p>
        </p:txBody>
      </p:sp>
      <p:sp>
        <p:nvSpPr>
          <p:cNvPr id="394" name="Shape 394"/>
          <p:cNvSpPr/>
          <p:nvPr/>
        </p:nvSpPr>
        <p:spPr>
          <a:xfrm>
            <a:off x="8359353" y="6324600"/>
            <a:ext cx="2585294" cy="1270000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s90-cp</a:t>
            </a:r>
          </a:p>
        </p:txBody>
      </p:sp>
      <p:sp>
        <p:nvSpPr>
          <p:cNvPr id="395" name="Shape 395"/>
          <p:cNvSpPr/>
          <p:nvPr/>
        </p:nvSpPr>
        <p:spPr>
          <a:xfrm>
            <a:off x="4603750" y="2908300"/>
            <a:ext cx="1270000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HB</a:t>
            </a:r>
          </a:p>
        </p:txBody>
      </p:sp>
      <p:cxnSp>
        <p:nvCxnSpPr>
          <p:cNvPr id="396" name="Connector 396"/>
          <p:cNvCxnSpPr>
            <a:stCxn id="394" idx="0"/>
            <a:endCxn id="391" idx="0"/>
          </p:cNvCxnSpPr>
          <p:nvPr/>
        </p:nvCxnSpPr>
        <p:spPr>
          <a:xfrm flipV="1">
            <a:off x="9652000" y="3543300"/>
            <a:ext cx="641350" cy="3416300"/>
          </a:xfrm>
          <a:prstGeom prst="straightConnector1">
            <a:avLst/>
          </a:prstGeom>
          <a:ln w="101600">
            <a:solidFill>
              <a:srgbClr val="EC5D57"/>
            </a:solidFill>
            <a:miter lim="400000"/>
          </a:ln>
        </p:spPr>
      </p:cxnSp>
      <p:sp>
        <p:nvSpPr>
          <p:cNvPr id="397" name="Shape 397"/>
          <p:cNvSpPr/>
          <p:nvPr/>
        </p:nvSpPr>
        <p:spPr>
          <a:xfrm>
            <a:off x="8359353" y="6324600"/>
            <a:ext cx="2726929" cy="1270000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s90-cp-s100</a:t>
            </a:r>
          </a:p>
        </p:txBody>
      </p:sp>
    </p:spTree>
  </p:cSld>
  <p:clrMapOvr>
    <a:masterClrMapping/>
  </p:clrMapOvr>
  <p:transition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Hospital Access</a:t>
            </a:r>
          </a:p>
        </p:txBody>
      </p:sp>
      <p:cxnSp>
        <p:nvCxnSpPr>
          <p:cNvPr id="401" name="Connector 401"/>
          <p:cNvCxnSpPr>
            <a:stCxn id="407" idx="0"/>
            <a:endCxn id="405" idx="0"/>
          </p:cNvCxnSpPr>
          <p:nvPr/>
        </p:nvCxnSpPr>
        <p:spPr>
          <a:xfrm flipH="1" flipV="1">
            <a:off x="2711450" y="3543300"/>
            <a:ext cx="641350" cy="3416300"/>
          </a:xfrm>
          <a:prstGeom prst="straightConnector1">
            <a:avLst/>
          </a:prstGeom>
          <a:ln w="101600">
            <a:solidFill>
              <a:srgbClr val="0073CF"/>
            </a:solidFill>
            <a:miter lim="400000"/>
          </a:ln>
        </p:spPr>
      </p:cxnSp>
      <p:sp>
        <p:nvSpPr>
          <p:cNvPr id="414" name="Shape 414"/>
          <p:cNvSpPr/>
          <p:nvPr/>
        </p:nvSpPr>
        <p:spPr>
          <a:xfrm>
            <a:off x="5238749" y="3543300"/>
            <a:ext cx="1028772" cy="2781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101600">
            <a:solidFill>
              <a:srgbClr val="0073CF"/>
            </a:solidFill>
            <a:miter lim="400000"/>
          </a:ln>
        </p:spPr>
        <p:txBody>
          <a:bodyPr/>
          <a:lstStyle/>
          <a:p>
            <a:pPr lvl="0"/>
          </a:p>
        </p:txBody>
      </p:sp>
      <p:cxnSp>
        <p:nvCxnSpPr>
          <p:cNvPr id="403" name="Connector 403"/>
          <p:cNvCxnSpPr>
            <a:stCxn id="407" idx="0"/>
            <a:endCxn id="406" idx="0"/>
          </p:cNvCxnSpPr>
          <p:nvPr/>
        </p:nvCxnSpPr>
        <p:spPr>
          <a:xfrm flipV="1">
            <a:off x="3352800" y="3543300"/>
            <a:ext cx="6940550" cy="3416300"/>
          </a:xfrm>
          <a:prstGeom prst="straightConnector1">
            <a:avLst/>
          </a:prstGeom>
          <a:ln w="101600">
            <a:solidFill>
              <a:srgbClr val="EC5D57"/>
            </a:solidFill>
            <a:miter lim="400000"/>
          </a:ln>
        </p:spPr>
      </p:cxnSp>
      <p:cxnSp>
        <p:nvCxnSpPr>
          <p:cNvPr id="404" name="Connector 404"/>
          <p:cNvCxnSpPr>
            <a:stCxn id="408" idx="0"/>
            <a:endCxn id="406" idx="0"/>
          </p:cNvCxnSpPr>
          <p:nvPr/>
        </p:nvCxnSpPr>
        <p:spPr>
          <a:xfrm flipV="1">
            <a:off x="6502400" y="3543300"/>
            <a:ext cx="3790950" cy="3416300"/>
          </a:xfrm>
          <a:prstGeom prst="straightConnector1">
            <a:avLst/>
          </a:prstGeom>
          <a:ln w="101600">
            <a:solidFill>
              <a:srgbClr val="EC5D57"/>
            </a:solidFill>
            <a:miter lim="400000"/>
          </a:ln>
        </p:spPr>
      </p:cxnSp>
      <p:sp>
        <p:nvSpPr>
          <p:cNvPr id="405" name="Shape 405"/>
          <p:cNvSpPr/>
          <p:nvPr/>
        </p:nvSpPr>
        <p:spPr>
          <a:xfrm>
            <a:off x="2076450" y="2908300"/>
            <a:ext cx="1270000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HS</a:t>
            </a:r>
          </a:p>
        </p:txBody>
      </p:sp>
      <p:sp>
        <p:nvSpPr>
          <p:cNvPr id="406" name="Shape 406"/>
          <p:cNvSpPr/>
          <p:nvPr/>
        </p:nvSpPr>
        <p:spPr>
          <a:xfrm>
            <a:off x="9658350" y="2908300"/>
            <a:ext cx="1270000" cy="1270000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CA</a:t>
            </a:r>
          </a:p>
        </p:txBody>
      </p:sp>
      <p:sp>
        <p:nvSpPr>
          <p:cNvPr id="407" name="Shape 407"/>
          <p:cNvSpPr/>
          <p:nvPr/>
        </p:nvSpPr>
        <p:spPr>
          <a:xfrm>
            <a:off x="2060153" y="6324600"/>
            <a:ext cx="2585294" cy="1270000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s94-private</a:t>
            </a:r>
          </a:p>
        </p:txBody>
      </p:sp>
      <p:sp>
        <p:nvSpPr>
          <p:cNvPr id="408" name="Shape 408"/>
          <p:cNvSpPr/>
          <p:nvPr/>
        </p:nvSpPr>
        <p:spPr>
          <a:xfrm>
            <a:off x="5209753" y="6324600"/>
            <a:ext cx="2585294" cy="1270000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s94-public</a:t>
            </a:r>
          </a:p>
        </p:txBody>
      </p:sp>
      <p:sp>
        <p:nvSpPr>
          <p:cNvPr id="409" name="Shape 409"/>
          <p:cNvSpPr/>
          <p:nvPr/>
        </p:nvSpPr>
        <p:spPr>
          <a:xfrm>
            <a:off x="8359353" y="6324600"/>
            <a:ext cx="2585294" cy="1270000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s90-cp</a:t>
            </a:r>
          </a:p>
        </p:txBody>
      </p:sp>
      <p:sp>
        <p:nvSpPr>
          <p:cNvPr id="410" name="Shape 410"/>
          <p:cNvSpPr/>
          <p:nvPr/>
        </p:nvSpPr>
        <p:spPr>
          <a:xfrm>
            <a:off x="4603750" y="2908300"/>
            <a:ext cx="1270000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HB</a:t>
            </a:r>
          </a:p>
        </p:txBody>
      </p:sp>
      <p:cxnSp>
        <p:nvCxnSpPr>
          <p:cNvPr id="411" name="Connector 411"/>
          <p:cNvCxnSpPr>
            <a:stCxn id="409" idx="0"/>
            <a:endCxn id="406" idx="0"/>
          </p:cNvCxnSpPr>
          <p:nvPr/>
        </p:nvCxnSpPr>
        <p:spPr>
          <a:xfrm flipV="1">
            <a:off x="9652000" y="3543300"/>
            <a:ext cx="641350" cy="3416300"/>
          </a:xfrm>
          <a:prstGeom prst="straightConnector1">
            <a:avLst/>
          </a:prstGeom>
          <a:ln w="101600">
            <a:solidFill>
              <a:srgbClr val="EC5D57"/>
            </a:solidFill>
            <a:miter lim="400000"/>
          </a:ln>
        </p:spPr>
      </p:cxnSp>
      <p:cxnSp>
        <p:nvCxnSpPr>
          <p:cNvPr id="412" name="Connector 412"/>
          <p:cNvCxnSpPr>
            <a:stCxn id="407" idx="0"/>
            <a:endCxn id="410" idx="0"/>
          </p:cNvCxnSpPr>
          <p:nvPr/>
        </p:nvCxnSpPr>
        <p:spPr>
          <a:xfrm flipV="1">
            <a:off x="3352800" y="3543300"/>
            <a:ext cx="1885950" cy="3416300"/>
          </a:xfrm>
          <a:prstGeom prst="straightConnector1">
            <a:avLst/>
          </a:prstGeom>
          <a:ln w="101600">
            <a:solidFill>
              <a:srgbClr val="0073CF"/>
            </a:solidFill>
            <a:miter lim="400000"/>
          </a:ln>
        </p:spPr>
      </p:cxnSp>
      <p:sp>
        <p:nvSpPr>
          <p:cNvPr id="413" name="Shape 413"/>
          <p:cNvSpPr/>
          <p:nvPr/>
        </p:nvSpPr>
        <p:spPr>
          <a:xfrm>
            <a:off x="8359353" y="6324600"/>
            <a:ext cx="2726929" cy="1270000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s90-cp-s100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Hospital Access</a:t>
            </a:r>
          </a:p>
        </p:txBody>
      </p:sp>
      <p:sp>
        <p:nvSpPr>
          <p:cNvPr id="428" name="Shape 428"/>
          <p:cNvSpPr/>
          <p:nvPr/>
        </p:nvSpPr>
        <p:spPr>
          <a:xfrm>
            <a:off x="5238749" y="3543300"/>
            <a:ext cx="1028772" cy="2781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101600">
            <a:solidFill>
              <a:srgbClr val="0073CF"/>
            </a:solidFill>
            <a:miter lim="400000"/>
          </a:ln>
        </p:spPr>
        <p:txBody>
          <a:bodyPr/>
          <a:lstStyle/>
          <a:p>
            <a:pPr lvl="0"/>
          </a:p>
        </p:txBody>
      </p:sp>
      <p:cxnSp>
        <p:nvCxnSpPr>
          <p:cNvPr id="418" name="Connector 418"/>
          <p:cNvCxnSpPr>
            <a:stCxn id="421" idx="0"/>
            <a:endCxn id="420" idx="0"/>
          </p:cNvCxnSpPr>
          <p:nvPr/>
        </p:nvCxnSpPr>
        <p:spPr>
          <a:xfrm flipV="1">
            <a:off x="3352800" y="3543300"/>
            <a:ext cx="6940550" cy="3416300"/>
          </a:xfrm>
          <a:prstGeom prst="straightConnector1">
            <a:avLst/>
          </a:prstGeom>
          <a:ln w="101600">
            <a:solidFill>
              <a:srgbClr val="EC5D57"/>
            </a:solidFill>
            <a:miter lim="400000"/>
          </a:ln>
        </p:spPr>
      </p:cxnSp>
      <p:cxnSp>
        <p:nvCxnSpPr>
          <p:cNvPr id="419" name="Connector 419"/>
          <p:cNvCxnSpPr>
            <a:stCxn id="422" idx="0"/>
            <a:endCxn id="420" idx="0"/>
          </p:cNvCxnSpPr>
          <p:nvPr/>
        </p:nvCxnSpPr>
        <p:spPr>
          <a:xfrm flipV="1">
            <a:off x="6502400" y="3543300"/>
            <a:ext cx="3790950" cy="3416300"/>
          </a:xfrm>
          <a:prstGeom prst="straightConnector1">
            <a:avLst/>
          </a:prstGeom>
          <a:ln w="101600">
            <a:solidFill>
              <a:srgbClr val="EC5D57"/>
            </a:solidFill>
            <a:miter lim="400000"/>
          </a:ln>
        </p:spPr>
      </p:cxnSp>
      <p:sp>
        <p:nvSpPr>
          <p:cNvPr id="420" name="Shape 420"/>
          <p:cNvSpPr/>
          <p:nvPr/>
        </p:nvSpPr>
        <p:spPr>
          <a:xfrm>
            <a:off x="9658350" y="2908300"/>
            <a:ext cx="1270000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CA</a:t>
            </a:r>
          </a:p>
        </p:txBody>
      </p:sp>
      <p:sp>
        <p:nvSpPr>
          <p:cNvPr id="421" name="Shape 421"/>
          <p:cNvSpPr/>
          <p:nvPr/>
        </p:nvSpPr>
        <p:spPr>
          <a:xfrm>
            <a:off x="2060153" y="6324600"/>
            <a:ext cx="2585294" cy="1270000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s94-private</a:t>
            </a:r>
          </a:p>
        </p:txBody>
      </p:sp>
      <p:sp>
        <p:nvSpPr>
          <p:cNvPr id="422" name="Shape 422"/>
          <p:cNvSpPr/>
          <p:nvPr/>
        </p:nvSpPr>
        <p:spPr>
          <a:xfrm>
            <a:off x="5209753" y="6324600"/>
            <a:ext cx="2585294" cy="1270000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s94-public</a:t>
            </a:r>
          </a:p>
        </p:txBody>
      </p:sp>
      <p:sp>
        <p:nvSpPr>
          <p:cNvPr id="423" name="Shape 423"/>
          <p:cNvSpPr/>
          <p:nvPr/>
        </p:nvSpPr>
        <p:spPr>
          <a:xfrm>
            <a:off x="8359353" y="6324600"/>
            <a:ext cx="2585294" cy="1270000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s90-cp</a:t>
            </a:r>
          </a:p>
        </p:txBody>
      </p:sp>
      <p:sp>
        <p:nvSpPr>
          <p:cNvPr id="424" name="Shape 424"/>
          <p:cNvSpPr/>
          <p:nvPr/>
        </p:nvSpPr>
        <p:spPr>
          <a:xfrm>
            <a:off x="4603750" y="2908300"/>
            <a:ext cx="1270000" cy="1270000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HB</a:t>
            </a:r>
          </a:p>
        </p:txBody>
      </p:sp>
      <p:cxnSp>
        <p:nvCxnSpPr>
          <p:cNvPr id="425" name="Connector 425"/>
          <p:cNvCxnSpPr>
            <a:stCxn id="423" idx="0"/>
            <a:endCxn id="420" idx="0"/>
          </p:cNvCxnSpPr>
          <p:nvPr/>
        </p:nvCxnSpPr>
        <p:spPr>
          <a:xfrm flipV="1">
            <a:off x="9652000" y="3543300"/>
            <a:ext cx="641350" cy="3416300"/>
          </a:xfrm>
          <a:prstGeom prst="straightConnector1">
            <a:avLst/>
          </a:prstGeom>
          <a:ln w="101600">
            <a:solidFill>
              <a:srgbClr val="EC5D57"/>
            </a:solidFill>
            <a:miter lim="400000"/>
          </a:ln>
        </p:spPr>
      </p:cxnSp>
      <p:cxnSp>
        <p:nvCxnSpPr>
          <p:cNvPr id="426" name="Connector 426"/>
          <p:cNvCxnSpPr>
            <a:stCxn id="421" idx="0"/>
            <a:endCxn id="424" idx="0"/>
          </p:cNvCxnSpPr>
          <p:nvPr/>
        </p:nvCxnSpPr>
        <p:spPr>
          <a:xfrm flipV="1">
            <a:off x="3352800" y="3543300"/>
            <a:ext cx="1885950" cy="3416300"/>
          </a:xfrm>
          <a:prstGeom prst="straightConnector1">
            <a:avLst/>
          </a:prstGeom>
          <a:ln w="101600">
            <a:solidFill>
              <a:srgbClr val="0073CF"/>
            </a:solidFill>
            <a:miter lim="400000"/>
          </a:ln>
        </p:spPr>
      </p:cxnSp>
      <p:sp>
        <p:nvSpPr>
          <p:cNvPr id="427" name="Shape 427"/>
          <p:cNvSpPr/>
          <p:nvPr/>
        </p:nvSpPr>
        <p:spPr>
          <a:xfrm>
            <a:off x="8359353" y="6324600"/>
            <a:ext cx="2726929" cy="1270000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s90-cp-s100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Agenda</a:t>
            </a:r>
          </a:p>
        </p:txBody>
      </p:sp>
      <p:sp>
        <p:nvSpPr>
          <p:cNvPr id="431" name="Shape 431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Welcome/Introduction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Action Items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FHIR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Post-Market Authority Review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39019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2.11</a:t>
            </a:r>
            <a:endParaRPr sz="3600">
              <a:solidFill>
                <a:srgbClr val="F39019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6CPA Changes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2.12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Other Business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 close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v3.0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Schedule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Release Plan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Working Group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Transition Plan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Progress</a:t>
            </a:r>
          </a:p>
        </p:txBody>
      </p:sp>
    </p:spTree>
  </p:cSld>
  <p:clrMapOvr>
    <a:masterClrMapping/>
  </p:clrMapOvr>
  <p:transition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2.11</a:t>
            </a:r>
          </a:p>
        </p:txBody>
      </p:sp>
      <p:sp>
        <p:nvSpPr>
          <p:cNvPr id="434" name="Shape 4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Support AHI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Add new markup band type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Combine fixed and percentage with offset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Introduced in September 2015 Schedule</a:t>
            </a:r>
          </a:p>
        </p:txBody>
      </p:sp>
    </p:spTree>
  </p:cSld>
  <p:clrMapOvr>
    <a:masterClrMapping/>
  </p:clrMapOvr>
  <p:transition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2.11</a:t>
            </a:r>
          </a:p>
        </p:txBody>
      </p:sp>
      <p:sp>
        <p:nvSpPr>
          <p:cNvPr id="437" name="Shape 4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ext:markup-type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ext:markup-fixed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ext:markup-offset</a:t>
            </a:r>
          </a:p>
        </p:txBody>
      </p:sp>
      <p:sp>
        <p:nvSpPr>
          <p:cNvPr id="438" name="Shape 438"/>
          <p:cNvSpPr/>
          <p:nvPr/>
        </p:nvSpPr>
        <p:spPr>
          <a:xfrm>
            <a:off x="1486763" y="5605120"/>
            <a:ext cx="9517381" cy="340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          &lt;pbs:markup-band xml:id="a215328918"&gt;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             &lt;pbs:code&gt;C&lt;/pbs:code&gt;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             &lt;pbs:limit&gt;180.00&lt;/pbs:limit&gt;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             &lt;pbs:type&gt;markup:percent&lt;/pbs:type&gt;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             &lt;pbs:amount&gt;3.50&lt;/pbs:amount&gt;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             </a:t>
            </a:r>
            <a:r>
              <a:rPr sz="2400">
                <a:solidFill>
                  <a:srgbClr val="DE6A10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&lt;ext:markup-type&gt;markup:combined&lt;/ext:markup-type&gt;</a:t>
            </a:r>
            <a:endParaRPr sz="2400">
              <a:solidFill>
                <a:srgbClr val="DE6A10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DE6A10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             &lt;ext:markup-offset&gt;-180.00&lt;/ext:markup-offset&gt;</a:t>
            </a:r>
            <a:endParaRPr sz="2400">
              <a:solidFill>
                <a:srgbClr val="DE6A10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DE6A10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             &lt;ext:markup-fixed&gt;3.49&lt;/ext:markup-fixed&gt;</a:t>
            </a:r>
            <a:endParaRPr sz="2400">
              <a:solidFill>
                <a:srgbClr val="DE6A10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            &lt;/pbs:markup-band&gt;</a:t>
            </a:r>
          </a:p>
        </p:txBody>
      </p:sp>
    </p:spTree>
  </p:cSld>
  <p:clrMapOvr>
    <a:masterClrMapping/>
  </p:clrMapOvr>
  <p:transition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2.11</a:t>
            </a:r>
          </a:p>
        </p:txBody>
      </p:sp>
      <p:sp>
        <p:nvSpPr>
          <p:cNvPr id="441" name="Shape 441"/>
          <p:cNvSpPr/>
          <p:nvPr>
            <p:ph type="body" idx="1"/>
          </p:nvPr>
        </p:nvSpPr>
        <p:spPr>
          <a:xfrm>
            <a:off x="787400" y="2768600"/>
            <a:ext cx="9163150" cy="57150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3.0 markup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Merge all markup band types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Components may be zero</a:t>
            </a:r>
          </a:p>
        </p:txBody>
      </p:sp>
      <p:sp>
        <p:nvSpPr>
          <p:cNvPr id="442" name="Shape 442"/>
          <p:cNvSpPr/>
          <p:nvPr/>
        </p:nvSpPr>
        <p:spPr>
          <a:xfrm>
            <a:off x="936599" y="5459070"/>
            <a:ext cx="11131602" cy="3039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&lt;markup-band xml:id=“GE-d4e62"&gt; &lt;!— Tier 2 —&gt;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&lt;code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rdf:resource="http://pbs.gov.au/markup/band/community-pharmacy"&gt;C&lt;/code&gt;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&lt;limit xml:id="d3e11142"&gt;180.00&lt;/limit&gt;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&lt;offset&gt;-180.00&lt;/offset&gt;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&lt;fixed&gt;3.49&lt;/fixed&gt;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&lt;variable&gt;3.5&lt;/variable&gt;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&lt;/markup-band&gt;</a:t>
            </a:r>
          </a:p>
        </p:txBody>
      </p:sp>
    </p:spTree>
  </p:cSld>
  <p:clrMapOvr>
    <a:masterClrMapping/>
  </p:clrMapOvr>
  <p:transition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2.11</a:t>
            </a:r>
          </a:p>
        </p:txBody>
      </p:sp>
      <p:sp>
        <p:nvSpPr>
          <p:cNvPr id="445" name="Shape 445"/>
          <p:cNvSpPr/>
          <p:nvPr>
            <p:ph type="body" idx="1"/>
          </p:nvPr>
        </p:nvSpPr>
        <p:spPr>
          <a:xfrm>
            <a:off x="787400" y="2768600"/>
            <a:ext cx="9163150" cy="57150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3.0 markup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Merge all markup band types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Components may be zero</a:t>
            </a:r>
          </a:p>
        </p:txBody>
      </p:sp>
      <p:sp>
        <p:nvSpPr>
          <p:cNvPr id="446" name="Shape 446"/>
          <p:cNvSpPr/>
          <p:nvPr/>
        </p:nvSpPr>
        <p:spPr>
          <a:xfrm>
            <a:off x="936599" y="5459070"/>
            <a:ext cx="11890554" cy="3775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&lt;markup-band xml:id=“GE-d4e53"&gt; &lt;!— Tier 1 —&gt;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&lt;code rdf:resource="http://pbs.gov.au/markup/band/community-pharmacy"&gt;C&lt;/code&gt;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&lt;limit xml:id="d3e37564"&gt;0.01&lt;/limit&gt;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&lt;offset&gt;0.00&lt;/offset&gt;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&lt;fixed&gt;3.49&lt;/fixed&gt;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&lt;variable&gt;0&lt;/variable&gt;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&lt;effective&gt;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&lt;date&gt;2015-07-01&lt;/date&gt;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&lt;/effective&gt;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&lt;/markup-band&gt;</a:t>
            </a:r>
          </a:p>
        </p:txBody>
      </p:sp>
    </p:spTree>
  </p:cSld>
  <p:clrMapOvr>
    <a:masterClrMapping/>
  </p:clrMapOvr>
  <p:transition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2.11</a:t>
            </a:r>
          </a:p>
        </p:txBody>
      </p:sp>
      <p:sp>
        <p:nvSpPr>
          <p:cNvPr id="449" name="Shape 4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Default dispensing rule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Use Case: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Single price for an item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Introduced in September 2015 Schedule</a:t>
            </a:r>
          </a:p>
        </p:txBody>
      </p:sp>
    </p:spTree>
  </p:cSld>
  <p:clrMapOvr>
    <a:masterClrMapping/>
  </p:clrMapOvr>
  <p:transition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2.11</a:t>
            </a:r>
          </a:p>
        </p:txBody>
      </p:sp>
      <p:sp>
        <p:nvSpPr>
          <p:cNvPr id="452" name="Shape 4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ext:default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Child of pbs:dispensing-rule</a:t>
            </a:r>
          </a:p>
        </p:txBody>
      </p:sp>
      <p:sp>
        <p:nvSpPr>
          <p:cNvPr id="453" name="Shape 453"/>
          <p:cNvSpPr/>
          <p:nvPr/>
        </p:nvSpPr>
        <p:spPr>
          <a:xfrm>
            <a:off x="2855925" y="5281270"/>
            <a:ext cx="6360872" cy="2302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&lt;pbs:dispensing-rules-list&gt;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&lt;pbs:dispensing-rule about="dr:RP/s90-cp"&gt;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&lt;dbk:title&gt;Community Pharmacy&lt;/dbk:title&gt;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</a:t>
            </a:r>
            <a:r>
              <a:rPr sz="2400">
                <a:solidFill>
                  <a:srgbClr val="DE6A10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&lt;ext:default/&gt;</a:t>
            </a:r>
            <a:endParaRPr sz="2400">
              <a:solidFill>
                <a:srgbClr val="DE6A10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&lt;pbs:fees-list&gt;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…</a:t>
            </a:r>
          </a:p>
        </p:txBody>
      </p:sp>
    </p:spTree>
  </p:cSld>
  <p:clrMapOvr>
    <a:masterClrMapping/>
  </p:clrMapOvr>
  <p:transition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2.11</a:t>
            </a:r>
          </a:p>
        </p:txBody>
      </p:sp>
      <p:sp>
        <p:nvSpPr>
          <p:cNvPr id="456" name="Shape 4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3.0 markup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Group</a:t>
            </a:r>
          </a:p>
        </p:txBody>
      </p:sp>
      <p:sp>
        <p:nvSpPr>
          <p:cNvPr id="457" name="Shape 457"/>
          <p:cNvSpPr/>
          <p:nvPr/>
        </p:nvSpPr>
        <p:spPr>
          <a:xfrm>
            <a:off x="458673" y="5452720"/>
            <a:ext cx="12087454" cy="2670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&lt;dispensing-rule xml:id="d3e11057"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rdf:resource="http://pbs.gov.au/dispensing-rule/rp-s90-cp"&gt;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&lt;member-of-list&gt;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&lt;member-of rdf:resource="http://pbs.gov.au/dispensing-rule/default"&gt;yes&lt;/member-of&gt;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&lt;/member-of-list&gt;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&lt;fee-definitions-list&gt;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…</a:t>
            </a:r>
          </a:p>
        </p:txBody>
      </p:sp>
    </p:spTree>
  </p:cSld>
  <p:clrMapOvr>
    <a:masterClrMapping/>
  </p:clrMapOvr>
  <p:transition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Agenda</a:t>
            </a:r>
          </a:p>
        </p:txBody>
      </p:sp>
      <p:sp>
        <p:nvSpPr>
          <p:cNvPr id="460" name="Shape 460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Welcome/Introduction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Action Items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FHIR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Post-Market Authority Review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2.11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39019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6CPA Changes</a:t>
            </a:r>
            <a:endParaRPr sz="3600">
              <a:solidFill>
                <a:srgbClr val="F39019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2.12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Other Business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 close</a:t>
            </a:r>
          </a:p>
        </p:txBody>
      </p:sp>
    </p:spTree>
  </p:cSld>
  <p:clrMapOvr>
    <a:masterClrMapping/>
  </p:clrMapOvr>
  <p:transition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6CPA Changes</a:t>
            </a:r>
          </a:p>
        </p:txBody>
      </p:sp>
      <p:sp>
        <p:nvSpPr>
          <p:cNvPr id="463" name="Shape 4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PFDI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Additional rule: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Brand must be substitutable with another brand that has a premium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Change to data population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No change to schema</a:t>
            </a:r>
          </a:p>
        </p:txBody>
      </p:sp>
    </p:spTree>
  </p:cSld>
  <p:clrMapOvr>
    <a:masterClrMapping/>
  </p:clrMapOvr>
  <p:transition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6CPA Changes</a:t>
            </a:r>
          </a:p>
        </p:txBody>
      </p:sp>
      <p:sp>
        <p:nvSpPr>
          <p:cNvPr id="466" name="Shape 4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PFDI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Introduced July 2015 Schedule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v3.0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Schedule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Targeting May 2016 Schedule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Production release May 2016</a:t>
            </a:r>
          </a:p>
        </p:txBody>
      </p:sp>
    </p:spTree>
  </p:cSld>
  <p:clrMapOvr>
    <a:masterClrMapping/>
  </p:clrMapOvr>
  <p:transition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6CPA Changes</a:t>
            </a:r>
          </a:p>
        </p:txBody>
      </p:sp>
      <p:sp>
        <p:nvSpPr>
          <p:cNvPr id="469" name="Shape 4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Compounding fee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XML: change to preparation fee</a:t>
            </a:r>
          </a:p>
        </p:txBody>
      </p:sp>
    </p:spTree>
  </p:cSld>
  <p:clrMapOvr>
    <a:masterClrMapping/>
  </p:clrMapOvr>
  <p:transition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6CPA Changes</a:t>
            </a:r>
          </a:p>
        </p:txBody>
      </p:sp>
      <p:sp>
        <p:nvSpPr>
          <p:cNvPr id="472" name="Shape 4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Life Saving Drugs programme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New programme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Similar to IVF/GIFT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Commences: ?</a:t>
            </a:r>
          </a:p>
        </p:txBody>
      </p:sp>
    </p:spTree>
  </p:cSld>
  <p:clrMapOvr>
    <a:masterClrMapping/>
  </p:clrMapOvr>
  <p:transition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Agenda</a:t>
            </a:r>
          </a:p>
        </p:txBody>
      </p:sp>
      <p:sp>
        <p:nvSpPr>
          <p:cNvPr id="475" name="Shape 475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Welcome/Introduction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Action Items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FHIR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Post-Market Authority Review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2.11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6CPA Changes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39019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2.12</a:t>
            </a:r>
            <a:endParaRPr sz="3600">
              <a:solidFill>
                <a:srgbClr val="F39019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Other Business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 close</a:t>
            </a:r>
          </a:p>
        </p:txBody>
      </p:sp>
    </p:spTree>
  </p:cSld>
  <p:clrMapOvr>
    <a:masterClrMapping/>
  </p:clrMapOvr>
  <p:transition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2.12</a:t>
            </a:r>
          </a:p>
        </p:txBody>
      </p:sp>
      <p:sp>
        <p:nvSpPr>
          <p:cNvPr id="478" name="Shape 4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Copayment discount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Pharmacy may discount patient copayment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Optional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Variable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From zero to full discount</a:t>
            </a:r>
          </a:p>
        </p:txBody>
      </p:sp>
    </p:spTree>
  </p:cSld>
  <p:clrMapOvr>
    <a:masterClrMapping/>
  </p:clrMapOvr>
  <p:transition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2.12</a:t>
            </a:r>
          </a:p>
        </p:txBody>
      </p:sp>
      <p:sp>
        <p:nvSpPr>
          <p:cNvPr id="481" name="Shape 4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Copayment discount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Different discounts may be permitted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General: $1.00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Hospital: up to entire copayment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Friendly Society: ?</a:t>
            </a:r>
          </a:p>
        </p:txBody>
      </p:sp>
    </p:spTree>
  </p:cSld>
  <p:clrMapOvr>
    <a:masterClrMapping/>
  </p:clrMapOvr>
  <p:transition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2.12</a:t>
            </a:r>
          </a:p>
        </p:txBody>
      </p:sp>
      <p:sp>
        <p:nvSpPr>
          <p:cNvPr id="484" name="Shape 4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Copayment discount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ext:discounts-list, ext:discount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Child of pbs:copayment</a:t>
            </a:r>
          </a:p>
        </p:txBody>
      </p:sp>
      <p:sp>
        <p:nvSpPr>
          <p:cNvPr id="485" name="Shape 485"/>
          <p:cNvSpPr/>
          <p:nvPr/>
        </p:nvSpPr>
        <p:spPr>
          <a:xfrm>
            <a:off x="1180338" y="5643220"/>
            <a:ext cx="5563515" cy="2670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&lt;pbs:copayment xml:id="a215327865"&gt;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&lt;pbs:type&gt;copay:general&lt;/pbs:type&gt;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&lt;pbs:amount&gt;37.70&lt;/pbs:amount&gt;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</a:t>
            </a:r>
            <a:r>
              <a:rPr sz="2400">
                <a:solidFill>
                  <a:srgbClr val="DE6A10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&lt;ext:discounts-list&gt;</a:t>
            </a:r>
            <a:endParaRPr sz="2400">
              <a:solidFill>
                <a:srgbClr val="DE6A10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DE6A10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&lt;ext:discount&gt;…&lt;/ext:discount&gt;</a:t>
            </a:r>
            <a:endParaRPr sz="2400">
              <a:solidFill>
                <a:srgbClr val="DE6A10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DE6A10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&lt;/ext:discounts-list&gt;</a:t>
            </a:r>
            <a:endParaRPr sz="2400">
              <a:solidFill>
                <a:srgbClr val="DE6A10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&lt;/pbs:copayment&gt;</a:t>
            </a:r>
          </a:p>
        </p:txBody>
      </p:sp>
    </p:spTree>
  </p:cSld>
  <p:clrMapOvr>
    <a:masterClrMapping/>
  </p:clrMapOvr>
  <p:transition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2.12</a:t>
            </a:r>
          </a:p>
        </p:txBody>
      </p:sp>
      <p:sp>
        <p:nvSpPr>
          <p:cNvPr id="488" name="Shape 4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Discount type</a:t>
            </a:r>
          </a:p>
        </p:txBody>
      </p:sp>
      <p:sp>
        <p:nvSpPr>
          <p:cNvPr id="489" name="Shape 489"/>
          <p:cNvSpPr/>
          <p:nvPr/>
        </p:nvSpPr>
        <p:spPr>
          <a:xfrm>
            <a:off x="1193038" y="4106520"/>
            <a:ext cx="6123128" cy="3039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&lt;ext:discount&gt;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&lt;ext:type&gt;pbs:discount-general&lt;/ext:type&gt;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&lt;pbs:amount&gt;1.00&lt;/pbs:amount&gt;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&lt;/ext:discount&gt;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&lt;ext:discount&gt;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&lt;ext:type&gt;pbs:discount-hospital&lt;/ext:type&gt;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&lt;pbs:amount&gt;37.70&lt;/pbs:amount&gt;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&lt;/ext:discount&gt;</a:t>
            </a:r>
          </a:p>
        </p:txBody>
      </p:sp>
    </p:spTree>
  </p:cSld>
  <p:clrMapOvr>
    <a:masterClrMapping/>
  </p:clrMapOvr>
  <p:transition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2.12</a:t>
            </a:r>
          </a:p>
        </p:txBody>
      </p:sp>
      <p:sp>
        <p:nvSpPr>
          <p:cNvPr id="492" name="Shape 4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3.0 markup</a:t>
            </a:r>
          </a:p>
        </p:txBody>
      </p:sp>
      <p:sp>
        <p:nvSpPr>
          <p:cNvPr id="493" name="Shape 493"/>
          <p:cNvSpPr/>
          <p:nvPr/>
        </p:nvSpPr>
        <p:spPr>
          <a:xfrm>
            <a:off x="1084122" y="3649320"/>
            <a:ext cx="8623098" cy="3775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&lt;copayment xml:id=“a215327865"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rdf:resource=“http://pbs.gov.au/copayment/general”&gt;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&lt;amount&gt;37.70&lt;/amount&gt;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</a:t>
            </a:r>
            <a:r>
              <a:rPr sz="2400">
                <a:solidFill>
                  <a:srgbClr val="F39019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&lt;discounts-list&gt;</a:t>
            </a:r>
            <a:endParaRPr sz="2400">
              <a:solidFill>
                <a:srgbClr val="F39019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39019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&lt;discount rdf:resource=“http://pbs.gov.au/discount/general”&gt;</a:t>
            </a:r>
            <a:endParaRPr sz="2400">
              <a:solidFill>
                <a:srgbClr val="F39019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39019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&lt;amount&gt;1.00&lt;/amount&gt;</a:t>
            </a:r>
            <a:endParaRPr sz="2400">
              <a:solidFill>
                <a:srgbClr val="F39019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39019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  &lt;effective&gt;…&lt;/effective&gt;</a:t>
            </a:r>
            <a:endParaRPr sz="2400">
              <a:solidFill>
                <a:srgbClr val="F39019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39019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&lt;/discount&gt;</a:t>
            </a:r>
            <a:endParaRPr sz="2400">
              <a:solidFill>
                <a:srgbClr val="F39019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39019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&lt;/discounts-list&gt;</a:t>
            </a:r>
            <a:endParaRPr sz="2400">
              <a:solidFill>
                <a:srgbClr val="DE6A10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&lt;/copayment&gt;</a:t>
            </a:r>
          </a:p>
        </p:txBody>
      </p:sp>
    </p:spTree>
  </p:cSld>
  <p:clrMapOvr>
    <a:masterClrMapping/>
  </p:clrMapOvr>
  <p:transition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2.12</a:t>
            </a:r>
          </a:p>
        </p:txBody>
      </p:sp>
      <p:sp>
        <p:nvSpPr>
          <p:cNvPr id="496" name="Shape 4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Originator brand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Identifies first brand that was marketed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Required for Price Disclosure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Legal Instrument</a:t>
            </a:r>
          </a:p>
        </p:txBody>
      </p:sp>
    </p:spTree>
  </p:cSld>
  <p:clrMapOvr>
    <a:masterClrMapping/>
  </p:clrMapOvr>
  <p:transition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2.12</a:t>
            </a:r>
          </a:p>
        </p:txBody>
      </p:sp>
      <p:sp>
        <p:nvSpPr>
          <p:cNvPr id="499" name="Shape 4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Originator brand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Data item for TPP</a:t>
            </a:r>
          </a:p>
        </p:txBody>
      </p:sp>
      <p:sp>
        <p:nvSpPr>
          <p:cNvPr id="500" name="Shape 500"/>
          <p:cNvSpPr/>
          <p:nvPr/>
        </p:nvSpPr>
        <p:spPr>
          <a:xfrm>
            <a:off x="607873" y="4519270"/>
            <a:ext cx="11789055" cy="451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&lt;pbs:tpp xml:id="a215426640"&gt;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&lt;pbs:code scheme="urn:snomed-org/sct"&gt;69781000144104&lt;/pbs:code&gt;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&lt;dbk:title&gt;Mylanta P Oral suspension 200 mg-200 mg per 5 mL, 500 mL, 1&lt;/dbk:title&gt;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&lt;dbk:subtitle&gt;Mylanta P&lt;/dbk:subtitle&gt;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</a:t>
            </a:r>
            <a:r>
              <a:rPr sz="2400">
                <a:solidFill>
                  <a:srgbClr val="F39019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&lt;ext:originator/&gt;</a:t>
            </a:r>
            <a:endParaRPr sz="2400">
              <a:solidFill>
                <a:srgbClr val="F39019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&lt;pbs:organisation-reference xlink:href="#a217053314"/&gt;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&lt;pbs:pack-size&gt;1&lt;/pbs:pack-size&gt;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&lt;pbs:effectivity&gt;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&lt;pbs:start&gt;2015-09-01&lt;/pbs:start&gt;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&lt;/pbs:effectivity&gt;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&lt;pbs:ex-manufacturer&gt;4.56&lt;/pbs:ex-manufacturer&gt;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&lt;/pbs:tpp&gt;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v3.0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Release Plan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Alpha stage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Schema design unstable; frequent releases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Beta stage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Schema design stable, bug fixes; less frequent releases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Pre-production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Production</a:t>
            </a:r>
          </a:p>
        </p:txBody>
      </p:sp>
    </p:spTree>
  </p:cSld>
  <p:clrMapOvr>
    <a:masterClrMapping/>
  </p:clrMapOvr>
  <p:transition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2.12</a:t>
            </a:r>
          </a:p>
        </p:txBody>
      </p:sp>
      <p:sp>
        <p:nvSpPr>
          <p:cNvPr id="503" name="Shape 5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3.0 markup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Group</a:t>
            </a:r>
          </a:p>
        </p:txBody>
      </p:sp>
      <p:sp>
        <p:nvSpPr>
          <p:cNvPr id="504" name="Shape 504"/>
          <p:cNvSpPr/>
          <p:nvPr/>
        </p:nvSpPr>
        <p:spPr>
          <a:xfrm>
            <a:off x="319379" y="4633570"/>
            <a:ext cx="12366042" cy="3775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&lt;tpp xml:id="a183093930"&gt;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&lt;code rdf:resource=“http://snomed.info/sct/911000144106"&gt;69781000144104&lt;/code&gt;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&lt;member-of-list&gt;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  &lt;member-of ref:resource=“http://pbs.gov.au/brand/originator”/&gt;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&lt;/member-of-list&gt;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&lt;preferred-term&gt;Mylanta P Oral suspension 200 mg per 5 mL, 500 mL, 1&lt;/preferred-term&gt;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&lt;pack-size&gt;1&lt;/pack-size&gt;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  &lt;ex-manufacturer&gt;4.56&lt;/ex-manufacturer&gt;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…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64529" dir="2700000">
                  <a:srgbClr val="000000">
                    <a:alpha val="48275"/>
                  </a:srgbClr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</a:rPr>
              <a:t>&lt;/tpp&gt;</a:t>
            </a:r>
          </a:p>
        </p:txBody>
      </p:sp>
    </p:spTree>
  </p:cSld>
  <p:clrMapOvr>
    <a:masterClrMapping/>
  </p:clrMapOvr>
  <p:transition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2.12</a:t>
            </a:r>
          </a:p>
        </p:txBody>
      </p:sp>
      <p:sp>
        <p:nvSpPr>
          <p:cNvPr id="507" name="Shape 5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Schema-validation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Forward compatibility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If only understanding 2.10+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Use rng/pbs.rng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Ignores extension elements</a:t>
            </a:r>
          </a:p>
        </p:txBody>
      </p:sp>
    </p:spTree>
  </p:cSld>
  <p:clrMapOvr>
    <a:masterClrMapping/>
  </p:clrMapOvr>
  <p:transition spd="med" advClick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2.12</a:t>
            </a:r>
          </a:p>
        </p:txBody>
      </p:sp>
      <p:sp>
        <p:nvSpPr>
          <p:cNvPr id="510" name="Shape 5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Schema-validation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Forward compatibility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Improvements to extension validation</a:t>
            </a:r>
          </a:p>
        </p:txBody>
      </p:sp>
    </p:spTree>
  </p:cSld>
  <p:clrMapOvr>
    <a:masterClrMapping/>
  </p:clrMapOvr>
  <p:transition spd="med" advClick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2.12</a:t>
            </a:r>
          </a:p>
        </p:txBody>
      </p:sp>
      <p:sp>
        <p:nvSpPr>
          <p:cNvPr id="513" name="Shape 5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Schema-validation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Forward compatibility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If must understand 2.12 (and only 2.12)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Use rng/extension.rng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Validates 2.11, 2.12 extension elements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Not 2.13, 2.14, etc</a:t>
            </a:r>
          </a:p>
        </p:txBody>
      </p:sp>
    </p:spTree>
  </p:cSld>
  <p:clrMapOvr>
    <a:masterClrMapping/>
  </p:clrMapOvr>
  <p:transition spd="med" advClick="1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Agenda</a:t>
            </a:r>
          </a:p>
        </p:txBody>
      </p:sp>
      <p:sp>
        <p:nvSpPr>
          <p:cNvPr id="516" name="Shape 516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Welcome/Introduction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Action Items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FHIR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Post-Market Authority Review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2.11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6CPA Changes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2.12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39019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Other Business</a:t>
            </a:r>
            <a:endParaRPr sz="3600">
              <a:solidFill>
                <a:srgbClr val="F39019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 close</a:t>
            </a:r>
          </a:p>
        </p:txBody>
      </p:sp>
    </p:spTree>
  </p:cSld>
  <p:clrMapOvr>
    <a:masterClrMapping/>
  </p:clrMapOvr>
  <p:transition spd="med" advClick="1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Agenda</a:t>
            </a:r>
          </a:p>
        </p:txBody>
      </p:sp>
      <p:sp>
        <p:nvSpPr>
          <p:cNvPr id="519" name="Shape 519"/>
          <p:cNvSpPr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Welcome/Introduction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Action Items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3.0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AMT v3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FHIR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Post-Market Authority Review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2.11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6CPA Changes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PBS XML Schema 2.12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Other Business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39019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 close</a:t>
            </a:r>
          </a:p>
        </p:txBody>
      </p:sp>
    </p:spTree>
  </p:cSld>
  <p:clrMapOvr>
    <a:masterClrMapping/>
  </p:clrMapOvr>
  <p:transition spd="med" advClick="1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Meeting</a:t>
            </a:r>
          </a:p>
        </p:txBody>
      </p:sp>
      <p:sp>
        <p:nvSpPr>
          <p:cNvPr id="522" name="Shape 5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Next meeting February/March 2016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