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def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tif"/><Relationship Id="rId4" Type="http://schemas.openxmlformats.org/officeDocument/2006/relationships/image" Target="../media/image4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tif"/><Relationship Id="rId4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787400" y="13716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half" idx="1"/>
          </p:nvPr>
        </p:nvSpPr>
        <p:spPr>
          <a:xfrm>
            <a:off x="787400" y="4864100"/>
            <a:ext cx="11303000" cy="30099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Image"/>
          <p:cNvSpPr/>
          <p:nvPr>
            <p:ph type="pic" sz="half" idx="13"/>
          </p:nvPr>
        </p:nvSpPr>
        <p:spPr>
          <a:xfrm>
            <a:off x="7200900" y="2768600"/>
            <a:ext cx="50165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1" name="Body Level One…"/>
          <p:cNvSpPr txBox="1"/>
          <p:nvPr>
            <p:ph type="body" sz="half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0" name="Body Level One…"/>
          <p:cNvSpPr txBox="1"/>
          <p:nvPr>
            <p:ph type="body" sz="half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7073900" y="2768600"/>
            <a:ext cx="5143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"/>
          <p:cNvGrpSpPr/>
          <p:nvPr/>
        </p:nvGrpSpPr>
        <p:grpSpPr>
          <a:xfrm>
            <a:off x="-1" y="1210168"/>
            <a:ext cx="13004802" cy="7324233"/>
            <a:chOff x="0" y="0"/>
            <a:chExt cx="13004800" cy="7324232"/>
          </a:xfrm>
        </p:grpSpPr>
        <p:sp>
          <p:nvSpPr>
            <p:cNvPr id="134" name="Line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6" name="Shape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4A66AC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7" name="Shape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8" name="Triangle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9DD1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39" name="Shape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7B2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0" name="Shape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90A2C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1" name="Shape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2" name="Triangle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3" name="Triangle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pic>
        <p:nvPicPr>
          <p:cNvPr id="145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893" y="7874238"/>
            <a:ext cx="1401286" cy="4666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6" name="Group"/>
          <p:cNvGrpSpPr/>
          <p:nvPr/>
        </p:nvGrpSpPr>
        <p:grpSpPr>
          <a:xfrm>
            <a:off x="-1" y="1219199"/>
            <a:ext cx="13004802" cy="7324233"/>
            <a:chOff x="0" y="0"/>
            <a:chExt cx="13004800" cy="7324232"/>
          </a:xfrm>
        </p:grpSpPr>
        <p:sp>
          <p:nvSpPr>
            <p:cNvPr id="146" name="Line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8" name="Shape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4A66AC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49" name="Shape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0" name="Triangle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9DD1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1" name="Shape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7B2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2" name="Shape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90A2C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3" name="Shape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4" name="Triangle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55" name="Triangle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pic>
        <p:nvPicPr>
          <p:cNvPr id="157" name="image2.tif" descr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70400" y="4158826"/>
            <a:ext cx="4064001" cy="1435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19263" y="7499053"/>
            <a:ext cx="1251713" cy="85344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itle Text"/>
          <p:cNvSpPr txBox="1"/>
          <p:nvPr>
            <p:ph type="title"/>
          </p:nvPr>
        </p:nvSpPr>
        <p:spPr>
          <a:xfrm>
            <a:off x="722490" y="1869439"/>
            <a:ext cx="9169781" cy="3630508"/>
          </a:xfrm>
          <a:prstGeom prst="rect">
            <a:avLst/>
          </a:prstGeom>
        </p:spPr>
        <p:txBody>
          <a:bodyPr lIns="48767" tIns="48767" rIns="48767" bIns="48767">
            <a:normAutofit fontScale="100000" lnSpcReduction="0"/>
          </a:bodyPr>
          <a:lstStyle>
            <a:lvl1pPr defTabSz="650240">
              <a:defRPr sz="6200">
                <a:solidFill>
                  <a:srgbClr val="4A66A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60" name="Body Level One…"/>
          <p:cNvSpPr txBox="1"/>
          <p:nvPr>
            <p:ph type="body" sz="quarter" idx="1"/>
          </p:nvPr>
        </p:nvSpPr>
        <p:spPr>
          <a:xfrm>
            <a:off x="722490" y="5987626"/>
            <a:ext cx="9169781" cy="1675694"/>
          </a:xfrm>
          <a:prstGeom prst="rect">
            <a:avLst/>
          </a:prstGeom>
        </p:spPr>
        <p:txBody>
          <a:bodyPr lIns="48767" tIns="48767" rIns="48767" bIns="48767">
            <a:normAutofit fontScale="100000" lnSpcReduction="0"/>
          </a:bodyPr>
          <a:lstStyle>
            <a:lvl1pPr marL="0" indent="0" defTabSz="650240">
              <a:spcBef>
                <a:spcPts val="1400"/>
              </a:spcBef>
              <a:buSzTx/>
              <a:buNone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457200" defTabSz="650240">
              <a:spcBef>
                <a:spcPts val="1400"/>
              </a:spcBef>
              <a:buSzTx/>
              <a:buNone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914400" defTabSz="650240">
              <a:spcBef>
                <a:spcPts val="1400"/>
              </a:spcBef>
              <a:buSzTx/>
              <a:buNone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371600" defTabSz="650240">
              <a:spcBef>
                <a:spcPts val="1400"/>
              </a:spcBef>
              <a:buSzTx/>
              <a:buNone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828800" defTabSz="650240">
              <a:spcBef>
                <a:spcPts val="1400"/>
              </a:spcBef>
              <a:buSzTx/>
              <a:buNone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xfrm>
            <a:off x="9163374" y="7926513"/>
            <a:ext cx="429919" cy="453137"/>
          </a:xfrm>
          <a:prstGeom prst="rect">
            <a:avLst/>
          </a:prstGeom>
        </p:spPr>
        <p:txBody>
          <a:bodyPr lIns="48767" tIns="48767" rIns="48767" bIns="48767"/>
          <a:lstStyle>
            <a:lvl1pPr algn="l" defTabSz="1300480">
              <a:defRPr b="0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"/>
          <p:cNvGrpSpPr/>
          <p:nvPr/>
        </p:nvGrpSpPr>
        <p:grpSpPr>
          <a:xfrm>
            <a:off x="-1" y="1210168"/>
            <a:ext cx="13004802" cy="7324233"/>
            <a:chOff x="0" y="0"/>
            <a:chExt cx="13004800" cy="7324232"/>
          </a:xfrm>
        </p:grpSpPr>
        <p:sp>
          <p:nvSpPr>
            <p:cNvPr id="168" name="Line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0" name="Shape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4A66AC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1" name="Shape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2" name="Triangle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9DD1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3" name="Shape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7B2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4" name="Shape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90A2C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5" name="Shape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6" name="Triangle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77" name="Triangle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pic>
        <p:nvPicPr>
          <p:cNvPr id="179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893" y="7874238"/>
            <a:ext cx="1401286" cy="4666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Group"/>
          <p:cNvGrpSpPr/>
          <p:nvPr/>
        </p:nvGrpSpPr>
        <p:grpSpPr>
          <a:xfrm>
            <a:off x="-1" y="1219199"/>
            <a:ext cx="13004802" cy="7324233"/>
            <a:chOff x="0" y="0"/>
            <a:chExt cx="13004800" cy="7324232"/>
          </a:xfrm>
        </p:grpSpPr>
        <p:sp>
          <p:nvSpPr>
            <p:cNvPr id="180" name="Line"/>
            <p:cNvSpPr/>
            <p:nvPr/>
          </p:nvSpPr>
          <p:spPr>
            <a:xfrm>
              <a:off x="9995746" y="9031"/>
              <a:ext cx="1300481" cy="7315201"/>
            </a:xfrm>
            <a:prstGeom prst="line">
              <a:avLst/>
            </a:prstGeom>
            <a:noFill/>
            <a:ln w="317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 flipH="1">
              <a:off x="7920284" y="3935872"/>
              <a:ext cx="5081130" cy="3388360"/>
            </a:xfrm>
            <a:prstGeom prst="line">
              <a:avLst/>
            </a:prstGeom>
            <a:noFill/>
            <a:ln w="317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2" name="Shape"/>
            <p:cNvSpPr/>
            <p:nvPr/>
          </p:nvSpPr>
          <p:spPr>
            <a:xfrm>
              <a:off x="9793575" y="0"/>
              <a:ext cx="320784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rgbClr val="4A66AC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3" name="Shape"/>
            <p:cNvSpPr/>
            <p:nvPr/>
          </p:nvSpPr>
          <p:spPr>
            <a:xfrm>
              <a:off x="10243671" y="0"/>
              <a:ext cx="2761130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4" name="Triangle"/>
            <p:cNvSpPr/>
            <p:nvPr/>
          </p:nvSpPr>
          <p:spPr>
            <a:xfrm>
              <a:off x="9527822" y="3260231"/>
              <a:ext cx="3476979" cy="406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629DD1">
                <a:alpha val="7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5" name="Shape"/>
            <p:cNvSpPr/>
            <p:nvPr/>
          </p:nvSpPr>
          <p:spPr>
            <a:xfrm>
              <a:off x="9956800" y="0"/>
              <a:ext cx="3044616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77B2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6" name="Shape"/>
            <p:cNvSpPr/>
            <p:nvPr/>
          </p:nvSpPr>
          <p:spPr>
            <a:xfrm>
              <a:off x="11625312" y="0"/>
              <a:ext cx="1376102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90A2C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7" name="Shape"/>
            <p:cNvSpPr/>
            <p:nvPr/>
          </p:nvSpPr>
          <p:spPr>
            <a:xfrm>
              <a:off x="11668266" y="0"/>
              <a:ext cx="1333147" cy="732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66AC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8" name="Triangle"/>
            <p:cNvSpPr/>
            <p:nvPr/>
          </p:nvSpPr>
          <p:spPr>
            <a:xfrm>
              <a:off x="11063110" y="3838223"/>
              <a:ext cx="1938304" cy="348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  <p:sp>
          <p:nvSpPr>
            <p:cNvPr id="189" name="Triangle"/>
            <p:cNvSpPr/>
            <p:nvPr/>
          </p:nvSpPr>
          <p:spPr>
            <a:xfrm>
              <a:off x="-1" y="4289778"/>
              <a:ext cx="478650" cy="303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A66AC">
                <a:alpha val="8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effectLst/>
                  <a:latin typeface="Trebuchet MS"/>
                  <a:ea typeface="Trebuchet MS"/>
                  <a:cs typeface="Trebuchet MS"/>
                  <a:sym typeface="Trebuchet MS"/>
                </a:defRPr>
              </a:pPr>
            </a:p>
          </p:txBody>
        </p:sp>
      </p:grpSp>
      <p:pic>
        <p:nvPicPr>
          <p:cNvPr id="191" name="image2.tif" descr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70400" y="4158826"/>
            <a:ext cx="4064001" cy="1435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19263" y="7499053"/>
            <a:ext cx="1251713" cy="85344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itle Text"/>
          <p:cNvSpPr txBox="1"/>
          <p:nvPr>
            <p:ph type="title"/>
          </p:nvPr>
        </p:nvSpPr>
        <p:spPr>
          <a:xfrm>
            <a:off x="722489" y="1869439"/>
            <a:ext cx="9169781" cy="1408855"/>
          </a:xfrm>
          <a:prstGeom prst="rect">
            <a:avLst/>
          </a:prstGeom>
        </p:spPr>
        <p:txBody>
          <a:bodyPr lIns="48767" tIns="48767" rIns="48767" bIns="48767" anchor="t">
            <a:normAutofit fontScale="100000" lnSpcReduction="0"/>
          </a:bodyPr>
          <a:lstStyle>
            <a:lvl1pPr defTabSz="650240">
              <a:defRPr sz="5000">
                <a:solidFill>
                  <a:srgbClr val="4A66A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194" name="Body Level One…"/>
          <p:cNvSpPr txBox="1"/>
          <p:nvPr>
            <p:ph type="body" sz="half" idx="1"/>
          </p:nvPr>
        </p:nvSpPr>
        <p:spPr>
          <a:xfrm>
            <a:off x="722489" y="3523828"/>
            <a:ext cx="9169781" cy="4139492"/>
          </a:xfrm>
          <a:prstGeom prst="rect">
            <a:avLst/>
          </a:prstGeom>
        </p:spPr>
        <p:txBody>
          <a:bodyPr lIns="48767" tIns="48767" rIns="48767" bIns="48767" anchor="t">
            <a:normAutofit fontScale="100000" lnSpcReduction="0"/>
          </a:bodyPr>
          <a:lstStyle>
            <a:lvl1pPr marL="457200" indent="-457200" defTabSz="650240">
              <a:spcBef>
                <a:spcPts val="1400"/>
              </a:spcBef>
              <a:buClr>
                <a:srgbClr val="4A66AC"/>
              </a:buClr>
              <a:buSzPct val="80000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885825" indent="-428625" defTabSz="650240">
              <a:spcBef>
                <a:spcPts val="1400"/>
              </a:spcBef>
              <a:buClr>
                <a:srgbClr val="4A66AC"/>
              </a:buClr>
              <a:buSzPct val="80000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06285" indent="-391885" defTabSz="650240">
              <a:spcBef>
                <a:spcPts val="1400"/>
              </a:spcBef>
              <a:buClr>
                <a:srgbClr val="4A66AC"/>
              </a:buClr>
              <a:buSzPct val="80000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indent="-457200" defTabSz="650240">
              <a:spcBef>
                <a:spcPts val="1400"/>
              </a:spcBef>
              <a:buClr>
                <a:srgbClr val="4A66AC"/>
              </a:buClr>
              <a:buSzPct val="80000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indent="-457200" defTabSz="650240">
              <a:spcBef>
                <a:spcPts val="1400"/>
              </a:spcBef>
              <a:buClr>
                <a:srgbClr val="4A66AC"/>
              </a:buClr>
              <a:buSzPct val="80000"/>
              <a:buChar char=""/>
              <a:defRPr sz="24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195" name="Slide Number"/>
          <p:cNvSpPr txBox="1"/>
          <p:nvPr>
            <p:ph type="sldNum" sz="quarter" idx="2"/>
          </p:nvPr>
        </p:nvSpPr>
        <p:spPr>
          <a:xfrm>
            <a:off x="9163374" y="7926513"/>
            <a:ext cx="429919" cy="453137"/>
          </a:xfrm>
          <a:prstGeom prst="rect">
            <a:avLst/>
          </a:prstGeom>
        </p:spPr>
        <p:txBody>
          <a:bodyPr lIns="48767" tIns="48767" rIns="48767" bIns="48767"/>
          <a:lstStyle>
            <a:lvl1pPr algn="l" defTabSz="1300480">
              <a:defRPr b="0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numCol="2" spcCol="571500" anchor="t"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idx="13"/>
          </p:nvPr>
        </p:nvSpPr>
        <p:spPr>
          <a:xfrm>
            <a:off x="787400" y="939800"/>
            <a:ext cx="11430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71" name="Body Level One…"/>
          <p:cNvSpPr txBox="1"/>
          <p:nvPr>
            <p:ph type="body" sz="quarter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/>
          <p:nvPr>
            <p:ph type="pic" sz="half" idx="13"/>
          </p:nvPr>
        </p:nvSpPr>
        <p:spPr>
          <a:xfrm>
            <a:off x="7200900" y="2019300"/>
            <a:ext cx="50165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0" name="Title Text"/>
          <p:cNvSpPr txBox="1"/>
          <p:nvPr>
            <p:ph type="title"/>
          </p:nvPr>
        </p:nvSpPr>
        <p:spPr>
          <a:xfrm>
            <a:off x="787400" y="1384300"/>
            <a:ext cx="51435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quarter" idx="1"/>
          </p:nvPr>
        </p:nvSpPr>
        <p:spPr>
          <a:xfrm>
            <a:off x="787400" y="4876800"/>
            <a:ext cx="5143500" cy="30099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536220" y="9309100"/>
            <a:ext cx="312015" cy="3123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b="1" sz="1400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8509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1295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17399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2184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26289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3073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35179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3962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96900" y="749300"/>
            <a:ext cx="11811000" cy="6121400"/>
          </a:xfrm>
          <a:prstGeom prst="rect">
            <a:avLst/>
          </a:prstGeom>
        </p:spPr>
      </p:pic>
      <p:sp>
        <p:nvSpPr>
          <p:cNvPr id="212" name="PBS Payment Administ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100"/>
            </a:lvl1pPr>
          </a:lstStyle>
          <a:p>
            <a:pPr/>
            <a:r>
              <a:t>PBS Payment Administration</a:t>
            </a:r>
          </a:p>
        </p:txBody>
      </p:sp>
      <p:sp>
        <p:nvSpPr>
          <p:cNvPr id="213" name="14th November 2018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14th November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252" name="PuEMP, PrEMP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PuEMP, PrEMP</a:t>
            </a:r>
          </a:p>
        </p:txBody>
      </p:sp>
      <p:sp>
        <p:nvSpPr>
          <p:cNvPr id="253" name="AEMP"/>
          <p:cNvSpPr/>
          <p:nvPr/>
        </p:nvSpPr>
        <p:spPr>
          <a:xfrm>
            <a:off x="3111227" y="4045669"/>
            <a:ext cx="3150146" cy="1662262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AEMP</a:t>
            </a:r>
          </a:p>
        </p:txBody>
      </p:sp>
      <p:sp>
        <p:nvSpPr>
          <p:cNvPr id="254" name="PuEMP"/>
          <p:cNvSpPr/>
          <p:nvPr/>
        </p:nvSpPr>
        <p:spPr>
          <a:xfrm>
            <a:off x="6743427" y="4045669"/>
            <a:ext cx="3150146" cy="1662262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PuEMP</a:t>
            </a:r>
          </a:p>
        </p:txBody>
      </p:sp>
      <p:sp>
        <p:nvSpPr>
          <p:cNvPr id="255" name="PEMP"/>
          <p:cNvSpPr/>
          <p:nvPr/>
        </p:nvSpPr>
        <p:spPr>
          <a:xfrm>
            <a:off x="3111227" y="6217369"/>
            <a:ext cx="3150146" cy="1662262"/>
          </a:xfrm>
          <a:prstGeom prst="roundRect">
            <a:avLst>
              <a:gd name="adj" fmla="val 15000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PEMP</a:t>
            </a:r>
          </a:p>
        </p:txBody>
      </p:sp>
      <p:sp>
        <p:nvSpPr>
          <p:cNvPr id="256" name="PrEMP"/>
          <p:cNvSpPr/>
          <p:nvPr/>
        </p:nvSpPr>
        <p:spPr>
          <a:xfrm>
            <a:off x="6743427" y="6217369"/>
            <a:ext cx="3150146" cy="1662262"/>
          </a:xfrm>
          <a:prstGeom prst="roundRect">
            <a:avLst>
              <a:gd name="adj" fmla="val 15000"/>
            </a:avLst>
          </a:prstGeom>
          <a:blipFill>
            <a:blip r:embed="rId6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PrEMP</a:t>
            </a:r>
          </a:p>
        </p:txBody>
      </p:sp>
      <p:sp>
        <p:nvSpPr>
          <p:cNvPr id="257" name="⇒"/>
          <p:cNvSpPr txBox="1"/>
          <p:nvPr/>
        </p:nvSpPr>
        <p:spPr>
          <a:xfrm>
            <a:off x="6205753" y="4559300"/>
            <a:ext cx="593294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⇒</a:t>
            </a:r>
          </a:p>
        </p:txBody>
      </p:sp>
      <p:sp>
        <p:nvSpPr>
          <p:cNvPr id="258" name="⇒"/>
          <p:cNvSpPr txBox="1"/>
          <p:nvPr/>
        </p:nvSpPr>
        <p:spPr>
          <a:xfrm>
            <a:off x="6205753" y="6731000"/>
            <a:ext cx="593294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⇒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61" name="Introduction…"/>
          <p:cNvSpPr txBox="1"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Introduction</a:t>
            </a:r>
          </a:p>
          <a:p>
            <a:pPr>
              <a:buBlip>
                <a:blip r:embed="rId2"/>
              </a:buBlip>
              <a:defRPr>
                <a:solidFill>
                  <a:srgbClr val="FF9300"/>
                </a:solidFill>
              </a:defRPr>
            </a:pPr>
            <a:r>
              <a:t>Pricing Concepts</a:t>
            </a:r>
          </a:p>
          <a:p>
            <a:pPr>
              <a:buBlip>
                <a:blip r:embed="rId2"/>
              </a:buBlip>
            </a:pPr>
            <a:r>
              <a:t>Normal Pricing</a:t>
            </a:r>
          </a:p>
          <a:p>
            <a:pPr>
              <a:buBlip>
                <a:blip r:embed="rId2"/>
              </a:buBlip>
            </a:pPr>
            <a:r>
              <a:t>Fee-Only Pricing</a:t>
            </a:r>
          </a:p>
          <a:p>
            <a:pPr>
              <a:buBlip>
                <a:blip r:embed="rId2"/>
              </a:buBlip>
            </a:pPr>
            <a:r>
              <a:t>v3.1 Schema Changes</a:t>
            </a:r>
          </a:p>
          <a:p>
            <a:pPr>
              <a:buBlip>
                <a:blip r:embed="rId2"/>
              </a:buBlip>
            </a:pPr>
            <a:r>
              <a:t>v2.13 Schema Changes</a:t>
            </a:r>
          </a:p>
          <a:p>
            <a:pPr>
              <a:buBlip>
                <a:blip r:embed="rId2"/>
              </a:buBlip>
            </a:pPr>
            <a:r>
              <a:t>Text Extract Changes</a:t>
            </a:r>
          </a:p>
          <a:p>
            <a:pPr>
              <a:buBlip>
                <a:blip r:embed="rId2"/>
              </a:buBlip>
            </a:pPr>
            <a:r>
              <a:t>Schedule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Connection Line"/>
          <p:cNvCxnSpPr>
            <a:stCxn id="272" idx="0"/>
            <a:endCxn id="266" idx="0"/>
          </p:cNvCxnSpPr>
          <p:nvPr/>
        </p:nvCxnSpPr>
        <p:spPr>
          <a:xfrm flipH="1" flipV="1">
            <a:off x="2324100" y="4876800"/>
            <a:ext cx="8994255" cy="1944812"/>
          </a:xfrm>
          <a:prstGeom prst="straightConnector1">
            <a:avLst/>
          </a:prstGeom>
          <a:ln w="50800">
            <a:solidFill>
              <a:srgbClr val="76D6FF"/>
            </a:solidFill>
            <a:miter lim="400000"/>
          </a:ln>
        </p:spPr>
      </p:cxnSp>
      <p:sp>
        <p:nvSpPr>
          <p:cNvPr id="264" name="Pricing Concep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Pricing Concepts</a:t>
            </a:r>
          </a:p>
        </p:txBody>
      </p:sp>
      <p:sp>
        <p:nvSpPr>
          <p:cNvPr id="265" name="product-listing"/>
          <p:cNvSpPr/>
          <p:nvPr/>
        </p:nvSpPr>
        <p:spPr>
          <a:xfrm>
            <a:off x="4544441" y="2324100"/>
            <a:ext cx="3915918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product-listing</a:t>
            </a:r>
          </a:p>
        </p:txBody>
      </p:sp>
      <p:sp>
        <p:nvSpPr>
          <p:cNvPr id="266" name="reimbursement"/>
          <p:cNvSpPr/>
          <p:nvPr/>
        </p:nvSpPr>
        <p:spPr>
          <a:xfrm>
            <a:off x="366141" y="4241800"/>
            <a:ext cx="3915918" cy="1270000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reimbursement</a:t>
            </a:r>
          </a:p>
        </p:txBody>
      </p:sp>
      <p:sp>
        <p:nvSpPr>
          <p:cNvPr id="267" name="lowest"/>
          <p:cNvSpPr/>
          <p:nvPr/>
        </p:nvSpPr>
        <p:spPr>
          <a:xfrm>
            <a:off x="4544441" y="4241800"/>
            <a:ext cx="3915918" cy="1270000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lowest</a:t>
            </a:r>
          </a:p>
        </p:txBody>
      </p:sp>
      <p:sp>
        <p:nvSpPr>
          <p:cNvPr id="268" name="manufacturer"/>
          <p:cNvSpPr/>
          <p:nvPr/>
        </p:nvSpPr>
        <p:spPr>
          <a:xfrm>
            <a:off x="8722741" y="4241800"/>
            <a:ext cx="3915918" cy="1270000"/>
          </a:xfrm>
          <a:prstGeom prst="roundRect">
            <a:avLst>
              <a:gd name="adj" fmla="val 15000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manufacturer</a:t>
            </a:r>
          </a:p>
        </p:txBody>
      </p:sp>
      <p:sp>
        <p:nvSpPr>
          <p:cNvPr id="269" name="ex-manufacturer"/>
          <p:cNvSpPr/>
          <p:nvPr/>
        </p:nvSpPr>
        <p:spPr>
          <a:xfrm>
            <a:off x="302641" y="6438900"/>
            <a:ext cx="2921299" cy="765424"/>
          </a:xfrm>
          <a:prstGeom prst="roundRect">
            <a:avLst>
              <a:gd name="adj" fmla="val 18567"/>
            </a:avLst>
          </a:prstGeom>
          <a:blipFill>
            <a:blip r:embed="rId6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/>
            </a:lvl1pPr>
          </a:lstStyle>
          <a:p>
            <a:pPr/>
            <a:r>
              <a:t>ex-manufacturer</a:t>
            </a:r>
          </a:p>
        </p:txBody>
      </p:sp>
      <p:sp>
        <p:nvSpPr>
          <p:cNvPr id="270" name="to-pharmacist"/>
          <p:cNvSpPr/>
          <p:nvPr/>
        </p:nvSpPr>
        <p:spPr>
          <a:xfrm>
            <a:off x="3490341" y="6438900"/>
            <a:ext cx="2921299" cy="765424"/>
          </a:xfrm>
          <a:prstGeom prst="roundRect">
            <a:avLst>
              <a:gd name="adj" fmla="val 18567"/>
            </a:avLst>
          </a:prstGeom>
          <a:blipFill>
            <a:blip r:embed="rId7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/>
            </a:lvl1pPr>
          </a:lstStyle>
          <a:p>
            <a:pPr/>
            <a:r>
              <a:t>to-pharmacist</a:t>
            </a:r>
          </a:p>
        </p:txBody>
      </p:sp>
      <p:sp>
        <p:nvSpPr>
          <p:cNvPr id="271" name="pharmacist"/>
          <p:cNvSpPr/>
          <p:nvPr/>
        </p:nvSpPr>
        <p:spPr>
          <a:xfrm>
            <a:off x="6674023" y="6438900"/>
            <a:ext cx="2921299" cy="765424"/>
          </a:xfrm>
          <a:prstGeom prst="roundRect">
            <a:avLst>
              <a:gd name="adj" fmla="val 18567"/>
            </a:avLst>
          </a:prstGeom>
          <a:blipFill>
            <a:blip r:embed="rId8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/>
            </a:lvl1pPr>
          </a:lstStyle>
          <a:p>
            <a:pPr/>
            <a:r>
              <a:t>pharmacist</a:t>
            </a:r>
          </a:p>
        </p:txBody>
      </p:sp>
      <p:sp>
        <p:nvSpPr>
          <p:cNvPr id="272" name="dpmq"/>
          <p:cNvSpPr/>
          <p:nvPr/>
        </p:nvSpPr>
        <p:spPr>
          <a:xfrm>
            <a:off x="9857705" y="6438900"/>
            <a:ext cx="2921298" cy="765424"/>
          </a:xfrm>
          <a:prstGeom prst="roundRect">
            <a:avLst>
              <a:gd name="adj" fmla="val 18567"/>
            </a:avLst>
          </a:prstGeom>
          <a:blipFill>
            <a:blip r:embed="rId9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/>
            </a:lvl1pPr>
          </a:lstStyle>
          <a:p>
            <a:pPr/>
            <a:r>
              <a:t>dpmq</a:t>
            </a:r>
          </a:p>
        </p:txBody>
      </p:sp>
      <p:cxnSp>
        <p:nvCxnSpPr>
          <p:cNvPr id="273" name="Connection Line"/>
          <p:cNvCxnSpPr>
            <a:stCxn id="266" idx="0"/>
            <a:endCxn id="265" idx="0"/>
          </p:cNvCxnSpPr>
          <p:nvPr/>
        </p:nvCxnSpPr>
        <p:spPr>
          <a:xfrm flipV="1">
            <a:off x="2324100" y="2959100"/>
            <a:ext cx="4178300" cy="1917700"/>
          </a:xfrm>
          <a:prstGeom prst="straightConnector1">
            <a:avLst/>
          </a:prstGeom>
          <a:ln w="50800">
            <a:solidFill>
              <a:srgbClr val="76D6FF"/>
            </a:solidFill>
            <a:miter lim="400000"/>
          </a:ln>
        </p:spPr>
      </p:cxnSp>
      <p:cxnSp>
        <p:nvCxnSpPr>
          <p:cNvPr id="274" name="Connection Line"/>
          <p:cNvCxnSpPr>
            <a:stCxn id="267" idx="0"/>
            <a:endCxn id="265" idx="0"/>
          </p:cNvCxnSpPr>
          <p:nvPr/>
        </p:nvCxnSpPr>
        <p:spPr>
          <a:xfrm flipV="1">
            <a:off x="6502400" y="2959100"/>
            <a:ext cx="0" cy="1917700"/>
          </a:xfrm>
          <a:prstGeom prst="straightConnector1">
            <a:avLst/>
          </a:prstGeom>
          <a:ln w="50800">
            <a:solidFill>
              <a:srgbClr val="76D6FF"/>
            </a:solidFill>
            <a:miter lim="400000"/>
          </a:ln>
        </p:spPr>
      </p:cxnSp>
      <p:cxnSp>
        <p:nvCxnSpPr>
          <p:cNvPr id="275" name="Connection Line"/>
          <p:cNvCxnSpPr>
            <a:stCxn id="268" idx="0"/>
            <a:endCxn id="265" idx="0"/>
          </p:cNvCxnSpPr>
          <p:nvPr/>
        </p:nvCxnSpPr>
        <p:spPr>
          <a:xfrm flipH="1" flipV="1">
            <a:off x="6502400" y="2959100"/>
            <a:ext cx="4178300" cy="1917700"/>
          </a:xfrm>
          <a:prstGeom prst="straightConnector1">
            <a:avLst/>
          </a:prstGeom>
          <a:ln w="50800">
            <a:solidFill>
              <a:srgbClr val="76D6FF"/>
            </a:solidFill>
            <a:miter lim="400000"/>
          </a:ln>
        </p:spPr>
      </p:cxnSp>
      <p:cxnSp>
        <p:nvCxnSpPr>
          <p:cNvPr id="276" name="Connection Line"/>
          <p:cNvCxnSpPr>
            <a:stCxn id="269" idx="0"/>
            <a:endCxn id="266" idx="0"/>
          </p:cNvCxnSpPr>
          <p:nvPr/>
        </p:nvCxnSpPr>
        <p:spPr>
          <a:xfrm flipV="1">
            <a:off x="1763290" y="4876800"/>
            <a:ext cx="560810" cy="1944812"/>
          </a:xfrm>
          <a:prstGeom prst="straightConnector1">
            <a:avLst/>
          </a:prstGeom>
          <a:ln w="50800">
            <a:solidFill>
              <a:srgbClr val="76D6FF"/>
            </a:solidFill>
            <a:miter lim="400000"/>
          </a:ln>
        </p:spPr>
      </p:cxnSp>
      <p:cxnSp>
        <p:nvCxnSpPr>
          <p:cNvPr id="277" name="Connection Line"/>
          <p:cNvCxnSpPr>
            <a:stCxn id="270" idx="0"/>
            <a:endCxn id="266" idx="0"/>
          </p:cNvCxnSpPr>
          <p:nvPr/>
        </p:nvCxnSpPr>
        <p:spPr>
          <a:xfrm flipH="1" flipV="1">
            <a:off x="2324100" y="4876800"/>
            <a:ext cx="2626891" cy="1944812"/>
          </a:xfrm>
          <a:prstGeom prst="straightConnector1">
            <a:avLst/>
          </a:prstGeom>
          <a:ln w="50800">
            <a:solidFill>
              <a:srgbClr val="76D6FF"/>
            </a:solidFill>
            <a:miter lim="400000"/>
          </a:ln>
        </p:spPr>
      </p:cxnSp>
      <p:cxnSp>
        <p:nvCxnSpPr>
          <p:cNvPr id="278" name="Connection Line"/>
          <p:cNvCxnSpPr>
            <a:stCxn id="271" idx="0"/>
            <a:endCxn id="266" idx="0"/>
          </p:cNvCxnSpPr>
          <p:nvPr/>
        </p:nvCxnSpPr>
        <p:spPr>
          <a:xfrm flipH="1" flipV="1">
            <a:off x="2324100" y="4876800"/>
            <a:ext cx="5810573" cy="1944812"/>
          </a:xfrm>
          <a:prstGeom prst="straightConnector1">
            <a:avLst/>
          </a:prstGeom>
          <a:ln w="50800">
            <a:solidFill>
              <a:srgbClr val="76D6FF"/>
            </a:solidFill>
            <a:miter lim="400000"/>
          </a:ln>
        </p:spPr>
      </p:cxnSp>
      <p:cxnSp>
        <p:nvCxnSpPr>
          <p:cNvPr id="279" name="Connection Line"/>
          <p:cNvCxnSpPr>
            <a:stCxn id="269" idx="0"/>
            <a:endCxn id="267" idx="0"/>
          </p:cNvCxnSpPr>
          <p:nvPr/>
        </p:nvCxnSpPr>
        <p:spPr>
          <a:xfrm flipV="1">
            <a:off x="1763290" y="4876800"/>
            <a:ext cx="4739110" cy="1944812"/>
          </a:xfrm>
          <a:prstGeom prst="straightConnector1">
            <a:avLst/>
          </a:prstGeom>
          <a:ln w="50800">
            <a:solidFill>
              <a:srgbClr val="76D6FF"/>
            </a:solidFill>
            <a:miter lim="400000"/>
          </a:ln>
        </p:spPr>
      </p:cxnSp>
      <p:cxnSp>
        <p:nvCxnSpPr>
          <p:cNvPr id="280" name="Connection Line"/>
          <p:cNvCxnSpPr>
            <a:stCxn id="270" idx="0"/>
            <a:endCxn id="267" idx="0"/>
          </p:cNvCxnSpPr>
          <p:nvPr/>
        </p:nvCxnSpPr>
        <p:spPr>
          <a:xfrm flipV="1">
            <a:off x="4950990" y="4876800"/>
            <a:ext cx="1551410" cy="1944812"/>
          </a:xfrm>
          <a:prstGeom prst="straightConnector1">
            <a:avLst/>
          </a:prstGeom>
          <a:ln w="50800">
            <a:solidFill>
              <a:srgbClr val="76D6FF"/>
            </a:solidFill>
            <a:miter lim="400000"/>
          </a:ln>
        </p:spPr>
      </p:cxnSp>
      <p:cxnSp>
        <p:nvCxnSpPr>
          <p:cNvPr id="281" name="Connection Line"/>
          <p:cNvCxnSpPr>
            <a:stCxn id="271" idx="0"/>
            <a:endCxn id="267" idx="0"/>
          </p:cNvCxnSpPr>
          <p:nvPr/>
        </p:nvCxnSpPr>
        <p:spPr>
          <a:xfrm flipH="1" flipV="1">
            <a:off x="6502400" y="4876800"/>
            <a:ext cx="1632273" cy="1944812"/>
          </a:xfrm>
          <a:prstGeom prst="straightConnector1">
            <a:avLst/>
          </a:prstGeom>
          <a:ln w="50800">
            <a:solidFill>
              <a:srgbClr val="76D6FF"/>
            </a:solidFill>
            <a:miter lim="400000"/>
          </a:ln>
        </p:spPr>
      </p:cxnSp>
      <p:cxnSp>
        <p:nvCxnSpPr>
          <p:cNvPr id="282" name="Connection Line"/>
          <p:cNvCxnSpPr>
            <a:stCxn id="272" idx="0"/>
            <a:endCxn id="267" idx="0"/>
          </p:cNvCxnSpPr>
          <p:nvPr/>
        </p:nvCxnSpPr>
        <p:spPr>
          <a:xfrm flipH="1" flipV="1">
            <a:off x="6502400" y="4876800"/>
            <a:ext cx="4815955" cy="1944812"/>
          </a:xfrm>
          <a:prstGeom prst="straightConnector1">
            <a:avLst/>
          </a:prstGeom>
          <a:ln w="50800">
            <a:solidFill>
              <a:srgbClr val="76D6FF"/>
            </a:solidFill>
            <a:miter lim="400000"/>
          </a:ln>
        </p:spPr>
      </p:cxnSp>
      <p:cxnSp>
        <p:nvCxnSpPr>
          <p:cNvPr id="283" name="Connection Line"/>
          <p:cNvCxnSpPr>
            <a:stCxn id="270" idx="0"/>
            <a:endCxn id="268" idx="0"/>
          </p:cNvCxnSpPr>
          <p:nvPr/>
        </p:nvCxnSpPr>
        <p:spPr>
          <a:xfrm flipV="1">
            <a:off x="4950990" y="4876800"/>
            <a:ext cx="5729710" cy="1944812"/>
          </a:xfrm>
          <a:prstGeom prst="straightConnector1">
            <a:avLst/>
          </a:prstGeom>
          <a:ln w="50800">
            <a:solidFill>
              <a:srgbClr val="76D6FF"/>
            </a:solidFill>
            <a:miter lim="400000"/>
          </a:ln>
        </p:spPr>
      </p:cxnSp>
      <p:cxnSp>
        <p:nvCxnSpPr>
          <p:cNvPr id="284" name="Connection Line"/>
          <p:cNvCxnSpPr>
            <a:stCxn id="271" idx="0"/>
            <a:endCxn id="268" idx="0"/>
          </p:cNvCxnSpPr>
          <p:nvPr/>
        </p:nvCxnSpPr>
        <p:spPr>
          <a:xfrm flipV="1">
            <a:off x="8134672" y="4876800"/>
            <a:ext cx="2546028" cy="1944812"/>
          </a:xfrm>
          <a:prstGeom prst="straightConnector1">
            <a:avLst/>
          </a:prstGeom>
          <a:ln w="50800">
            <a:solidFill>
              <a:srgbClr val="76D6FF"/>
            </a:solidFill>
            <a:miter lim="400000"/>
          </a:ln>
        </p:spPr>
      </p:cxnSp>
      <p:cxnSp>
        <p:nvCxnSpPr>
          <p:cNvPr id="285" name="Connection Line"/>
          <p:cNvCxnSpPr>
            <a:stCxn id="272" idx="0"/>
            <a:endCxn id="268" idx="0"/>
          </p:cNvCxnSpPr>
          <p:nvPr/>
        </p:nvCxnSpPr>
        <p:spPr>
          <a:xfrm flipH="1" flipV="1">
            <a:off x="10680700" y="4876800"/>
            <a:ext cx="637655" cy="1944812"/>
          </a:xfrm>
          <a:prstGeom prst="straightConnector1">
            <a:avLst/>
          </a:prstGeom>
          <a:ln w="50800">
            <a:solidFill>
              <a:srgbClr val="76D6FF"/>
            </a:solidFill>
            <a:miter lim="400000"/>
          </a:ln>
        </p:spPr>
      </p:cxnSp>
      <p:sp>
        <p:nvSpPr>
          <p:cNvPr id="286" name="markup"/>
          <p:cNvSpPr/>
          <p:nvPr/>
        </p:nvSpPr>
        <p:spPr>
          <a:xfrm>
            <a:off x="3490341" y="7658100"/>
            <a:ext cx="2921299" cy="765424"/>
          </a:xfrm>
          <a:prstGeom prst="roundRect">
            <a:avLst>
              <a:gd name="adj" fmla="val 18567"/>
            </a:avLst>
          </a:prstGeom>
          <a:blipFill>
            <a:blip r:embed="rId10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/>
            </a:lvl1pPr>
          </a:lstStyle>
          <a:p>
            <a:pPr/>
            <a:r>
              <a:t>markup</a:t>
            </a:r>
          </a:p>
        </p:txBody>
      </p:sp>
      <p:sp>
        <p:nvSpPr>
          <p:cNvPr id="287" name="markup"/>
          <p:cNvSpPr/>
          <p:nvPr/>
        </p:nvSpPr>
        <p:spPr>
          <a:xfrm>
            <a:off x="6674023" y="7658100"/>
            <a:ext cx="2921299" cy="765424"/>
          </a:xfrm>
          <a:prstGeom prst="roundRect">
            <a:avLst>
              <a:gd name="adj" fmla="val 18567"/>
            </a:avLst>
          </a:prstGeom>
          <a:blipFill>
            <a:blip r:embed="rId11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/>
            </a:lvl1pPr>
          </a:lstStyle>
          <a:p>
            <a:pPr/>
            <a:r>
              <a:t>markup</a:t>
            </a:r>
          </a:p>
        </p:txBody>
      </p:sp>
      <p:sp>
        <p:nvSpPr>
          <p:cNvPr id="288" name="fees"/>
          <p:cNvSpPr/>
          <p:nvPr/>
        </p:nvSpPr>
        <p:spPr>
          <a:xfrm>
            <a:off x="9857705" y="7658100"/>
            <a:ext cx="2921298" cy="765424"/>
          </a:xfrm>
          <a:prstGeom prst="roundRect">
            <a:avLst>
              <a:gd name="adj" fmla="val 18567"/>
            </a:avLst>
          </a:prstGeom>
          <a:blipFill>
            <a:blip r:embed="rId1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/>
            </a:lvl1pPr>
          </a:lstStyle>
          <a:p>
            <a:pPr/>
            <a:r>
              <a:t>fees</a:t>
            </a:r>
          </a:p>
        </p:txBody>
      </p:sp>
      <p:cxnSp>
        <p:nvCxnSpPr>
          <p:cNvPr id="289" name="Connection Line"/>
          <p:cNvCxnSpPr>
            <a:stCxn id="286" idx="0"/>
            <a:endCxn id="270" idx="0"/>
          </p:cNvCxnSpPr>
          <p:nvPr/>
        </p:nvCxnSpPr>
        <p:spPr>
          <a:xfrm flipV="1">
            <a:off x="4950990" y="6821611"/>
            <a:ext cx="1" cy="1219201"/>
          </a:xfrm>
          <a:prstGeom prst="straightConnector1">
            <a:avLst/>
          </a:prstGeom>
          <a:ln w="50800">
            <a:solidFill>
              <a:srgbClr val="76D6FF"/>
            </a:solidFill>
            <a:miter lim="400000"/>
          </a:ln>
        </p:spPr>
      </p:cxnSp>
      <p:cxnSp>
        <p:nvCxnSpPr>
          <p:cNvPr id="290" name="Connection Line"/>
          <p:cNvCxnSpPr>
            <a:stCxn id="287" idx="0"/>
            <a:endCxn id="271" idx="0"/>
          </p:cNvCxnSpPr>
          <p:nvPr/>
        </p:nvCxnSpPr>
        <p:spPr>
          <a:xfrm flipV="1">
            <a:off x="8134672" y="6821611"/>
            <a:ext cx="1" cy="1219201"/>
          </a:xfrm>
          <a:prstGeom prst="straightConnector1">
            <a:avLst/>
          </a:prstGeom>
          <a:ln w="50800">
            <a:solidFill>
              <a:srgbClr val="76D6FF"/>
            </a:solidFill>
            <a:miter lim="400000"/>
          </a:ln>
        </p:spPr>
      </p:cxnSp>
      <p:cxnSp>
        <p:nvCxnSpPr>
          <p:cNvPr id="291" name="Connection Line"/>
          <p:cNvCxnSpPr>
            <a:stCxn id="288" idx="0"/>
            <a:endCxn id="272" idx="0"/>
          </p:cNvCxnSpPr>
          <p:nvPr/>
        </p:nvCxnSpPr>
        <p:spPr>
          <a:xfrm flipV="1">
            <a:off x="11318354" y="6821611"/>
            <a:ext cx="1" cy="1219201"/>
          </a:xfrm>
          <a:prstGeom prst="straightConnector1">
            <a:avLst/>
          </a:prstGeom>
          <a:ln w="50800">
            <a:solidFill>
              <a:srgbClr val="76D6FF"/>
            </a:solidFill>
            <a:miter lim="400000"/>
          </a:ln>
        </p:spPr>
      </p:cxn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ricing Concep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Pricing Concepts</a:t>
            </a:r>
          </a:p>
        </p:txBody>
      </p:sp>
      <p:sp>
        <p:nvSpPr>
          <p:cNvPr id="294" name="&lt;product-listing&gt;…"/>
          <p:cNvSpPr txBox="1"/>
          <p:nvPr/>
        </p:nvSpPr>
        <p:spPr>
          <a:xfrm>
            <a:off x="1230337" y="2449170"/>
            <a:ext cx="9911793" cy="6722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400">
                <a:solidFill>
                  <a:srgbClr val="FF9300"/>
                </a:solidFill>
              </a:defRPr>
            </a:pPr>
            <a:r>
              <a:t>&lt;product-listing&gt;</a:t>
            </a:r>
          </a:p>
          <a:p>
            <a:pPr algn="l">
              <a:defRPr sz="2400"/>
            </a:pPr>
            <a:r>
              <a:t>  &lt;code rdf:resource="http://pbs.gov.au/code/manufacturer"&gt;RW&lt;/code&gt;</a:t>
            </a:r>
          </a:p>
          <a:p>
            <a:pPr algn="l">
              <a:defRPr sz="2400"/>
            </a:pPr>
          </a:p>
          <a:p>
            <a:pPr algn="l">
              <a:defRPr sz="2400"/>
            </a:pPr>
            <a:r>
              <a:t>  </a:t>
            </a:r>
            <a:r>
              <a:rPr>
                <a:solidFill>
                  <a:srgbClr val="FF9300"/>
                </a:solidFill>
              </a:rPr>
              <a:t>&lt;reimbursement&gt;</a:t>
            </a:r>
          </a:p>
          <a:p>
            <a:pPr algn="l">
              <a:defRPr sz="2400"/>
            </a:pPr>
            <a:r>
              <a:t>    </a:t>
            </a:r>
            <a:r>
              <a:rPr>
                <a:solidFill>
                  <a:srgbClr val="FF9300"/>
                </a:solidFill>
              </a:rPr>
              <a:t>&lt;ex-manufacturer&gt;</a:t>
            </a:r>
          </a:p>
          <a:p>
            <a:pPr algn="l">
              <a:defRPr sz="2400"/>
            </a:pPr>
            <a:r>
              <a:t>      &lt;amount&gt;12.58&lt;/amount&gt;</a:t>
            </a:r>
          </a:p>
          <a:p>
            <a:pPr algn="l">
              <a:defRPr sz="2400"/>
            </a:pPr>
            <a:r>
              <a:t>    &lt;/ex-manufacturer&gt;</a:t>
            </a:r>
          </a:p>
          <a:p>
            <a:pPr algn="l">
              <a:defRPr sz="2400"/>
            </a:pPr>
            <a:r>
              <a:t>    </a:t>
            </a:r>
            <a:r>
              <a:rPr>
                <a:solidFill>
                  <a:srgbClr val="FF9300"/>
                </a:solidFill>
              </a:rPr>
              <a:t>&lt;to-pharmacist&gt;</a:t>
            </a:r>
          </a:p>
          <a:p>
            <a:pPr algn="l">
              <a:defRPr sz="2400"/>
            </a:pPr>
            <a:r>
              <a:t>      &lt;price&gt;</a:t>
            </a:r>
          </a:p>
          <a:p>
            <a:pPr algn="l">
              <a:defRPr sz="2400"/>
            </a:pPr>
            <a:r>
              <a:t>        &lt;dispensing-rule-reference&gt;</a:t>
            </a:r>
          </a:p>
          <a:p>
            <a:pPr algn="l">
              <a:defRPr sz="2400"/>
            </a:pPr>
            <a:r>
              <a:t>          &lt;code&gt;rp-s90-cp&lt;/code&gt;</a:t>
            </a:r>
          </a:p>
          <a:p>
            <a:pPr algn="l">
              <a:defRPr sz="2400"/>
            </a:pPr>
            <a:r>
              <a:t>        &lt;/dispensing-rule-reference&gt;</a:t>
            </a:r>
          </a:p>
          <a:p>
            <a:pPr algn="l">
              <a:defRPr sz="2400"/>
            </a:pPr>
            <a:r>
              <a:t>        &lt;amount&gt;13.98&lt;/amount&gt;</a:t>
            </a:r>
          </a:p>
          <a:p>
            <a:pPr algn="l">
              <a:defRPr sz="2400"/>
            </a:pPr>
            <a:r>
              <a:t>        </a:t>
            </a:r>
            <a:r>
              <a:rPr>
                <a:solidFill>
                  <a:srgbClr val="FF9300"/>
                </a:solidFill>
              </a:rPr>
              <a:t>&lt;markup xlink:href="#a13896"&gt;</a:t>
            </a:r>
            <a:endParaRPr>
              <a:solidFill>
                <a:srgbClr val="FF9300"/>
              </a:solidFill>
            </a:endParaRPr>
          </a:p>
          <a:p>
            <a:pPr algn="l">
              <a:defRPr sz="2400">
                <a:solidFill>
                  <a:srgbClr val="FF9300"/>
                </a:solidFill>
              </a:defRPr>
            </a:pPr>
            <a:r>
              <a:t>          &lt;amount&gt;1.40&lt;/amount&gt;</a:t>
            </a:r>
          </a:p>
          <a:p>
            <a:pPr algn="l">
              <a:defRPr sz="2400">
                <a:solidFill>
                  <a:srgbClr val="FF9300"/>
                </a:solidFill>
              </a:defRPr>
            </a:pPr>
            <a:r>
              <a:t>        &lt;/markup&gt;</a:t>
            </a:r>
          </a:p>
          <a:p>
            <a:pPr algn="l">
              <a:defRPr sz="2400"/>
            </a:pPr>
            <a:r>
              <a:t>      &lt;/price&gt;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ricing Concep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Pricing Concepts</a:t>
            </a:r>
          </a:p>
        </p:txBody>
      </p:sp>
      <p:sp>
        <p:nvSpPr>
          <p:cNvPr id="297" name="&lt;pharmacist&gt;…"/>
          <p:cNvSpPr txBox="1"/>
          <p:nvPr/>
        </p:nvSpPr>
        <p:spPr>
          <a:xfrm>
            <a:off x="1230337" y="2449170"/>
            <a:ext cx="5061510" cy="451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400"/>
            </a:pPr>
            <a:r>
              <a:t>    </a:t>
            </a:r>
            <a:r>
              <a:rPr>
                <a:solidFill>
                  <a:srgbClr val="FF9300"/>
                </a:solidFill>
              </a:rPr>
              <a:t>&lt;pharmacist&gt;</a:t>
            </a:r>
          </a:p>
          <a:p>
            <a:pPr algn="l">
              <a:defRPr sz="2400"/>
            </a:pPr>
            <a:r>
              <a:t>      &lt;price&gt;</a:t>
            </a:r>
          </a:p>
          <a:p>
            <a:pPr algn="l">
              <a:defRPr sz="2400"/>
            </a:pPr>
            <a:r>
              <a:t>        &lt;dispensing-rule-reference&gt;</a:t>
            </a:r>
          </a:p>
          <a:p>
            <a:pPr algn="l">
              <a:defRPr sz="2400"/>
            </a:pPr>
            <a:r>
              <a:t>          &lt;code&gt;rp-s90-cp&lt;/code&gt;</a:t>
            </a:r>
          </a:p>
          <a:p>
            <a:pPr algn="l">
              <a:defRPr sz="2400"/>
            </a:pPr>
            <a:r>
              <a:t>        &lt;/dispensing-rule-reference&gt;</a:t>
            </a:r>
          </a:p>
          <a:p>
            <a:pPr algn="l">
              <a:defRPr sz="2400"/>
            </a:pPr>
            <a:r>
              <a:t>        &lt;amount&gt;17.57&lt;/amount&gt;</a:t>
            </a:r>
          </a:p>
          <a:p>
            <a:pPr algn="l">
              <a:defRPr sz="2400"/>
            </a:pPr>
            <a:r>
              <a:t>        </a:t>
            </a:r>
            <a:r>
              <a:rPr>
                <a:solidFill>
                  <a:srgbClr val="FF9300"/>
                </a:solidFill>
              </a:rPr>
              <a:t>&lt;markup xlink:href="#a13864"&gt;</a:t>
            </a:r>
            <a:endParaRPr>
              <a:solidFill>
                <a:srgbClr val="FF9300"/>
              </a:solidFill>
            </a:endParaRPr>
          </a:p>
          <a:p>
            <a:pPr algn="l">
              <a:defRPr sz="2400">
                <a:solidFill>
                  <a:srgbClr val="FF9300"/>
                </a:solidFill>
              </a:defRPr>
            </a:pPr>
            <a:r>
              <a:t>          &lt;amount&gt;4.04&lt;/amount&gt;</a:t>
            </a:r>
          </a:p>
          <a:p>
            <a:pPr algn="l">
              <a:defRPr sz="2400">
                <a:solidFill>
                  <a:srgbClr val="FF9300"/>
                </a:solidFill>
              </a:defRPr>
            </a:pPr>
            <a:r>
              <a:t>        &lt;/markup&gt;</a:t>
            </a:r>
          </a:p>
          <a:p>
            <a:pPr algn="l">
              <a:defRPr sz="2400">
                <a:solidFill>
                  <a:srgbClr val="FF9300"/>
                </a:solidFill>
              </a:defRPr>
            </a:pPr>
            <a:r>
              <a:t>      </a:t>
            </a:r>
            <a:r>
              <a:rPr>
                <a:solidFill>
                  <a:srgbClr val="FFFFFF"/>
                </a:solidFill>
              </a:rPr>
              <a:t>&lt;/price&gt;</a:t>
            </a:r>
            <a:endParaRPr>
              <a:solidFill>
                <a:srgbClr val="FFFFFF"/>
              </a:solidFill>
            </a:endParaRPr>
          </a:p>
          <a:p>
            <a:pPr algn="l">
              <a:defRPr sz="2400"/>
            </a:pPr>
            <a:r>
              <a:t>    &lt;/pharmacist&gt;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ricing Concep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Pricing Concepts</a:t>
            </a:r>
          </a:p>
        </p:txBody>
      </p:sp>
      <p:sp>
        <p:nvSpPr>
          <p:cNvPr id="300" name="&lt;dpmq&gt;…"/>
          <p:cNvSpPr txBox="1"/>
          <p:nvPr/>
        </p:nvSpPr>
        <p:spPr>
          <a:xfrm>
            <a:off x="1230337" y="2449170"/>
            <a:ext cx="7387744" cy="4144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400"/>
            </a:pPr>
            <a:r>
              <a:t>   </a:t>
            </a:r>
            <a:r>
              <a:rPr>
                <a:solidFill>
                  <a:srgbClr val="FF9300"/>
                </a:solidFill>
              </a:rPr>
              <a:t>&lt;dpmq&gt;</a:t>
            </a:r>
          </a:p>
          <a:p>
            <a:pPr algn="l">
              <a:defRPr sz="2400"/>
            </a:pPr>
            <a:r>
              <a:t>      &lt;price&gt;</a:t>
            </a:r>
          </a:p>
          <a:p>
            <a:pPr algn="l">
              <a:defRPr sz="2400"/>
            </a:pPr>
            <a:r>
              <a:t>        &lt;dispensing-rule-reference xlink:href="#a13861"&gt;</a:t>
            </a:r>
          </a:p>
          <a:p>
            <a:pPr algn="l">
              <a:defRPr sz="2400"/>
            </a:pPr>
            <a:r>
              <a:t>          &lt;code&gt;rp-s90-cp&lt;/code&gt;</a:t>
            </a:r>
          </a:p>
          <a:p>
            <a:pPr algn="l">
              <a:defRPr sz="2400"/>
            </a:pPr>
            <a:r>
              <a:t>        &lt;/dispensing-rule-reference&gt;</a:t>
            </a:r>
          </a:p>
          <a:p>
            <a:pPr algn="l">
              <a:defRPr sz="2400"/>
            </a:pPr>
            <a:r>
              <a:t>        &lt;amount&gt;24.86&lt;/amount&gt;</a:t>
            </a:r>
          </a:p>
          <a:p>
            <a:pPr algn="l">
              <a:defRPr sz="2400"/>
            </a:pPr>
            <a:r>
              <a:t>        </a:t>
            </a:r>
            <a:r>
              <a:rPr>
                <a:solidFill>
                  <a:srgbClr val="FF9300"/>
                </a:solidFill>
              </a:rPr>
              <a:t>&lt;fee xlink:href="#a13866"&gt;</a:t>
            </a:r>
            <a:endParaRPr>
              <a:solidFill>
                <a:srgbClr val="FF9300"/>
              </a:solidFill>
            </a:endParaRPr>
          </a:p>
          <a:p>
            <a:pPr algn="l">
              <a:defRPr sz="2400">
                <a:solidFill>
                  <a:srgbClr val="FF9300"/>
                </a:solidFill>
              </a:defRPr>
            </a:pPr>
            <a:r>
              <a:t>          &lt;amount xml:id="a14193"&gt;7.29&lt;/amount&gt;</a:t>
            </a:r>
          </a:p>
          <a:p>
            <a:pPr algn="l">
              <a:defRPr sz="2400">
                <a:solidFill>
                  <a:srgbClr val="FF9300"/>
                </a:solidFill>
              </a:defRPr>
            </a:pPr>
            <a:r>
              <a:t>        &lt;/fee&gt;</a:t>
            </a:r>
          </a:p>
          <a:p>
            <a:pPr algn="l">
              <a:defRPr sz="2400"/>
            </a:pPr>
            <a:r>
              <a:t>      &lt;/price&gt;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ricing Concep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Pricing Concepts</a:t>
            </a:r>
          </a:p>
        </p:txBody>
      </p:sp>
      <p:sp>
        <p:nvSpPr>
          <p:cNvPr id="303" name="pharmaceutical-item"/>
          <p:cNvSpPr/>
          <p:nvPr/>
        </p:nvSpPr>
        <p:spPr>
          <a:xfrm>
            <a:off x="4400376" y="2324100"/>
            <a:ext cx="4204048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pharmaceutical-item</a:t>
            </a:r>
          </a:p>
        </p:txBody>
      </p:sp>
      <p:sp>
        <p:nvSpPr>
          <p:cNvPr id="304" name="ex-manufacturer…"/>
          <p:cNvSpPr/>
          <p:nvPr/>
        </p:nvSpPr>
        <p:spPr>
          <a:xfrm>
            <a:off x="4544441" y="4241800"/>
            <a:ext cx="3915918" cy="1270000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/>
            </a:pPr>
            <a:r>
              <a:t>ex-manufacturer</a:t>
            </a:r>
          </a:p>
          <a:p>
            <a:pPr>
              <a:defRPr sz="3600"/>
            </a:pPr>
            <a:r>
              <a:t>(AEMP)</a:t>
            </a:r>
          </a:p>
        </p:txBody>
      </p:sp>
      <p:cxnSp>
        <p:nvCxnSpPr>
          <p:cNvPr id="305" name="Connection Line"/>
          <p:cNvCxnSpPr>
            <a:stCxn id="304" idx="0"/>
            <a:endCxn id="303" idx="0"/>
          </p:cNvCxnSpPr>
          <p:nvPr/>
        </p:nvCxnSpPr>
        <p:spPr>
          <a:xfrm flipV="1">
            <a:off x="6502400" y="2959100"/>
            <a:ext cx="0" cy="1917700"/>
          </a:xfrm>
          <a:prstGeom prst="straightConnector1">
            <a:avLst/>
          </a:prstGeom>
          <a:ln w="50800">
            <a:solidFill>
              <a:srgbClr val="76D6FF"/>
            </a:solidFill>
            <a:miter lim="400000"/>
          </a:ln>
        </p:spPr>
      </p:cxn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ricing Concep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Pricing Concepts</a:t>
            </a:r>
          </a:p>
        </p:txBody>
      </p:sp>
      <p:sp>
        <p:nvSpPr>
          <p:cNvPr id="308" name="tpp"/>
          <p:cNvSpPr/>
          <p:nvPr/>
        </p:nvSpPr>
        <p:spPr>
          <a:xfrm>
            <a:off x="4400376" y="2324100"/>
            <a:ext cx="4204048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tpp</a:t>
            </a:r>
          </a:p>
        </p:txBody>
      </p:sp>
      <p:sp>
        <p:nvSpPr>
          <p:cNvPr id="309" name="ex-manufacturer…"/>
          <p:cNvSpPr/>
          <p:nvPr/>
        </p:nvSpPr>
        <p:spPr>
          <a:xfrm>
            <a:off x="6633591" y="4241800"/>
            <a:ext cx="3915918" cy="1270000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/>
            </a:pPr>
            <a:r>
              <a:t>ex-manufacturer</a:t>
            </a:r>
          </a:p>
          <a:p>
            <a:pPr>
              <a:defRPr sz="3600"/>
            </a:pPr>
            <a:r>
              <a:t>(PEMP)</a:t>
            </a:r>
          </a:p>
        </p:txBody>
      </p:sp>
      <p:cxnSp>
        <p:nvCxnSpPr>
          <p:cNvPr id="310" name="Connection Line"/>
          <p:cNvCxnSpPr>
            <a:stCxn id="309" idx="0"/>
            <a:endCxn id="308" idx="0"/>
          </p:cNvCxnSpPr>
          <p:nvPr/>
        </p:nvCxnSpPr>
        <p:spPr>
          <a:xfrm flipH="1" flipV="1">
            <a:off x="6502400" y="2959100"/>
            <a:ext cx="2089150" cy="1917700"/>
          </a:xfrm>
          <a:prstGeom prst="straightConnector1">
            <a:avLst/>
          </a:prstGeom>
          <a:ln w="50800">
            <a:solidFill>
              <a:srgbClr val="76D6FF"/>
            </a:solidFill>
            <a:miter lim="400000"/>
          </a:ln>
        </p:spPr>
      </p:cxnSp>
      <p:sp>
        <p:nvSpPr>
          <p:cNvPr id="311" name="ex-manufacturer…"/>
          <p:cNvSpPr/>
          <p:nvPr/>
        </p:nvSpPr>
        <p:spPr>
          <a:xfrm>
            <a:off x="2455291" y="4241800"/>
            <a:ext cx="3915918" cy="1270000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/>
            </a:pPr>
            <a:r>
              <a:t>ex-manufacturer</a:t>
            </a:r>
          </a:p>
          <a:p>
            <a:pPr>
              <a:defRPr sz="3600"/>
            </a:pPr>
            <a:r>
              <a:t>(claimed)</a:t>
            </a:r>
          </a:p>
        </p:txBody>
      </p:sp>
      <p:cxnSp>
        <p:nvCxnSpPr>
          <p:cNvPr id="312" name="Connection Line"/>
          <p:cNvCxnSpPr>
            <a:stCxn id="311" idx="0"/>
            <a:endCxn id="308" idx="0"/>
          </p:cNvCxnSpPr>
          <p:nvPr/>
        </p:nvCxnSpPr>
        <p:spPr>
          <a:xfrm flipV="1">
            <a:off x="4413250" y="2959100"/>
            <a:ext cx="2089150" cy="1917700"/>
          </a:xfrm>
          <a:prstGeom prst="straightConnector1">
            <a:avLst/>
          </a:prstGeom>
          <a:ln w="50800">
            <a:solidFill>
              <a:srgbClr val="76D6FF"/>
            </a:solidFill>
            <a:miter lim="400000"/>
          </a:ln>
        </p:spPr>
      </p:cxn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315" name="Introduction…"/>
          <p:cNvSpPr txBox="1"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Introduction</a:t>
            </a:r>
          </a:p>
          <a:p>
            <a:pPr>
              <a:buBlip>
                <a:blip r:embed="rId2"/>
              </a:buBlip>
            </a:pPr>
            <a:r>
              <a:t>Pricing Concepts</a:t>
            </a:r>
          </a:p>
          <a:p>
            <a:pPr>
              <a:buBlip>
                <a:blip r:embed="rId2"/>
              </a:buBlip>
              <a:defRPr>
                <a:solidFill>
                  <a:srgbClr val="FF9300"/>
                </a:solidFill>
              </a:defRPr>
            </a:pPr>
            <a:r>
              <a:t>Normal Pricing</a:t>
            </a:r>
          </a:p>
          <a:p>
            <a:pPr>
              <a:buBlip>
                <a:blip r:embed="rId2"/>
              </a:buBlip>
            </a:pPr>
            <a:r>
              <a:t>Fee-Only Pricing</a:t>
            </a:r>
          </a:p>
          <a:p>
            <a:pPr>
              <a:buBlip>
                <a:blip r:embed="rId2"/>
              </a:buBlip>
            </a:pPr>
            <a:r>
              <a:t>v3.1 Schema Changes</a:t>
            </a:r>
          </a:p>
          <a:p>
            <a:pPr>
              <a:buBlip>
                <a:blip r:embed="rId2"/>
              </a:buBlip>
            </a:pPr>
            <a:r>
              <a:t>v2.13 Schema Changes</a:t>
            </a:r>
          </a:p>
          <a:p>
            <a:pPr>
              <a:buBlip>
                <a:blip r:embed="rId2"/>
              </a:buBlip>
            </a:pPr>
            <a:r>
              <a:t>Text Extract Changes</a:t>
            </a:r>
          </a:p>
          <a:p>
            <a:pPr>
              <a:buBlip>
                <a:blip r:embed="rId2"/>
              </a:buBlip>
            </a:pPr>
            <a:r>
              <a:t>Schedule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Normal Pr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Normal Pricing</a:t>
            </a:r>
          </a:p>
        </p:txBody>
      </p:sp>
      <p:sp>
        <p:nvSpPr>
          <p:cNvPr id="318" name="Normal pricing arrangemen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Normal pricing arrangement</a:t>
            </a:r>
          </a:p>
        </p:txBody>
      </p:sp>
      <p:sp>
        <p:nvSpPr>
          <p:cNvPr id="319" name="ex-manufacturer"/>
          <p:cNvSpPr/>
          <p:nvPr/>
        </p:nvSpPr>
        <p:spPr>
          <a:xfrm>
            <a:off x="800100" y="3619500"/>
            <a:ext cx="3760342" cy="770682"/>
          </a:xfrm>
          <a:prstGeom prst="roundRect">
            <a:avLst>
              <a:gd name="adj" fmla="val 23016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ex-manufacturer</a:t>
            </a:r>
          </a:p>
        </p:txBody>
      </p:sp>
      <p:sp>
        <p:nvSpPr>
          <p:cNvPr id="320" name="to-pharmacist"/>
          <p:cNvSpPr/>
          <p:nvPr/>
        </p:nvSpPr>
        <p:spPr>
          <a:xfrm>
            <a:off x="800100" y="4876961"/>
            <a:ext cx="3760342" cy="770682"/>
          </a:xfrm>
          <a:prstGeom prst="roundRect">
            <a:avLst>
              <a:gd name="adj" fmla="val 23016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to-pharmacist</a:t>
            </a:r>
          </a:p>
        </p:txBody>
      </p:sp>
      <p:sp>
        <p:nvSpPr>
          <p:cNvPr id="321" name="pharmacist"/>
          <p:cNvSpPr/>
          <p:nvPr/>
        </p:nvSpPr>
        <p:spPr>
          <a:xfrm>
            <a:off x="800100" y="6354582"/>
            <a:ext cx="3760342" cy="770683"/>
          </a:xfrm>
          <a:prstGeom prst="roundRect">
            <a:avLst>
              <a:gd name="adj" fmla="val 23016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pharmacist</a:t>
            </a:r>
          </a:p>
        </p:txBody>
      </p:sp>
      <p:sp>
        <p:nvSpPr>
          <p:cNvPr id="322" name="dpmq/dpdq"/>
          <p:cNvSpPr/>
          <p:nvPr/>
        </p:nvSpPr>
        <p:spPr>
          <a:xfrm>
            <a:off x="800100" y="7832204"/>
            <a:ext cx="3760342" cy="770682"/>
          </a:xfrm>
          <a:prstGeom prst="roundRect">
            <a:avLst>
              <a:gd name="adj" fmla="val 23016"/>
            </a:avLst>
          </a:prstGeom>
          <a:blipFill>
            <a:blip r:embed="rId6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dpmq/dpdq</a:t>
            </a:r>
          </a:p>
        </p:txBody>
      </p:sp>
      <p:sp>
        <p:nvSpPr>
          <p:cNvPr id="323" name="+ wholesale markup"/>
          <p:cNvSpPr txBox="1"/>
          <p:nvPr/>
        </p:nvSpPr>
        <p:spPr>
          <a:xfrm>
            <a:off x="4610379" y="4285610"/>
            <a:ext cx="3530042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+ wholesale markup</a:t>
            </a:r>
          </a:p>
        </p:txBody>
      </p:sp>
      <p:sp>
        <p:nvSpPr>
          <p:cNvPr id="324" name="+ retail markup"/>
          <p:cNvSpPr txBox="1"/>
          <p:nvPr/>
        </p:nvSpPr>
        <p:spPr>
          <a:xfrm>
            <a:off x="4645120" y="5619110"/>
            <a:ext cx="2647760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+ retail markup</a:t>
            </a:r>
          </a:p>
        </p:txBody>
      </p:sp>
      <p:sp>
        <p:nvSpPr>
          <p:cNvPr id="325" name="x qty + fees"/>
          <p:cNvSpPr txBox="1"/>
          <p:nvPr/>
        </p:nvSpPr>
        <p:spPr>
          <a:xfrm>
            <a:off x="4681181" y="7117710"/>
            <a:ext cx="2093038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x qty + fees</a:t>
            </a:r>
          </a:p>
        </p:txBody>
      </p:sp>
      <p:cxnSp>
        <p:nvCxnSpPr>
          <p:cNvPr id="326" name="Connection Line"/>
          <p:cNvCxnSpPr>
            <a:stCxn id="323" idx="0"/>
            <a:endCxn id="319" idx="0"/>
          </p:cNvCxnSpPr>
          <p:nvPr/>
        </p:nvCxnSpPr>
        <p:spPr>
          <a:xfrm flipH="1" flipV="1">
            <a:off x="2680270" y="4004840"/>
            <a:ext cx="3695130" cy="567160"/>
          </a:xfrm>
          <a:prstGeom prst="straightConnector1">
            <a:avLst/>
          </a:prstGeom>
          <a:ln w="50800">
            <a:solidFill>
              <a:srgbClr val="FFD479"/>
            </a:solidFill>
            <a:miter lim="400000"/>
            <a:headEnd type="stealth"/>
          </a:ln>
        </p:spPr>
      </p:cxnSp>
      <p:cxnSp>
        <p:nvCxnSpPr>
          <p:cNvPr id="327" name="Connection Line"/>
          <p:cNvCxnSpPr>
            <a:stCxn id="320" idx="0"/>
            <a:endCxn id="323" idx="0"/>
          </p:cNvCxnSpPr>
          <p:nvPr/>
        </p:nvCxnSpPr>
        <p:spPr>
          <a:xfrm flipV="1">
            <a:off x="2680270" y="4572000"/>
            <a:ext cx="3695130" cy="690303"/>
          </a:xfrm>
          <a:prstGeom prst="straightConnector1">
            <a:avLst/>
          </a:prstGeom>
          <a:ln w="50800">
            <a:solidFill>
              <a:srgbClr val="FFD479"/>
            </a:solidFill>
            <a:miter lim="400000"/>
            <a:headEnd type="stealth"/>
          </a:ln>
        </p:spPr>
      </p:cxnSp>
      <p:cxnSp>
        <p:nvCxnSpPr>
          <p:cNvPr id="328" name="Connection Line"/>
          <p:cNvCxnSpPr>
            <a:stCxn id="324" idx="0"/>
            <a:endCxn id="320" idx="0"/>
          </p:cNvCxnSpPr>
          <p:nvPr/>
        </p:nvCxnSpPr>
        <p:spPr>
          <a:xfrm flipH="1" flipV="1">
            <a:off x="2680270" y="5262302"/>
            <a:ext cx="3288730" cy="643198"/>
          </a:xfrm>
          <a:prstGeom prst="straightConnector1">
            <a:avLst/>
          </a:prstGeom>
          <a:ln w="50800">
            <a:solidFill>
              <a:srgbClr val="FFD479"/>
            </a:solidFill>
            <a:miter lim="400000"/>
            <a:headEnd type="stealth"/>
          </a:ln>
        </p:spPr>
      </p:cxnSp>
      <p:cxnSp>
        <p:nvCxnSpPr>
          <p:cNvPr id="329" name="Connection Line"/>
          <p:cNvCxnSpPr>
            <a:stCxn id="321" idx="0"/>
            <a:endCxn id="324" idx="0"/>
          </p:cNvCxnSpPr>
          <p:nvPr/>
        </p:nvCxnSpPr>
        <p:spPr>
          <a:xfrm flipV="1">
            <a:off x="2680270" y="5905500"/>
            <a:ext cx="3288730" cy="834424"/>
          </a:xfrm>
          <a:prstGeom prst="straightConnector1">
            <a:avLst/>
          </a:prstGeom>
          <a:ln w="50800">
            <a:solidFill>
              <a:srgbClr val="FFD479"/>
            </a:solidFill>
            <a:miter lim="400000"/>
            <a:headEnd type="stealth"/>
          </a:ln>
        </p:spPr>
      </p:cxnSp>
      <p:cxnSp>
        <p:nvCxnSpPr>
          <p:cNvPr id="330" name="Connection Line"/>
          <p:cNvCxnSpPr>
            <a:stCxn id="325" idx="0"/>
            <a:endCxn id="321" idx="0"/>
          </p:cNvCxnSpPr>
          <p:nvPr/>
        </p:nvCxnSpPr>
        <p:spPr>
          <a:xfrm flipH="1" flipV="1">
            <a:off x="2680270" y="6739923"/>
            <a:ext cx="3047431" cy="664177"/>
          </a:xfrm>
          <a:prstGeom prst="straightConnector1">
            <a:avLst/>
          </a:prstGeom>
          <a:ln w="50800">
            <a:solidFill>
              <a:srgbClr val="FFD479"/>
            </a:solidFill>
            <a:miter lim="400000"/>
            <a:headEnd type="stealth"/>
          </a:ln>
        </p:spPr>
      </p:cxnSp>
      <p:cxnSp>
        <p:nvCxnSpPr>
          <p:cNvPr id="331" name="Connection Line"/>
          <p:cNvCxnSpPr>
            <a:stCxn id="322" idx="0"/>
            <a:endCxn id="325" idx="0"/>
          </p:cNvCxnSpPr>
          <p:nvPr/>
        </p:nvCxnSpPr>
        <p:spPr>
          <a:xfrm flipV="1">
            <a:off x="2680270" y="7404100"/>
            <a:ext cx="3047431" cy="813445"/>
          </a:xfrm>
          <a:prstGeom prst="straightConnector1">
            <a:avLst/>
          </a:prstGeom>
          <a:ln w="50800">
            <a:solidFill>
              <a:srgbClr val="FFD479"/>
            </a:solidFill>
            <a:miter lim="400000"/>
            <a:headEnd type="stealth"/>
          </a:ln>
        </p:spPr>
      </p:cxnSp>
      <p:sp>
        <p:nvSpPr>
          <p:cNvPr id="332" name="Medicare+consumer"/>
          <p:cNvSpPr/>
          <p:nvPr/>
        </p:nvSpPr>
        <p:spPr>
          <a:xfrm>
            <a:off x="8153400" y="7832204"/>
            <a:ext cx="3760342" cy="770682"/>
          </a:xfrm>
          <a:prstGeom prst="roundRect">
            <a:avLst>
              <a:gd name="adj" fmla="val 23016"/>
            </a:avLst>
          </a:prstGeom>
          <a:blipFill>
            <a:blip r:embed="rId7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900"/>
            </a:lvl1pPr>
          </a:lstStyle>
          <a:p>
            <a:pPr/>
            <a:r>
              <a:t>Medicare+consumer</a:t>
            </a:r>
          </a:p>
        </p:txBody>
      </p:sp>
      <p:sp>
        <p:nvSpPr>
          <p:cNvPr id="333" name="pharmacist"/>
          <p:cNvSpPr/>
          <p:nvPr/>
        </p:nvSpPr>
        <p:spPr>
          <a:xfrm>
            <a:off x="8064500" y="6405382"/>
            <a:ext cx="3760342" cy="770683"/>
          </a:xfrm>
          <a:prstGeom prst="roundRect">
            <a:avLst>
              <a:gd name="adj" fmla="val 23016"/>
            </a:avLst>
          </a:prstGeom>
          <a:blipFill>
            <a:blip r:embed="rId8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pharmacist</a:t>
            </a:r>
          </a:p>
        </p:txBody>
      </p:sp>
      <p:sp>
        <p:nvSpPr>
          <p:cNvPr id="334" name="wholesaler"/>
          <p:cNvSpPr/>
          <p:nvPr/>
        </p:nvSpPr>
        <p:spPr>
          <a:xfrm>
            <a:off x="8153400" y="4965861"/>
            <a:ext cx="3760342" cy="770682"/>
          </a:xfrm>
          <a:prstGeom prst="roundRect">
            <a:avLst>
              <a:gd name="adj" fmla="val 23016"/>
            </a:avLst>
          </a:prstGeom>
          <a:blipFill>
            <a:blip r:embed="rId9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wholesaler</a:t>
            </a:r>
          </a:p>
        </p:txBody>
      </p:sp>
      <p:sp>
        <p:nvSpPr>
          <p:cNvPr id="335" name="manufacturer"/>
          <p:cNvSpPr/>
          <p:nvPr/>
        </p:nvSpPr>
        <p:spPr>
          <a:xfrm>
            <a:off x="8153400" y="3517900"/>
            <a:ext cx="3760342" cy="770682"/>
          </a:xfrm>
          <a:prstGeom prst="roundRect">
            <a:avLst>
              <a:gd name="adj" fmla="val 23016"/>
            </a:avLst>
          </a:prstGeom>
          <a:blipFill>
            <a:blip r:embed="rId10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manufacturer</a:t>
            </a:r>
          </a:p>
        </p:txBody>
      </p:sp>
      <p:cxnSp>
        <p:nvCxnSpPr>
          <p:cNvPr id="336" name="Connection Line"/>
          <p:cNvCxnSpPr>
            <a:stCxn id="334" idx="0"/>
            <a:endCxn id="323" idx="0"/>
          </p:cNvCxnSpPr>
          <p:nvPr/>
        </p:nvCxnSpPr>
        <p:spPr>
          <a:xfrm flipH="1" flipV="1">
            <a:off x="6375399" y="4572000"/>
            <a:ext cx="3658172" cy="779203"/>
          </a:xfrm>
          <a:prstGeom prst="straightConnector1">
            <a:avLst/>
          </a:prstGeom>
          <a:ln w="50800">
            <a:solidFill>
              <a:srgbClr val="FF2600"/>
            </a:solidFill>
            <a:miter lim="400000"/>
            <a:headEnd type="stealth"/>
          </a:ln>
        </p:spPr>
      </p:cxnSp>
      <p:cxnSp>
        <p:nvCxnSpPr>
          <p:cNvPr id="337" name="Connection Line"/>
          <p:cNvCxnSpPr>
            <a:stCxn id="319" idx="0"/>
            <a:endCxn id="335" idx="0"/>
          </p:cNvCxnSpPr>
          <p:nvPr/>
        </p:nvCxnSpPr>
        <p:spPr>
          <a:xfrm flipV="1">
            <a:off x="2680270" y="3903240"/>
            <a:ext cx="7353301" cy="101601"/>
          </a:xfrm>
          <a:prstGeom prst="straightConnector1">
            <a:avLst/>
          </a:prstGeom>
          <a:ln w="50800">
            <a:solidFill>
              <a:srgbClr val="FF2600"/>
            </a:solidFill>
            <a:miter lim="400000"/>
            <a:tailEnd type="stealth"/>
          </a:ln>
        </p:spPr>
      </p:cxnSp>
      <p:cxnSp>
        <p:nvCxnSpPr>
          <p:cNvPr id="338" name="Connection Line"/>
          <p:cNvCxnSpPr>
            <a:stCxn id="333" idx="0"/>
            <a:endCxn id="324" idx="0"/>
          </p:cNvCxnSpPr>
          <p:nvPr/>
        </p:nvCxnSpPr>
        <p:spPr>
          <a:xfrm flipH="1" flipV="1">
            <a:off x="5968999" y="5905500"/>
            <a:ext cx="3975672" cy="885224"/>
          </a:xfrm>
          <a:prstGeom prst="straightConnector1">
            <a:avLst/>
          </a:prstGeom>
          <a:ln w="50800">
            <a:solidFill>
              <a:srgbClr val="FF2600"/>
            </a:solidFill>
            <a:miter lim="400000"/>
            <a:headEnd type="stealth"/>
          </a:ln>
        </p:spPr>
      </p:cxnSp>
      <p:cxnSp>
        <p:nvCxnSpPr>
          <p:cNvPr id="339" name="Connection Line"/>
          <p:cNvCxnSpPr>
            <a:stCxn id="333" idx="0"/>
            <a:endCxn id="325" idx="0"/>
          </p:cNvCxnSpPr>
          <p:nvPr/>
        </p:nvCxnSpPr>
        <p:spPr>
          <a:xfrm flipH="1">
            <a:off x="5727700" y="6790723"/>
            <a:ext cx="4216971" cy="613377"/>
          </a:xfrm>
          <a:prstGeom prst="straightConnector1">
            <a:avLst/>
          </a:prstGeom>
          <a:ln w="50800">
            <a:solidFill>
              <a:srgbClr val="FF2600"/>
            </a:solidFill>
            <a:miter lim="400000"/>
            <a:headEnd type="stealth"/>
          </a:ln>
        </p:spPr>
      </p:cxnSp>
      <p:sp>
        <p:nvSpPr>
          <p:cNvPr id="340" name="$"/>
          <p:cNvSpPr/>
          <p:nvPr/>
        </p:nvSpPr>
        <p:spPr>
          <a:xfrm rot="16200000">
            <a:off x="9728815" y="6548864"/>
            <a:ext cx="609511" cy="1921587"/>
          </a:xfrm>
          <a:prstGeom prst="rightArrow">
            <a:avLst>
              <a:gd name="adj1" fmla="val 47506"/>
              <a:gd name="adj2" fmla="val 71734"/>
            </a:avLst>
          </a:prstGeom>
          <a:blipFill>
            <a:blip r:embed="rId11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$</a:t>
            </a:r>
          </a:p>
        </p:txBody>
      </p:sp>
      <p:sp>
        <p:nvSpPr>
          <p:cNvPr id="341" name="$"/>
          <p:cNvSpPr/>
          <p:nvPr/>
        </p:nvSpPr>
        <p:spPr>
          <a:xfrm rot="16200000">
            <a:off x="9639915" y="5110169"/>
            <a:ext cx="609511" cy="1921587"/>
          </a:xfrm>
          <a:prstGeom prst="rightArrow">
            <a:avLst>
              <a:gd name="adj1" fmla="val 47506"/>
              <a:gd name="adj2" fmla="val 71734"/>
            </a:avLst>
          </a:prstGeom>
          <a:blipFill>
            <a:blip r:embed="rId1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$</a:t>
            </a:r>
          </a:p>
        </p:txBody>
      </p:sp>
      <p:sp>
        <p:nvSpPr>
          <p:cNvPr id="342" name="$"/>
          <p:cNvSpPr/>
          <p:nvPr/>
        </p:nvSpPr>
        <p:spPr>
          <a:xfrm rot="16200000">
            <a:off x="9639915" y="3662007"/>
            <a:ext cx="609511" cy="1921587"/>
          </a:xfrm>
          <a:prstGeom prst="rightArrow">
            <a:avLst>
              <a:gd name="adj1" fmla="val 47506"/>
              <a:gd name="adj2" fmla="val 71734"/>
            </a:avLst>
          </a:prstGeom>
          <a:blipFill>
            <a:blip r:embed="rId1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$</a:t>
            </a:r>
          </a:p>
        </p:txBody>
      </p:sp>
      <p:cxnSp>
        <p:nvCxnSpPr>
          <p:cNvPr id="343" name="Connection Line"/>
          <p:cNvCxnSpPr>
            <a:stCxn id="332" idx="0"/>
            <a:endCxn id="322" idx="0"/>
          </p:cNvCxnSpPr>
          <p:nvPr/>
        </p:nvCxnSpPr>
        <p:spPr>
          <a:xfrm flipH="1">
            <a:off x="2680270" y="8217544"/>
            <a:ext cx="7353301" cy="1"/>
          </a:xfrm>
          <a:prstGeom prst="straightConnector1">
            <a:avLst/>
          </a:prstGeom>
          <a:ln w="50800">
            <a:solidFill>
              <a:srgbClr val="76D6FF"/>
            </a:solidFill>
            <a:miter lim="400000"/>
            <a:headEnd type="stealth"/>
          </a:ln>
        </p:spPr>
      </p:cxn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16" name="Introduction…"/>
          <p:cNvSpPr txBox="1"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  <a:defRPr>
                <a:solidFill>
                  <a:srgbClr val="FF9300"/>
                </a:solidFill>
              </a:defRPr>
            </a:pPr>
            <a:r>
              <a:t>Introduction</a:t>
            </a:r>
          </a:p>
          <a:p>
            <a:pPr>
              <a:buBlip>
                <a:blip r:embed="rId2"/>
              </a:buBlip>
            </a:pPr>
            <a:r>
              <a:t>Pricing Concepts</a:t>
            </a:r>
          </a:p>
          <a:p>
            <a:pPr>
              <a:buBlip>
                <a:blip r:embed="rId2"/>
              </a:buBlip>
            </a:pPr>
            <a:r>
              <a:t>Normal Pricing</a:t>
            </a:r>
          </a:p>
          <a:p>
            <a:pPr>
              <a:buBlip>
                <a:blip r:embed="rId2"/>
              </a:buBlip>
            </a:pPr>
            <a:r>
              <a:t>Fee-Only Pricing</a:t>
            </a:r>
          </a:p>
          <a:p>
            <a:pPr>
              <a:buBlip>
                <a:blip r:embed="rId2"/>
              </a:buBlip>
            </a:pPr>
            <a:r>
              <a:t>v3.1 Schema Changes</a:t>
            </a:r>
          </a:p>
          <a:p>
            <a:pPr>
              <a:buBlip>
                <a:blip r:embed="rId2"/>
              </a:buBlip>
            </a:pPr>
            <a:r>
              <a:t>v2.13 Schema Changes</a:t>
            </a:r>
          </a:p>
          <a:p>
            <a:pPr>
              <a:buBlip>
                <a:blip r:embed="rId2"/>
              </a:buBlip>
            </a:pPr>
            <a:r>
              <a:t>Text Extract Changes</a:t>
            </a:r>
          </a:p>
          <a:p>
            <a:pPr>
              <a:buBlip>
                <a:blip r:embed="rId2"/>
              </a:buBlip>
            </a:pPr>
            <a:r>
              <a:t>Schedule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346" name="Introduction…"/>
          <p:cNvSpPr txBox="1"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Introduction</a:t>
            </a:r>
          </a:p>
          <a:p>
            <a:pPr>
              <a:buBlip>
                <a:blip r:embed="rId2"/>
              </a:buBlip>
            </a:pPr>
            <a:r>
              <a:t>Pricing Concepts</a:t>
            </a:r>
          </a:p>
          <a:p>
            <a:pPr>
              <a:buBlip>
                <a:blip r:embed="rId2"/>
              </a:buBlip>
            </a:pPr>
            <a:r>
              <a:t>Normal Pricing</a:t>
            </a:r>
          </a:p>
          <a:p>
            <a:pPr>
              <a:buBlip>
                <a:blip r:embed="rId2"/>
              </a:buBlip>
              <a:defRPr>
                <a:solidFill>
                  <a:srgbClr val="FF9300"/>
                </a:solidFill>
              </a:defRPr>
            </a:pPr>
            <a:r>
              <a:t>Fee-Only Pricing</a:t>
            </a:r>
          </a:p>
          <a:p>
            <a:pPr>
              <a:buBlip>
                <a:blip r:embed="rId2"/>
              </a:buBlip>
            </a:pPr>
            <a:r>
              <a:t>v3.1 Schema Changes</a:t>
            </a:r>
          </a:p>
          <a:p>
            <a:pPr>
              <a:buBlip>
                <a:blip r:embed="rId2"/>
              </a:buBlip>
            </a:pPr>
            <a:r>
              <a:t>v2.13 Schema Changes</a:t>
            </a:r>
          </a:p>
          <a:p>
            <a:pPr>
              <a:buBlip>
                <a:blip r:embed="rId2"/>
              </a:buBlip>
            </a:pPr>
            <a:r>
              <a:t>Text Extract Changes</a:t>
            </a:r>
          </a:p>
          <a:p>
            <a:pPr>
              <a:buBlip>
                <a:blip r:embed="rId2"/>
              </a:buBlip>
            </a:pPr>
            <a:r>
              <a:t>Schedule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Fee-only pricing arrangemen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Fee-only pricing arrangement</a:t>
            </a:r>
          </a:p>
        </p:txBody>
      </p:sp>
      <p:cxnSp>
        <p:nvCxnSpPr>
          <p:cNvPr id="349" name="Connection Line"/>
          <p:cNvCxnSpPr>
            <a:stCxn id="374" idx="0"/>
            <a:endCxn id="357" idx="0"/>
          </p:cNvCxnSpPr>
          <p:nvPr/>
        </p:nvCxnSpPr>
        <p:spPr>
          <a:xfrm flipH="1" flipV="1">
            <a:off x="6375399" y="4572000"/>
            <a:ext cx="241301" cy="3645545"/>
          </a:xfrm>
          <a:prstGeom prst="straightConnector1">
            <a:avLst/>
          </a:prstGeom>
          <a:ln w="50800">
            <a:solidFill>
              <a:srgbClr val="76D6FF"/>
            </a:solidFill>
            <a:miter lim="400000"/>
            <a:headEnd type="stealth"/>
          </a:ln>
        </p:spPr>
      </p:cxnSp>
      <p:cxnSp>
        <p:nvCxnSpPr>
          <p:cNvPr id="350" name="Connection Line"/>
          <p:cNvCxnSpPr>
            <a:stCxn id="374" idx="0"/>
            <a:endCxn id="358" idx="0"/>
          </p:cNvCxnSpPr>
          <p:nvPr/>
        </p:nvCxnSpPr>
        <p:spPr>
          <a:xfrm flipH="1" flipV="1">
            <a:off x="5968999" y="5905500"/>
            <a:ext cx="647701" cy="2312045"/>
          </a:xfrm>
          <a:prstGeom prst="straightConnector1">
            <a:avLst/>
          </a:prstGeom>
          <a:ln w="50800">
            <a:solidFill>
              <a:srgbClr val="76D6FF"/>
            </a:solidFill>
            <a:miter lim="400000"/>
            <a:headEnd type="stealth"/>
          </a:ln>
        </p:spPr>
      </p:cxnSp>
      <p:cxnSp>
        <p:nvCxnSpPr>
          <p:cNvPr id="351" name="Connection Line"/>
          <p:cNvCxnSpPr>
            <a:stCxn id="374" idx="0"/>
            <a:endCxn id="359" idx="0"/>
          </p:cNvCxnSpPr>
          <p:nvPr/>
        </p:nvCxnSpPr>
        <p:spPr>
          <a:xfrm flipH="1" flipV="1">
            <a:off x="5727700" y="7404100"/>
            <a:ext cx="889000" cy="813445"/>
          </a:xfrm>
          <a:prstGeom prst="straightConnector1">
            <a:avLst/>
          </a:prstGeom>
          <a:ln w="50800">
            <a:solidFill>
              <a:srgbClr val="76D6FF"/>
            </a:solidFill>
            <a:miter lim="400000"/>
            <a:headEnd type="stealth"/>
          </a:ln>
        </p:spPr>
      </p:cxnSp>
      <p:sp>
        <p:nvSpPr>
          <p:cNvPr id="352" name="Fee-Only Pr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Fee-Only Pricing</a:t>
            </a:r>
          </a:p>
        </p:txBody>
      </p:sp>
      <p:sp>
        <p:nvSpPr>
          <p:cNvPr id="353" name="ex-manufacturer"/>
          <p:cNvSpPr/>
          <p:nvPr/>
        </p:nvSpPr>
        <p:spPr>
          <a:xfrm>
            <a:off x="800100" y="3619500"/>
            <a:ext cx="3760342" cy="770682"/>
          </a:xfrm>
          <a:prstGeom prst="roundRect">
            <a:avLst>
              <a:gd name="adj" fmla="val 23016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ex-manufacturer</a:t>
            </a:r>
          </a:p>
        </p:txBody>
      </p:sp>
      <p:sp>
        <p:nvSpPr>
          <p:cNvPr id="354" name="to-pharmacist"/>
          <p:cNvSpPr/>
          <p:nvPr/>
        </p:nvSpPr>
        <p:spPr>
          <a:xfrm>
            <a:off x="800100" y="4876961"/>
            <a:ext cx="3760342" cy="770682"/>
          </a:xfrm>
          <a:prstGeom prst="roundRect">
            <a:avLst>
              <a:gd name="adj" fmla="val 23016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to-pharmacist</a:t>
            </a:r>
          </a:p>
        </p:txBody>
      </p:sp>
      <p:sp>
        <p:nvSpPr>
          <p:cNvPr id="355" name="pharmacist"/>
          <p:cNvSpPr/>
          <p:nvPr/>
        </p:nvSpPr>
        <p:spPr>
          <a:xfrm>
            <a:off x="800100" y="6354582"/>
            <a:ext cx="3760342" cy="770683"/>
          </a:xfrm>
          <a:prstGeom prst="roundRect">
            <a:avLst>
              <a:gd name="adj" fmla="val 23016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pharmacist</a:t>
            </a:r>
          </a:p>
        </p:txBody>
      </p:sp>
      <p:sp>
        <p:nvSpPr>
          <p:cNvPr id="356" name="dpmq/dpdq"/>
          <p:cNvSpPr/>
          <p:nvPr/>
        </p:nvSpPr>
        <p:spPr>
          <a:xfrm>
            <a:off x="800100" y="7832204"/>
            <a:ext cx="3760342" cy="770682"/>
          </a:xfrm>
          <a:prstGeom prst="roundRect">
            <a:avLst>
              <a:gd name="adj" fmla="val 23016"/>
            </a:avLst>
          </a:prstGeom>
          <a:blipFill>
            <a:blip r:embed="rId6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dpmq/dpdq</a:t>
            </a:r>
          </a:p>
        </p:txBody>
      </p:sp>
      <p:sp>
        <p:nvSpPr>
          <p:cNvPr id="357" name="+ wholesale markup"/>
          <p:cNvSpPr txBox="1"/>
          <p:nvPr/>
        </p:nvSpPr>
        <p:spPr>
          <a:xfrm>
            <a:off x="4610379" y="4285610"/>
            <a:ext cx="3530042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+ wholesale markup</a:t>
            </a:r>
          </a:p>
        </p:txBody>
      </p:sp>
      <p:sp>
        <p:nvSpPr>
          <p:cNvPr id="358" name="+ retail markup"/>
          <p:cNvSpPr txBox="1"/>
          <p:nvPr/>
        </p:nvSpPr>
        <p:spPr>
          <a:xfrm>
            <a:off x="4645120" y="5619110"/>
            <a:ext cx="2647760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+ retail markup</a:t>
            </a:r>
          </a:p>
        </p:txBody>
      </p:sp>
      <p:sp>
        <p:nvSpPr>
          <p:cNvPr id="359" name="x qty + fees"/>
          <p:cNvSpPr txBox="1"/>
          <p:nvPr/>
        </p:nvSpPr>
        <p:spPr>
          <a:xfrm>
            <a:off x="4681181" y="7117710"/>
            <a:ext cx="2093038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x qty + fees</a:t>
            </a:r>
          </a:p>
        </p:txBody>
      </p:sp>
      <p:cxnSp>
        <p:nvCxnSpPr>
          <p:cNvPr id="360" name="Connection Line"/>
          <p:cNvCxnSpPr>
            <a:stCxn id="357" idx="0"/>
            <a:endCxn id="353" idx="0"/>
          </p:cNvCxnSpPr>
          <p:nvPr/>
        </p:nvCxnSpPr>
        <p:spPr>
          <a:xfrm flipH="1" flipV="1">
            <a:off x="2680270" y="4004840"/>
            <a:ext cx="3695130" cy="567160"/>
          </a:xfrm>
          <a:prstGeom prst="straightConnector1">
            <a:avLst/>
          </a:prstGeom>
          <a:ln w="50800">
            <a:solidFill>
              <a:srgbClr val="FFD479"/>
            </a:solidFill>
            <a:miter lim="400000"/>
            <a:headEnd type="stealth"/>
          </a:ln>
        </p:spPr>
      </p:cxnSp>
      <p:cxnSp>
        <p:nvCxnSpPr>
          <p:cNvPr id="361" name="Connection Line"/>
          <p:cNvCxnSpPr>
            <a:stCxn id="354" idx="0"/>
            <a:endCxn id="357" idx="0"/>
          </p:cNvCxnSpPr>
          <p:nvPr/>
        </p:nvCxnSpPr>
        <p:spPr>
          <a:xfrm flipV="1">
            <a:off x="2680270" y="4572000"/>
            <a:ext cx="3695130" cy="690303"/>
          </a:xfrm>
          <a:prstGeom prst="straightConnector1">
            <a:avLst/>
          </a:prstGeom>
          <a:ln w="50800">
            <a:solidFill>
              <a:srgbClr val="FFD479"/>
            </a:solidFill>
            <a:miter lim="400000"/>
            <a:headEnd type="stealth"/>
          </a:ln>
        </p:spPr>
      </p:cxnSp>
      <p:cxnSp>
        <p:nvCxnSpPr>
          <p:cNvPr id="362" name="Connection Line"/>
          <p:cNvCxnSpPr>
            <a:stCxn id="358" idx="0"/>
            <a:endCxn id="354" idx="0"/>
          </p:cNvCxnSpPr>
          <p:nvPr/>
        </p:nvCxnSpPr>
        <p:spPr>
          <a:xfrm flipH="1" flipV="1">
            <a:off x="2680270" y="5262302"/>
            <a:ext cx="3288730" cy="643198"/>
          </a:xfrm>
          <a:prstGeom prst="straightConnector1">
            <a:avLst/>
          </a:prstGeom>
          <a:ln w="50800">
            <a:solidFill>
              <a:srgbClr val="FFD479"/>
            </a:solidFill>
            <a:miter lim="400000"/>
            <a:headEnd type="stealth"/>
          </a:ln>
        </p:spPr>
      </p:cxnSp>
      <p:cxnSp>
        <p:nvCxnSpPr>
          <p:cNvPr id="363" name="Connection Line"/>
          <p:cNvCxnSpPr>
            <a:stCxn id="355" idx="0"/>
            <a:endCxn id="358" idx="0"/>
          </p:cNvCxnSpPr>
          <p:nvPr/>
        </p:nvCxnSpPr>
        <p:spPr>
          <a:xfrm flipV="1">
            <a:off x="2680270" y="5905500"/>
            <a:ext cx="3288730" cy="834424"/>
          </a:xfrm>
          <a:prstGeom prst="straightConnector1">
            <a:avLst/>
          </a:prstGeom>
          <a:ln w="50800">
            <a:solidFill>
              <a:srgbClr val="FFD479"/>
            </a:solidFill>
            <a:miter lim="400000"/>
            <a:headEnd type="stealth"/>
          </a:ln>
        </p:spPr>
      </p:cxnSp>
      <p:cxnSp>
        <p:nvCxnSpPr>
          <p:cNvPr id="364" name="Connection Line"/>
          <p:cNvCxnSpPr>
            <a:stCxn id="359" idx="0"/>
            <a:endCxn id="355" idx="0"/>
          </p:cNvCxnSpPr>
          <p:nvPr/>
        </p:nvCxnSpPr>
        <p:spPr>
          <a:xfrm flipH="1" flipV="1">
            <a:off x="2680270" y="6739923"/>
            <a:ext cx="3047431" cy="664177"/>
          </a:xfrm>
          <a:prstGeom prst="straightConnector1">
            <a:avLst/>
          </a:prstGeom>
          <a:ln w="50800">
            <a:solidFill>
              <a:srgbClr val="FFD479"/>
            </a:solidFill>
            <a:miter lim="400000"/>
            <a:headEnd type="stealth"/>
          </a:ln>
        </p:spPr>
      </p:cxnSp>
      <p:cxnSp>
        <p:nvCxnSpPr>
          <p:cNvPr id="365" name="Connection Line"/>
          <p:cNvCxnSpPr>
            <a:stCxn id="356" idx="0"/>
            <a:endCxn id="359" idx="0"/>
          </p:cNvCxnSpPr>
          <p:nvPr/>
        </p:nvCxnSpPr>
        <p:spPr>
          <a:xfrm flipV="1">
            <a:off x="2680270" y="7404100"/>
            <a:ext cx="3047431" cy="813445"/>
          </a:xfrm>
          <a:prstGeom prst="straightConnector1">
            <a:avLst/>
          </a:prstGeom>
          <a:ln w="50800">
            <a:solidFill>
              <a:srgbClr val="FFD479"/>
            </a:solidFill>
            <a:miter lim="400000"/>
            <a:headEnd type="stealth"/>
          </a:ln>
        </p:spPr>
      </p:cxnSp>
      <p:sp>
        <p:nvSpPr>
          <p:cNvPr id="366" name="Medicare+consumer"/>
          <p:cNvSpPr/>
          <p:nvPr/>
        </p:nvSpPr>
        <p:spPr>
          <a:xfrm>
            <a:off x="8153400" y="7832204"/>
            <a:ext cx="3760342" cy="770682"/>
          </a:xfrm>
          <a:prstGeom prst="roundRect">
            <a:avLst>
              <a:gd name="adj" fmla="val 23016"/>
            </a:avLst>
          </a:prstGeom>
          <a:blipFill>
            <a:blip r:embed="rId7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900"/>
            </a:lvl1pPr>
          </a:lstStyle>
          <a:p>
            <a:pPr/>
            <a:r>
              <a:t>Medicare+consumer</a:t>
            </a:r>
          </a:p>
        </p:txBody>
      </p:sp>
      <p:sp>
        <p:nvSpPr>
          <p:cNvPr id="367" name="pharmacist"/>
          <p:cNvSpPr/>
          <p:nvPr/>
        </p:nvSpPr>
        <p:spPr>
          <a:xfrm>
            <a:off x="8064500" y="6405382"/>
            <a:ext cx="3760342" cy="770683"/>
          </a:xfrm>
          <a:prstGeom prst="roundRect">
            <a:avLst>
              <a:gd name="adj" fmla="val 23016"/>
            </a:avLst>
          </a:prstGeom>
          <a:blipFill>
            <a:blip r:embed="rId8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pharmacist</a:t>
            </a:r>
          </a:p>
        </p:txBody>
      </p:sp>
      <p:sp>
        <p:nvSpPr>
          <p:cNvPr id="368" name="wholesaler"/>
          <p:cNvSpPr/>
          <p:nvPr/>
        </p:nvSpPr>
        <p:spPr>
          <a:xfrm>
            <a:off x="8153400" y="4965861"/>
            <a:ext cx="3760342" cy="770682"/>
          </a:xfrm>
          <a:prstGeom prst="roundRect">
            <a:avLst>
              <a:gd name="adj" fmla="val 23016"/>
            </a:avLst>
          </a:prstGeom>
          <a:blipFill>
            <a:blip r:embed="rId9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wholesaler</a:t>
            </a:r>
          </a:p>
        </p:txBody>
      </p:sp>
      <p:cxnSp>
        <p:nvCxnSpPr>
          <p:cNvPr id="369" name="Connection Line"/>
          <p:cNvCxnSpPr>
            <a:stCxn id="368" idx="0"/>
            <a:endCxn id="357" idx="0"/>
          </p:cNvCxnSpPr>
          <p:nvPr/>
        </p:nvCxnSpPr>
        <p:spPr>
          <a:xfrm flipH="1" flipV="1">
            <a:off x="6375399" y="4572000"/>
            <a:ext cx="3658172" cy="779203"/>
          </a:xfrm>
          <a:prstGeom prst="straightConnector1">
            <a:avLst/>
          </a:prstGeom>
          <a:ln w="50800">
            <a:solidFill>
              <a:srgbClr val="FF2600"/>
            </a:solidFill>
            <a:miter lim="400000"/>
            <a:headEnd type="stealth"/>
          </a:ln>
        </p:spPr>
      </p:cxnSp>
      <p:cxnSp>
        <p:nvCxnSpPr>
          <p:cNvPr id="370" name="Connection Line"/>
          <p:cNvCxnSpPr>
            <a:stCxn id="367" idx="0"/>
            <a:endCxn id="358" idx="0"/>
          </p:cNvCxnSpPr>
          <p:nvPr/>
        </p:nvCxnSpPr>
        <p:spPr>
          <a:xfrm flipH="1" flipV="1">
            <a:off x="5968999" y="5905500"/>
            <a:ext cx="3975672" cy="885224"/>
          </a:xfrm>
          <a:prstGeom prst="straightConnector1">
            <a:avLst/>
          </a:prstGeom>
          <a:ln w="50800">
            <a:solidFill>
              <a:srgbClr val="FF2600"/>
            </a:solidFill>
            <a:miter lim="400000"/>
            <a:headEnd type="stealth"/>
          </a:ln>
        </p:spPr>
      </p:cxnSp>
      <p:cxnSp>
        <p:nvCxnSpPr>
          <p:cNvPr id="371" name="Connection Line"/>
          <p:cNvCxnSpPr>
            <a:stCxn id="367" idx="0"/>
            <a:endCxn id="359" idx="0"/>
          </p:cNvCxnSpPr>
          <p:nvPr/>
        </p:nvCxnSpPr>
        <p:spPr>
          <a:xfrm flipH="1">
            <a:off x="5727700" y="6790723"/>
            <a:ext cx="4216971" cy="613377"/>
          </a:xfrm>
          <a:prstGeom prst="straightConnector1">
            <a:avLst/>
          </a:prstGeom>
          <a:ln w="50800">
            <a:solidFill>
              <a:srgbClr val="FF2600"/>
            </a:solidFill>
            <a:miter lim="400000"/>
            <a:headEnd type="stealth"/>
          </a:ln>
        </p:spPr>
      </p:cxnSp>
      <p:sp>
        <p:nvSpPr>
          <p:cNvPr id="372" name="$"/>
          <p:cNvSpPr/>
          <p:nvPr/>
        </p:nvSpPr>
        <p:spPr>
          <a:xfrm rot="16200000">
            <a:off x="9728815" y="6548864"/>
            <a:ext cx="609511" cy="1921587"/>
          </a:xfrm>
          <a:prstGeom prst="rightArrow">
            <a:avLst>
              <a:gd name="adj1" fmla="val 47506"/>
              <a:gd name="adj2" fmla="val 71734"/>
            </a:avLst>
          </a:prstGeom>
          <a:blipFill>
            <a:blip r:embed="rId10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$</a:t>
            </a:r>
          </a:p>
        </p:txBody>
      </p:sp>
      <p:sp>
        <p:nvSpPr>
          <p:cNvPr id="373" name="$"/>
          <p:cNvSpPr/>
          <p:nvPr/>
        </p:nvSpPr>
        <p:spPr>
          <a:xfrm rot="16200000">
            <a:off x="9639915" y="5110169"/>
            <a:ext cx="609511" cy="1921587"/>
          </a:xfrm>
          <a:prstGeom prst="rightArrow">
            <a:avLst>
              <a:gd name="adj1" fmla="val 47506"/>
              <a:gd name="adj2" fmla="val 71734"/>
            </a:avLst>
          </a:prstGeom>
          <a:blipFill>
            <a:blip r:embed="rId11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$</a:t>
            </a:r>
          </a:p>
        </p:txBody>
      </p:sp>
      <p:sp>
        <p:nvSpPr>
          <p:cNvPr id="374" name="markups+fees"/>
          <p:cNvSpPr txBox="1"/>
          <p:nvPr/>
        </p:nvSpPr>
        <p:spPr>
          <a:xfrm>
            <a:off x="5351481" y="7931154"/>
            <a:ext cx="2530438" cy="57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markups+fees</a:t>
            </a:r>
          </a:p>
        </p:txBody>
      </p:sp>
      <p:cxnSp>
        <p:nvCxnSpPr>
          <p:cNvPr id="375" name="Connection Line"/>
          <p:cNvCxnSpPr>
            <a:stCxn id="374" idx="0"/>
            <a:endCxn id="366" idx="0"/>
          </p:cNvCxnSpPr>
          <p:nvPr/>
        </p:nvCxnSpPr>
        <p:spPr>
          <a:xfrm>
            <a:off x="6616699" y="8217544"/>
            <a:ext cx="3416872" cy="1"/>
          </a:xfrm>
          <a:prstGeom prst="straightConnector1">
            <a:avLst/>
          </a:prstGeom>
          <a:ln w="63500">
            <a:solidFill>
              <a:srgbClr val="76D6FF"/>
            </a:solidFill>
            <a:miter lim="400000"/>
            <a:tailEnd type="stealth"/>
          </a:ln>
        </p:spPr>
      </p:cxn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Fee-Only Pric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Fee-Only Pricing</a:t>
            </a:r>
          </a:p>
        </p:txBody>
      </p:sp>
      <p:sp>
        <p:nvSpPr>
          <p:cNvPr id="378" name="Total markups &amp; fees =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Total markups &amp; fees =</a:t>
            </a:r>
          </a:p>
          <a:p>
            <a:pPr lvl="1">
              <a:lnSpc>
                <a:spcPct val="120000"/>
              </a:lnSpc>
              <a:buBlip>
                <a:blip r:embed="rId2"/>
              </a:buBlip>
            </a:pPr>
            <a:r>
              <a:t>(M</a:t>
            </a:r>
            <a:r>
              <a:rPr baseline="-5999"/>
              <a:t>w</a:t>
            </a:r>
            <a:r>
              <a:t> + M</a:t>
            </a:r>
            <a:r>
              <a:rPr baseline="-5999"/>
              <a:t>r</a:t>
            </a:r>
            <a:r>
              <a:t>)Q + fees</a:t>
            </a:r>
            <a:br/>
            <a:r>
              <a:t>or</a:t>
            </a:r>
          </a:p>
          <a:p>
            <a:pPr lvl="1">
              <a:buBlip>
                <a:blip r:embed="rId2"/>
              </a:buBlip>
            </a:pPr>
            <a:r>
              <a:t>DPDQ - Q(ex-manufacturer)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381" name="Introduction…"/>
          <p:cNvSpPr txBox="1"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Introduction</a:t>
            </a:r>
          </a:p>
          <a:p>
            <a:pPr>
              <a:buBlip>
                <a:blip r:embed="rId2"/>
              </a:buBlip>
            </a:pPr>
            <a:r>
              <a:t>Pricing Concepts</a:t>
            </a:r>
          </a:p>
          <a:p>
            <a:pPr>
              <a:buBlip>
                <a:blip r:embed="rId2"/>
              </a:buBlip>
            </a:pPr>
            <a:r>
              <a:t>Normal Pricing</a:t>
            </a:r>
          </a:p>
          <a:p>
            <a:pPr>
              <a:buBlip>
                <a:blip r:embed="rId2"/>
              </a:buBlip>
            </a:pPr>
            <a:r>
              <a:t>Fee-Only Pricing</a:t>
            </a:r>
          </a:p>
          <a:p>
            <a:pPr>
              <a:buBlip>
                <a:blip r:embed="rId2"/>
              </a:buBlip>
              <a:defRPr>
                <a:solidFill>
                  <a:srgbClr val="FF9300"/>
                </a:solidFill>
              </a:defRPr>
            </a:pPr>
            <a:r>
              <a:t>v3.1 Schema Changes</a:t>
            </a:r>
          </a:p>
          <a:p>
            <a:pPr>
              <a:buBlip>
                <a:blip r:embed="rId2"/>
              </a:buBlip>
            </a:pPr>
            <a:r>
              <a:t>v2.13 Schema Changes</a:t>
            </a:r>
          </a:p>
          <a:p>
            <a:pPr>
              <a:buBlip>
                <a:blip r:embed="rId2"/>
              </a:buBlip>
            </a:pPr>
            <a:r>
              <a:t>Text Extract Changes</a:t>
            </a:r>
          </a:p>
          <a:p>
            <a:pPr>
              <a:buBlip>
                <a:blip r:embed="rId2"/>
              </a:buBlip>
            </a:pPr>
            <a:r>
              <a:t>Schedule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v3.1 Schema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v3.1 Schema Changes</a:t>
            </a:r>
          </a:p>
        </p:txBody>
      </p:sp>
      <p:sp>
        <p:nvSpPr>
          <p:cNvPr id="384" name="Production: v3.0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Production: v3.0</a:t>
            </a:r>
          </a:p>
          <a:p>
            <a:pPr>
              <a:buBlip>
                <a:blip r:embed="rId2"/>
              </a:buBlip>
            </a:pPr>
            <a:r>
              <a:t>Development: v3.1</a:t>
            </a:r>
          </a:p>
          <a:p>
            <a:pPr>
              <a:buBlip>
                <a:blip r:embed="rId2"/>
              </a:buBlip>
            </a:pPr>
            <a:r>
              <a:t>Alpha release(s)</a:t>
            </a:r>
          </a:p>
          <a:p>
            <a:pPr>
              <a:buBlip>
                <a:blip r:embed="rId2"/>
              </a:buBlip>
            </a:pPr>
            <a:r>
              <a:t>Beta release(s)</a:t>
            </a:r>
          </a:p>
          <a:p>
            <a:pPr>
              <a:buBlip>
                <a:blip r:embed="rId2"/>
              </a:buBlip>
            </a:pPr>
            <a:r>
              <a:t>Pre-production</a:t>
            </a:r>
          </a:p>
          <a:p>
            <a:pPr>
              <a:buBlip>
                <a:blip r:embed="rId2"/>
              </a:buBlip>
            </a:pPr>
            <a:r>
              <a:t>Production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v3.1 Schema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v3.1 Schema Changes</a:t>
            </a:r>
          </a:p>
        </p:txBody>
      </p:sp>
      <p:sp>
        <p:nvSpPr>
          <p:cNvPr id="387" name="Extension lay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Extension layer</a:t>
            </a:r>
          </a:p>
          <a:p>
            <a:pPr lvl="1">
              <a:buBlip>
                <a:blip r:embed="rId2"/>
              </a:buBlip>
            </a:pPr>
            <a:r>
              <a:t>http://extension.schema.pbs.gov.au/</a:t>
            </a:r>
          </a:p>
          <a:p>
            <a:pPr>
              <a:buBlip>
                <a:blip r:embed="rId2"/>
              </a:buBlip>
            </a:pPr>
            <a:r>
              <a:t>PBS Ontology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v3.1 Schema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v3.1 Schema Changes</a:t>
            </a:r>
          </a:p>
        </p:txBody>
      </p:sp>
      <p:sp>
        <p:nvSpPr>
          <p:cNvPr id="390" name="New el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New element</a:t>
            </a:r>
          </a:p>
          <a:p>
            <a:pPr lvl="1">
              <a:buBlip>
                <a:blip r:embed="rId2"/>
              </a:buBlip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ext:ex-manufacturer</a:t>
            </a:r>
          </a:p>
          <a:p>
            <a:pPr>
              <a:buBlip>
                <a:blip r:embed="rId2"/>
              </a:buBlip>
            </a:pPr>
            <a:r>
              <a:t>Same as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pbs:ex-manufacturer</a:t>
            </a:r>
          </a:p>
          <a:p>
            <a:pPr>
              <a:buBlip>
                <a:blip r:embed="rId2"/>
              </a:buBlip>
            </a:pPr>
            <a:r>
              <a:t>Added to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pharmaceutical-item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v3.1 Schema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v3.1 Schema Changes</a:t>
            </a:r>
          </a:p>
        </p:txBody>
      </p:sp>
      <p:sp>
        <p:nvSpPr>
          <p:cNvPr id="393" name="New ontology concep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New ontology concepts</a:t>
            </a:r>
          </a:p>
          <a:p>
            <a:pPr lvl="1">
              <a:buBlip>
                <a:blip r:embed="rId2"/>
              </a:buBlip>
              <a:defRPr sz="29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http://pbs.gov.au/pricing-arrangement</a:t>
            </a:r>
          </a:p>
          <a:p>
            <a:pPr lvl="1">
              <a:buBlip>
                <a:blip r:embed="rId2"/>
              </a:buBlip>
              <a:defRPr sz="29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http://pbs.gov.au/pricing-arrangement/normal</a:t>
            </a:r>
          </a:p>
          <a:p>
            <a:pPr lvl="1">
              <a:buBlip>
                <a:blip r:embed="rId2"/>
              </a:buBlip>
              <a:defRPr sz="29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http://pbs.gov.au/pricing-arrangement/fee-only</a:t>
            </a:r>
          </a:p>
          <a:p>
            <a:pPr lvl="1">
              <a:buBlip>
                <a:blip r:embed="rId2"/>
              </a:buBlip>
              <a:defRPr sz="29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http://pbs.gov.au/pricing/puemp</a:t>
            </a:r>
          </a:p>
          <a:p>
            <a:pPr lvl="1">
              <a:buBlip>
                <a:blip r:embed="rId2"/>
              </a:buBlip>
              <a:defRPr sz="29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http://pbs.gov.au/pricing/premp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v3.1 Schema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v3.1 Schema Changes</a:t>
            </a:r>
          </a:p>
        </p:txBody>
      </p:sp>
      <p:sp>
        <p:nvSpPr>
          <p:cNvPr id="396" name="Pricing arrang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Pricing arrangement</a:t>
            </a:r>
          </a:p>
          <a:p>
            <a:pPr>
              <a:buBlip>
                <a:blip r:embed="rId2"/>
              </a:buBlip>
            </a:pPr>
            <a:r>
              <a:t>Identify items not subject to SPA</a:t>
            </a:r>
          </a:p>
          <a:p>
            <a:pPr>
              <a:buBlip>
                <a:blip r:embed="rId2"/>
              </a:buBlip>
            </a:pPr>
            <a:r>
              <a:t>Add metadata (rdf:resource attribute) to pricing element</a:t>
            </a:r>
          </a:p>
        </p:txBody>
      </p:sp>
      <p:sp>
        <p:nvSpPr>
          <p:cNvPr id="397" name="&lt;product-listing&gt;…"/>
          <p:cNvSpPr txBox="1"/>
          <p:nvPr/>
        </p:nvSpPr>
        <p:spPr>
          <a:xfrm>
            <a:off x="1124940" y="5198720"/>
            <a:ext cx="11288269" cy="3356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400"/>
            </a:pPr>
            <a:r>
              <a:t>&lt;product-listing&gt;</a:t>
            </a:r>
          </a:p>
          <a:p>
            <a:pPr algn="l">
              <a:defRPr sz="2400"/>
            </a:pPr>
            <a:r>
              <a:t>  &lt;code rdf:resource="http://pbs.gov.au/code/manufacturer"&gt;CS&lt;/code&gt;</a:t>
            </a:r>
          </a:p>
          <a:p>
            <a:pPr algn="l">
              <a:defRPr sz="2400"/>
            </a:pPr>
            <a:r>
              <a:t>    &lt;reimbursement&gt;</a:t>
            </a:r>
          </a:p>
          <a:p>
            <a:pPr algn="l">
              <a:defRPr sz="2400"/>
            </a:pPr>
            <a:r>
              <a:t>      &lt;ex-manufacturer </a:t>
            </a:r>
            <a:r>
              <a:rPr>
                <a:solidFill>
                  <a:srgbClr val="FF9300"/>
                </a:solidFill>
              </a:rPr>
              <a:t>rdf:resource=“http://pbs.gov.au/pricing-arrangement/normal"</a:t>
            </a:r>
            <a:r>
              <a:t>&gt;</a:t>
            </a:r>
          </a:p>
          <a:p>
            <a:pPr algn="l">
              <a:lnSpc>
                <a:spcPts val="1800"/>
              </a:lnSpc>
              <a:defRPr sz="2400"/>
            </a:pPr>
            <a:r>
              <a:t>        …</a:t>
            </a:r>
          </a:p>
          <a:p>
            <a:pPr algn="l">
              <a:defRPr sz="2400"/>
            </a:pPr>
            <a:r>
              <a:t>      &lt;to-pharmacist </a:t>
            </a:r>
            <a:r>
              <a:rPr>
                <a:solidFill>
                  <a:srgbClr val="FF9300"/>
                </a:solidFill>
              </a:rPr>
              <a:t>rdf:resource=“http://pbs.gov.au/pricing-arrangement/normal"</a:t>
            </a:r>
            <a:r>
              <a:t>&gt;</a:t>
            </a:r>
          </a:p>
          <a:p>
            <a:pPr algn="l">
              <a:lnSpc>
                <a:spcPts val="1800"/>
              </a:lnSpc>
              <a:defRPr sz="2400"/>
            </a:pPr>
            <a:r>
              <a:t>        …</a:t>
            </a:r>
          </a:p>
          <a:p>
            <a:pPr algn="l">
              <a:defRPr sz="2400"/>
            </a:pPr>
            <a:r>
              <a:t>      &lt;pharmacist </a:t>
            </a:r>
            <a:r>
              <a:rPr>
                <a:solidFill>
                  <a:srgbClr val="FF9300"/>
                </a:solidFill>
              </a:rPr>
              <a:t>rdf:resource=“http://pbs.gov.au/pricing-arrangement/normal"</a:t>
            </a:r>
            <a:r>
              <a:t>&gt;</a:t>
            </a:r>
          </a:p>
          <a:p>
            <a:pPr algn="l">
              <a:lnSpc>
                <a:spcPts val="1800"/>
              </a:lnSpc>
              <a:defRPr sz="2400"/>
            </a:pPr>
            <a:r>
              <a:t>        …</a:t>
            </a:r>
          </a:p>
          <a:p>
            <a:pPr algn="l">
              <a:defRPr sz="2400"/>
            </a:pPr>
            <a:r>
              <a:t>      &lt;dpmq </a:t>
            </a:r>
            <a:r>
              <a:rPr>
                <a:solidFill>
                  <a:srgbClr val="FF9300"/>
                </a:solidFill>
              </a:rPr>
              <a:t>rdf:resource="http://pbs.gov.au/pricing-arrangement/normal"</a:t>
            </a:r>
            <a:r>
              <a:t>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v3.1 Schema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v3.1 Schema Changes</a:t>
            </a:r>
          </a:p>
        </p:txBody>
      </p:sp>
      <p:sp>
        <p:nvSpPr>
          <p:cNvPr id="400" name="Pricing arrang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Pricing arrangement</a:t>
            </a:r>
          </a:p>
          <a:p>
            <a:pPr>
              <a:buBlip>
                <a:blip r:embed="rId2"/>
              </a:buBlip>
            </a:pPr>
            <a:r>
              <a:t>Identify items not subject to SPA</a:t>
            </a:r>
          </a:p>
          <a:p>
            <a:pPr>
              <a:buBlip>
                <a:blip r:embed="rId2"/>
              </a:buBlip>
            </a:pPr>
            <a:r>
              <a:t>Add metadata (rdf:resource attribute) to pricing element</a:t>
            </a:r>
          </a:p>
        </p:txBody>
      </p:sp>
      <p:sp>
        <p:nvSpPr>
          <p:cNvPr id="401" name="&lt;product-listing&gt;…"/>
          <p:cNvSpPr txBox="1"/>
          <p:nvPr/>
        </p:nvSpPr>
        <p:spPr>
          <a:xfrm>
            <a:off x="1124940" y="5198720"/>
            <a:ext cx="11288269" cy="3356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400"/>
            </a:pPr>
            <a:r>
              <a:t>&lt;product-listing&gt;</a:t>
            </a:r>
          </a:p>
          <a:p>
            <a:pPr algn="l">
              <a:defRPr sz="2400"/>
            </a:pPr>
            <a:r>
              <a:t>  &lt;code rdf:resource="http://pbs.gov.au/code/manufacturer"&gt;CS&lt;/code&gt;</a:t>
            </a:r>
          </a:p>
          <a:p>
            <a:pPr algn="l">
              <a:defRPr sz="2400"/>
            </a:pPr>
            <a:r>
              <a:t>    &lt;lowest&gt;</a:t>
            </a:r>
          </a:p>
          <a:p>
            <a:pPr algn="l">
              <a:defRPr sz="2400"/>
            </a:pPr>
            <a:r>
              <a:t>      &lt;ex-manufacturer </a:t>
            </a:r>
            <a:r>
              <a:rPr>
                <a:solidFill>
                  <a:srgbClr val="FF9300"/>
                </a:solidFill>
              </a:rPr>
              <a:t>rdf:resource=“http://pbs.gov.au/pricing-arrangement/normal"</a:t>
            </a:r>
            <a:r>
              <a:t>&gt;</a:t>
            </a:r>
          </a:p>
          <a:p>
            <a:pPr algn="l">
              <a:lnSpc>
                <a:spcPts val="1800"/>
              </a:lnSpc>
              <a:defRPr sz="2400"/>
            </a:pPr>
            <a:r>
              <a:t>        …</a:t>
            </a:r>
          </a:p>
          <a:p>
            <a:pPr algn="l">
              <a:defRPr sz="2400"/>
            </a:pPr>
            <a:r>
              <a:t>      &lt;to-pharmacist </a:t>
            </a:r>
            <a:r>
              <a:rPr>
                <a:solidFill>
                  <a:srgbClr val="FF9300"/>
                </a:solidFill>
              </a:rPr>
              <a:t>rdf:resource=“http://pbs.gov.au/pricing-arrangement/normal"</a:t>
            </a:r>
            <a:r>
              <a:t>&gt;</a:t>
            </a:r>
          </a:p>
          <a:p>
            <a:pPr algn="l">
              <a:lnSpc>
                <a:spcPts val="1800"/>
              </a:lnSpc>
              <a:defRPr sz="2400"/>
            </a:pPr>
            <a:r>
              <a:t>        …</a:t>
            </a:r>
          </a:p>
          <a:p>
            <a:pPr algn="l">
              <a:defRPr sz="2400"/>
            </a:pPr>
            <a:r>
              <a:t>      &lt;pharmacist </a:t>
            </a:r>
            <a:r>
              <a:rPr>
                <a:solidFill>
                  <a:srgbClr val="FF9300"/>
                </a:solidFill>
              </a:rPr>
              <a:t>rdf:resource=“http://pbs.gov.au/pricing-arrangement/normal"</a:t>
            </a:r>
            <a:r>
              <a:t>&gt;</a:t>
            </a:r>
          </a:p>
          <a:p>
            <a:pPr algn="l">
              <a:lnSpc>
                <a:spcPts val="1800"/>
              </a:lnSpc>
              <a:defRPr sz="2400"/>
            </a:pPr>
            <a:r>
              <a:t>        …</a:t>
            </a:r>
          </a:p>
          <a:p>
            <a:pPr algn="l">
              <a:defRPr sz="2400"/>
            </a:pPr>
            <a:r>
              <a:t>      &lt;dpmq </a:t>
            </a:r>
            <a:r>
              <a:rPr>
                <a:solidFill>
                  <a:srgbClr val="FF9300"/>
                </a:solidFill>
              </a:rPr>
              <a:t>rdf:resource="http://pbs.gov.au/pricing-arrangement/normal"</a:t>
            </a:r>
            <a:r>
              <a:t>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219" name="PBS Payment Administr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PBS Payment Administration</a:t>
            </a:r>
          </a:p>
          <a:p>
            <a:pPr>
              <a:buBlip>
                <a:blip r:embed="rId2"/>
              </a:buBlip>
            </a:pPr>
            <a:r>
              <a:t>Identify items subject to SPA</a:t>
            </a:r>
          </a:p>
          <a:p>
            <a:pPr>
              <a:buBlip>
                <a:blip r:embed="rId2"/>
              </a:buBlip>
            </a:pPr>
            <a:r>
              <a:t>Supply markups and fees</a:t>
            </a:r>
          </a:p>
          <a:p>
            <a:pPr lvl="1">
              <a:buBlip>
                <a:blip r:embed="rId2"/>
              </a:buBlip>
            </a:pPr>
            <a:r>
              <a:t>Separate wholesale and retail markups</a:t>
            </a:r>
          </a:p>
          <a:p>
            <a:pPr>
              <a:buBlip>
                <a:blip r:embed="rId2"/>
              </a:buBlip>
            </a:pPr>
            <a:r>
              <a:t>Existing items continue as usual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v3.1 Schema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v3.1 Schema Changes</a:t>
            </a:r>
          </a:p>
        </p:txBody>
      </p:sp>
      <p:sp>
        <p:nvSpPr>
          <p:cNvPr id="404" name="Pricing arrang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Pricing arrangement</a:t>
            </a:r>
          </a:p>
          <a:p>
            <a:pPr>
              <a:buBlip>
                <a:blip r:embed="rId2"/>
              </a:buBlip>
            </a:pPr>
            <a:r>
              <a:t>Identify items not subject to SPA</a:t>
            </a:r>
          </a:p>
          <a:p>
            <a:pPr>
              <a:buBlip>
                <a:blip r:embed="rId2"/>
              </a:buBlip>
            </a:pPr>
            <a:r>
              <a:t>Add metadata (rdf:resource attribute) to pricing element</a:t>
            </a:r>
          </a:p>
        </p:txBody>
      </p:sp>
      <p:sp>
        <p:nvSpPr>
          <p:cNvPr id="405" name="&lt;product-listing&gt;…"/>
          <p:cNvSpPr txBox="1"/>
          <p:nvPr/>
        </p:nvSpPr>
        <p:spPr>
          <a:xfrm>
            <a:off x="1124940" y="5198720"/>
            <a:ext cx="10966096" cy="275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400"/>
            </a:pPr>
            <a:r>
              <a:t>&lt;product-listing&gt;</a:t>
            </a:r>
          </a:p>
          <a:p>
            <a:pPr algn="l">
              <a:defRPr sz="2400"/>
            </a:pPr>
            <a:r>
              <a:t>  &lt;code rdf:resource="http://pbs.gov.au/code/manufacturer"&gt;CS&lt;/code&gt;</a:t>
            </a:r>
          </a:p>
          <a:p>
            <a:pPr algn="l">
              <a:defRPr sz="2400"/>
            </a:pPr>
            <a:r>
              <a:t>    &lt;manufacturer&gt;</a:t>
            </a:r>
          </a:p>
          <a:p>
            <a:pPr algn="l">
              <a:defRPr sz="2400"/>
            </a:pPr>
            <a:r>
              <a:t>      &lt;to-pharmacist </a:t>
            </a:r>
            <a:r>
              <a:rPr>
                <a:solidFill>
                  <a:srgbClr val="FF9300"/>
                </a:solidFill>
              </a:rPr>
              <a:t>rdf:resource=“http://pbs.gov.au/pricing-arrangement/normal"</a:t>
            </a:r>
            <a:r>
              <a:t>&gt;</a:t>
            </a:r>
          </a:p>
          <a:p>
            <a:pPr algn="l">
              <a:lnSpc>
                <a:spcPts val="1800"/>
              </a:lnSpc>
              <a:defRPr sz="2400"/>
            </a:pPr>
            <a:r>
              <a:t>        …</a:t>
            </a:r>
          </a:p>
          <a:p>
            <a:pPr algn="l">
              <a:defRPr sz="2400"/>
            </a:pPr>
            <a:r>
              <a:t>      &lt;pharmacist </a:t>
            </a:r>
            <a:r>
              <a:rPr>
                <a:solidFill>
                  <a:srgbClr val="FF9300"/>
                </a:solidFill>
              </a:rPr>
              <a:t>rdf:resource=“http://pbs.gov.au/pricing-arrangement/normal"</a:t>
            </a:r>
            <a:r>
              <a:t>&gt;</a:t>
            </a:r>
          </a:p>
          <a:p>
            <a:pPr algn="l">
              <a:lnSpc>
                <a:spcPts val="1800"/>
              </a:lnSpc>
              <a:defRPr sz="2400"/>
            </a:pPr>
            <a:r>
              <a:t>        …</a:t>
            </a:r>
          </a:p>
          <a:p>
            <a:pPr algn="l">
              <a:defRPr sz="2400"/>
            </a:pPr>
            <a:r>
              <a:t>      &lt;dpmq </a:t>
            </a:r>
            <a:r>
              <a:rPr>
                <a:solidFill>
                  <a:srgbClr val="FF9300"/>
                </a:solidFill>
              </a:rPr>
              <a:t>rdf:resource="http://pbs.gov.au/pricing-arrangement/normal"</a:t>
            </a:r>
            <a:r>
              <a:t>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v3.1 Schema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v3.1 Schema Changes</a:t>
            </a:r>
          </a:p>
        </p:txBody>
      </p:sp>
      <p:sp>
        <p:nvSpPr>
          <p:cNvPr id="408" name="Pricing arrang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Pricing arrangement</a:t>
            </a:r>
          </a:p>
          <a:p>
            <a:pPr>
              <a:buBlip>
                <a:blip r:embed="rId2"/>
              </a:buBlip>
            </a:pPr>
            <a:r>
              <a:t>Identify items subject to SPA</a:t>
            </a:r>
          </a:p>
          <a:p>
            <a:pPr>
              <a:buBlip>
                <a:blip r:embed="rId2"/>
              </a:buBlip>
            </a:pPr>
            <a:r>
              <a:t>Add metadata (rdf:resource attribute) to pricing element</a:t>
            </a:r>
          </a:p>
        </p:txBody>
      </p:sp>
      <p:sp>
        <p:nvSpPr>
          <p:cNvPr id="409" name="&lt;product-listing&gt;…"/>
          <p:cNvSpPr txBox="1"/>
          <p:nvPr/>
        </p:nvSpPr>
        <p:spPr>
          <a:xfrm>
            <a:off x="1124940" y="5198720"/>
            <a:ext cx="11429392" cy="3356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400"/>
            </a:pPr>
            <a:r>
              <a:t>&lt;product-listing&gt;</a:t>
            </a:r>
          </a:p>
          <a:p>
            <a:pPr algn="l">
              <a:defRPr sz="2400"/>
            </a:pPr>
            <a:r>
              <a:t>  &lt;code rdf:resource="http://pbs.gov.au/code/manufacturer"&gt;CS&lt;/code&gt;</a:t>
            </a:r>
          </a:p>
          <a:p>
            <a:pPr algn="l">
              <a:defRPr sz="2400"/>
            </a:pPr>
            <a:r>
              <a:t>    &lt;reimbursement&gt;</a:t>
            </a:r>
          </a:p>
          <a:p>
            <a:pPr algn="l">
              <a:defRPr sz="2400"/>
            </a:pPr>
            <a:r>
              <a:t>      &lt;ex-manufacturer </a:t>
            </a:r>
            <a:r>
              <a:rPr>
                <a:solidFill>
                  <a:srgbClr val="FF9300"/>
                </a:solidFill>
              </a:rPr>
              <a:t>rdf:resource=“http://pbs.gov.au/pricing-arrangement/fee-only“</a:t>
            </a:r>
            <a:r>
              <a:t>&gt;</a:t>
            </a:r>
          </a:p>
          <a:p>
            <a:pPr algn="l">
              <a:lnSpc>
                <a:spcPts val="1800"/>
              </a:lnSpc>
              <a:defRPr sz="2400"/>
            </a:pPr>
            <a:r>
              <a:t>        …</a:t>
            </a:r>
          </a:p>
          <a:p>
            <a:pPr algn="l">
              <a:defRPr sz="2400"/>
            </a:pPr>
            <a:r>
              <a:t>      &lt;to-pharmacist </a:t>
            </a:r>
            <a:r>
              <a:rPr>
                <a:solidFill>
                  <a:srgbClr val="FF9300"/>
                </a:solidFill>
              </a:rPr>
              <a:t>rdf:resource=“http://pbs.gov.au/pricing-arrangement/fee-only“</a:t>
            </a:r>
            <a:r>
              <a:t>&gt;</a:t>
            </a:r>
          </a:p>
          <a:p>
            <a:pPr algn="l">
              <a:lnSpc>
                <a:spcPts val="1800"/>
              </a:lnSpc>
              <a:defRPr sz="2400"/>
            </a:pPr>
            <a:r>
              <a:t>        …</a:t>
            </a:r>
          </a:p>
          <a:p>
            <a:pPr algn="l">
              <a:defRPr sz="2400"/>
            </a:pPr>
            <a:r>
              <a:t>      &lt;pharmacist </a:t>
            </a:r>
            <a:r>
              <a:rPr>
                <a:solidFill>
                  <a:srgbClr val="FF9300"/>
                </a:solidFill>
              </a:rPr>
              <a:t>rdf:resource=“http://pbs.gov.au/pricing-arrangement/fee-only“</a:t>
            </a:r>
            <a:r>
              <a:t>&gt;</a:t>
            </a:r>
          </a:p>
          <a:p>
            <a:pPr algn="l">
              <a:lnSpc>
                <a:spcPts val="1800"/>
              </a:lnSpc>
              <a:defRPr sz="2400"/>
            </a:pPr>
            <a:r>
              <a:t>        …</a:t>
            </a:r>
          </a:p>
          <a:p>
            <a:pPr algn="l">
              <a:defRPr sz="2400"/>
            </a:pPr>
            <a:r>
              <a:t>      &lt;dpmq </a:t>
            </a:r>
            <a:r>
              <a:rPr>
                <a:solidFill>
                  <a:srgbClr val="FF9300"/>
                </a:solidFill>
              </a:rPr>
              <a:t>rdf:resource=“http://pbs.gov.au/pricing-arrangement/fee-only”</a:t>
            </a:r>
            <a:r>
              <a:t>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v3.1 Schema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v3.1 Schema Changes</a:t>
            </a:r>
          </a:p>
        </p:txBody>
      </p:sp>
      <p:sp>
        <p:nvSpPr>
          <p:cNvPr id="412" name="Pricing arrang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Pricing arrangement</a:t>
            </a:r>
          </a:p>
          <a:p>
            <a:pPr>
              <a:buBlip>
                <a:blip r:embed="rId2"/>
              </a:buBlip>
            </a:pPr>
            <a:r>
              <a:t>Identify items subject to SPA</a:t>
            </a:r>
          </a:p>
          <a:p>
            <a:pPr>
              <a:buBlip>
                <a:blip r:embed="rId2"/>
              </a:buBlip>
            </a:pPr>
            <a:r>
              <a:t>Add metadata (rdf:resource attribute) to pricing element</a:t>
            </a:r>
          </a:p>
        </p:txBody>
      </p:sp>
      <p:sp>
        <p:nvSpPr>
          <p:cNvPr id="413" name="&lt;product-listing&gt;…"/>
          <p:cNvSpPr txBox="1"/>
          <p:nvPr/>
        </p:nvSpPr>
        <p:spPr>
          <a:xfrm>
            <a:off x="1124940" y="5198720"/>
            <a:ext cx="11429392" cy="3356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400"/>
            </a:pPr>
            <a:r>
              <a:t>&lt;product-listing&gt;</a:t>
            </a:r>
          </a:p>
          <a:p>
            <a:pPr algn="l">
              <a:defRPr sz="2400"/>
            </a:pPr>
            <a:r>
              <a:t>  &lt;code rdf:resource="http://pbs.gov.au/code/manufacturer"&gt;CS&lt;/code&gt;</a:t>
            </a:r>
          </a:p>
          <a:p>
            <a:pPr algn="l">
              <a:defRPr sz="2400"/>
            </a:pPr>
            <a:r>
              <a:t>    &lt;lowest&gt;</a:t>
            </a:r>
          </a:p>
          <a:p>
            <a:pPr algn="l">
              <a:defRPr sz="2400"/>
            </a:pPr>
            <a:r>
              <a:t>      &lt;ex-manufacturer </a:t>
            </a:r>
            <a:r>
              <a:rPr>
                <a:solidFill>
                  <a:srgbClr val="FF9300"/>
                </a:solidFill>
              </a:rPr>
              <a:t>rdf:resource=“http://pbs.gov.au/pricing-arrangement/fee-only“</a:t>
            </a:r>
            <a:r>
              <a:t>&gt;</a:t>
            </a:r>
          </a:p>
          <a:p>
            <a:pPr algn="l">
              <a:lnSpc>
                <a:spcPts val="1800"/>
              </a:lnSpc>
              <a:defRPr sz="2400"/>
            </a:pPr>
            <a:r>
              <a:t>        …</a:t>
            </a:r>
          </a:p>
          <a:p>
            <a:pPr algn="l">
              <a:defRPr sz="2400"/>
            </a:pPr>
            <a:r>
              <a:t>      &lt;to-pharmacist </a:t>
            </a:r>
            <a:r>
              <a:rPr>
                <a:solidFill>
                  <a:srgbClr val="FF9300"/>
                </a:solidFill>
              </a:rPr>
              <a:t>rdf:resource=“http://pbs.gov.au/pricing-arrangement/fee-only“</a:t>
            </a:r>
            <a:r>
              <a:t>&gt;</a:t>
            </a:r>
          </a:p>
          <a:p>
            <a:pPr algn="l">
              <a:lnSpc>
                <a:spcPts val="1800"/>
              </a:lnSpc>
              <a:defRPr sz="2400"/>
            </a:pPr>
            <a:r>
              <a:t>        …</a:t>
            </a:r>
          </a:p>
          <a:p>
            <a:pPr algn="l">
              <a:defRPr sz="2400"/>
            </a:pPr>
            <a:r>
              <a:t>      &lt;pharmacist </a:t>
            </a:r>
            <a:r>
              <a:rPr>
                <a:solidFill>
                  <a:srgbClr val="FF9300"/>
                </a:solidFill>
              </a:rPr>
              <a:t>rdf:resource=“http://pbs.gov.au/pricing-arrangement/fee-only“</a:t>
            </a:r>
            <a:r>
              <a:t>&gt;</a:t>
            </a:r>
          </a:p>
          <a:p>
            <a:pPr algn="l">
              <a:lnSpc>
                <a:spcPts val="1800"/>
              </a:lnSpc>
              <a:defRPr sz="2400"/>
            </a:pPr>
            <a:r>
              <a:t>        …</a:t>
            </a:r>
          </a:p>
          <a:p>
            <a:pPr algn="l">
              <a:defRPr sz="2400"/>
            </a:pPr>
            <a:r>
              <a:t>      &lt;dpmq </a:t>
            </a:r>
            <a:r>
              <a:rPr>
                <a:solidFill>
                  <a:srgbClr val="FF9300"/>
                </a:solidFill>
              </a:rPr>
              <a:t>rdf:resource=“http://pbs.gov.au/pricing-arrangement/fee-only”</a:t>
            </a:r>
            <a:r>
              <a:t>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v3.1 Schema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v3.1 Schema Changes</a:t>
            </a:r>
          </a:p>
        </p:txBody>
      </p:sp>
      <p:sp>
        <p:nvSpPr>
          <p:cNvPr id="416" name="Pricing arrang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Pricing arrangement</a:t>
            </a:r>
          </a:p>
          <a:p>
            <a:pPr>
              <a:buBlip>
                <a:blip r:embed="rId2"/>
              </a:buBlip>
            </a:pPr>
            <a:r>
              <a:t>Identify items subject to SPA</a:t>
            </a:r>
          </a:p>
          <a:p>
            <a:pPr>
              <a:buBlip>
                <a:blip r:embed="rId2"/>
              </a:buBlip>
            </a:pPr>
            <a:r>
              <a:t>Add metadata (rdf:resource attribute) to pricing element</a:t>
            </a:r>
          </a:p>
        </p:txBody>
      </p:sp>
      <p:sp>
        <p:nvSpPr>
          <p:cNvPr id="417" name="&lt;product-listing&gt;…"/>
          <p:cNvSpPr txBox="1"/>
          <p:nvPr/>
        </p:nvSpPr>
        <p:spPr>
          <a:xfrm>
            <a:off x="1124940" y="5198720"/>
            <a:ext cx="11022484" cy="275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400"/>
            </a:pPr>
            <a:r>
              <a:t>&lt;product-listing&gt;</a:t>
            </a:r>
          </a:p>
          <a:p>
            <a:pPr algn="l">
              <a:defRPr sz="2400"/>
            </a:pPr>
            <a:r>
              <a:t>  &lt;code rdf:resource="http://pbs.gov.au/code/manufacturer"&gt;CS&lt;/code&gt;</a:t>
            </a:r>
          </a:p>
          <a:p>
            <a:pPr algn="l">
              <a:defRPr sz="2400"/>
            </a:pPr>
            <a:r>
              <a:t>    &lt;manufacturer&gt;</a:t>
            </a:r>
          </a:p>
          <a:p>
            <a:pPr algn="l">
              <a:defRPr sz="2400"/>
            </a:pPr>
            <a:r>
              <a:t>     &lt;to-pharmacist </a:t>
            </a:r>
            <a:r>
              <a:rPr>
                <a:solidFill>
                  <a:srgbClr val="FF9300"/>
                </a:solidFill>
              </a:rPr>
              <a:t>rdf:resource=“http://pbs.gov.au/pricing-arrangement/fee-only“</a:t>
            </a:r>
            <a:r>
              <a:t>&gt;</a:t>
            </a:r>
          </a:p>
          <a:p>
            <a:pPr algn="l">
              <a:lnSpc>
                <a:spcPts val="1800"/>
              </a:lnSpc>
              <a:defRPr sz="2400"/>
            </a:pPr>
            <a:r>
              <a:t>        …</a:t>
            </a:r>
          </a:p>
          <a:p>
            <a:pPr algn="l">
              <a:defRPr sz="2400"/>
            </a:pPr>
            <a:r>
              <a:t>      &lt;pharmacist </a:t>
            </a:r>
            <a:r>
              <a:rPr>
                <a:solidFill>
                  <a:srgbClr val="FF9300"/>
                </a:solidFill>
              </a:rPr>
              <a:t>rdf:resource=“http://pbs.gov.au/pricing-arrangement/fee-only“</a:t>
            </a:r>
            <a:r>
              <a:t>&gt;</a:t>
            </a:r>
          </a:p>
          <a:p>
            <a:pPr algn="l">
              <a:lnSpc>
                <a:spcPts val="1800"/>
              </a:lnSpc>
              <a:defRPr sz="2400"/>
            </a:pPr>
            <a:r>
              <a:t>        …</a:t>
            </a:r>
          </a:p>
          <a:p>
            <a:pPr algn="l">
              <a:defRPr sz="2400"/>
            </a:pPr>
            <a:r>
              <a:t>      &lt;dpmq </a:t>
            </a:r>
            <a:r>
              <a:rPr>
                <a:solidFill>
                  <a:srgbClr val="FF9300"/>
                </a:solidFill>
              </a:rPr>
              <a:t>rdf:resource=“http://pbs.gov.au/pricing-arrangement/fee-only”</a:t>
            </a:r>
            <a:r>
              <a:t>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v3.1 Schema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v3.1 Schema Changes</a:t>
            </a:r>
          </a:p>
        </p:txBody>
      </p:sp>
      <p:sp>
        <p:nvSpPr>
          <p:cNvPr id="420" name="Retail Ex-Manufacturer Pri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pPr/>
            <a:r>
              <a:t>Retail Ex-Manufacturer Price</a:t>
            </a:r>
          </a:p>
          <a:p>
            <a:pPr lvl="1"/>
            <a:r>
              <a:t>PuEMP</a:t>
            </a:r>
          </a:p>
        </p:txBody>
      </p:sp>
      <p:sp>
        <p:nvSpPr>
          <p:cNvPr id="421" name="&lt;pharmaceutical-item&gt;…"/>
          <p:cNvSpPr txBox="1"/>
          <p:nvPr/>
        </p:nvSpPr>
        <p:spPr>
          <a:xfrm>
            <a:off x="239039" y="4370185"/>
            <a:ext cx="12235587" cy="488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400"/>
            </a:pPr>
            <a:r>
              <a:t>      &lt;pharmaceutical-item&gt;</a:t>
            </a:r>
          </a:p>
          <a:p>
            <a:pPr algn="l">
              <a:defRPr sz="2400"/>
            </a:pPr>
            <a:r>
              <a:t>        &lt;block-container&gt;</a:t>
            </a:r>
          </a:p>
          <a:p>
            <a:pPr algn="l">
              <a:defRPr sz="2400"/>
            </a:pPr>
            <a:r>
              <a:t>            &lt;dbk:para&gt;Aqueous nasal spray containing ipratropium bromide 21 micrograms per dose, 180 doses&lt;/dbk:para&gt;</a:t>
            </a:r>
          </a:p>
          <a:p>
            <a:pPr algn="l">
              <a:defRPr sz="2400"/>
            </a:pPr>
            <a:r>
              <a:t>        &lt;/block-container&gt;</a:t>
            </a:r>
          </a:p>
          <a:p>
            <a:pPr algn="l">
              <a:defRPr sz="2400"/>
            </a:pPr>
            <a:r>
              <a:t>        &lt;quantity&gt;1&lt;/quantity&gt;</a:t>
            </a:r>
          </a:p>
          <a:p>
            <a:pPr algn="l">
              <a:defRPr sz="2400"/>
            </a:pPr>
            <a:r>
              <a:t>        &lt;ex-manufacturer rdf:resource="http://pbs.gov.au/pricing/aemp"&gt;</a:t>
            </a:r>
          </a:p>
          <a:p>
            <a:pPr algn="l">
              <a:defRPr sz="2400"/>
            </a:pPr>
            <a:r>
              <a:t>           &lt;amount&gt;14.31&lt;/amount&gt;</a:t>
            </a:r>
          </a:p>
          <a:p>
            <a:pPr algn="l">
              <a:defRPr sz="2400"/>
            </a:pPr>
            <a:r>
              <a:t>        &lt;/ex-manufacturer&gt;</a:t>
            </a:r>
          </a:p>
          <a:p>
            <a:pPr algn="l">
              <a:defRPr sz="2400">
                <a:solidFill>
                  <a:srgbClr val="FF9300"/>
                </a:solidFill>
              </a:defRPr>
            </a:pPr>
            <a:r>
              <a:t>        &lt;ext:ex-manufacturer rdf:resource="http://pbs.gov.au/pricing/puemp"&gt;</a:t>
            </a:r>
          </a:p>
          <a:p>
            <a:pPr algn="l">
              <a:defRPr sz="2400">
                <a:solidFill>
                  <a:srgbClr val="FF9300"/>
                </a:solidFill>
              </a:defRPr>
            </a:pPr>
            <a:r>
              <a:t>          &lt;amount&gt;14.31&lt;/amount&gt; </a:t>
            </a:r>
          </a:p>
          <a:p>
            <a:pPr algn="l">
              <a:defRPr sz="2400">
                <a:solidFill>
                  <a:srgbClr val="FF9300"/>
                </a:solidFill>
              </a:defRPr>
            </a:pPr>
            <a:r>
              <a:t>        &lt;/ext:ex-manufacturer&gt;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v3.1 Schema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v3.1 Schema Changes</a:t>
            </a:r>
          </a:p>
        </p:txBody>
      </p:sp>
      <p:sp>
        <p:nvSpPr>
          <p:cNvPr id="424" name="Retail Ex-Manufacturer Pri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Retail Ex-Manufacturer Price</a:t>
            </a:r>
          </a:p>
          <a:p>
            <a:pPr lvl="1">
              <a:buBlip>
                <a:blip r:embed="rId2"/>
              </a:buBlip>
            </a:pPr>
            <a:r>
              <a:t>SPA item</a:t>
            </a:r>
          </a:p>
          <a:p>
            <a:pPr lvl="1">
              <a:buBlip>
                <a:blip r:embed="rId2"/>
              </a:buBlip>
            </a:pPr>
            <a:r>
              <a:t>no AEMP</a:t>
            </a:r>
          </a:p>
        </p:txBody>
      </p:sp>
      <p:sp>
        <p:nvSpPr>
          <p:cNvPr id="425" name="&lt;pharmaceutical-item&gt;…"/>
          <p:cNvSpPr txBox="1"/>
          <p:nvPr/>
        </p:nvSpPr>
        <p:spPr>
          <a:xfrm>
            <a:off x="696239" y="5157585"/>
            <a:ext cx="10187026" cy="4512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400"/>
            </a:pPr>
            <a:r>
              <a:t>      &lt;pharmaceutical-item&gt;</a:t>
            </a:r>
          </a:p>
          <a:p>
            <a:pPr algn="l">
              <a:defRPr sz="2400"/>
            </a:pPr>
            <a:r>
              <a:t>        &lt;block-container&gt;</a:t>
            </a:r>
          </a:p>
          <a:p>
            <a:pPr algn="l">
              <a:defRPr sz="2400"/>
            </a:pPr>
            <a:r>
              <a:t>            &lt;dbk:para&gt;Capsule 250 mg&lt;/dbk:para&gt;</a:t>
            </a:r>
          </a:p>
          <a:p>
            <a:pPr algn="l">
              <a:defRPr sz="2400"/>
            </a:pPr>
            <a:r>
              <a:t>        &lt;/block-container&gt;</a:t>
            </a:r>
          </a:p>
          <a:p>
            <a:pPr algn="l">
              <a:defRPr sz="2400"/>
            </a:pPr>
            <a:r>
              <a:t>        &lt;quantity&gt;120&lt;/quantity&gt;</a:t>
            </a:r>
          </a:p>
          <a:p>
            <a:pPr algn="l">
              <a:defRPr sz="2400">
                <a:solidFill>
                  <a:srgbClr val="FF9300"/>
                </a:solidFill>
              </a:defRPr>
            </a:pPr>
            <a:r>
              <a:t>        &lt;ex-manufacturer rdf:resource="http://pbs.gov.au/pricing/puemp"&gt;</a:t>
            </a:r>
          </a:p>
          <a:p>
            <a:pPr algn="l">
              <a:defRPr sz="2400">
                <a:solidFill>
                  <a:srgbClr val="FF9300"/>
                </a:solidFill>
              </a:defRPr>
            </a:pPr>
            <a:r>
              <a:t>           &lt;amount&gt;732.56&lt;/amount&gt;</a:t>
            </a:r>
          </a:p>
          <a:p>
            <a:pPr algn="l">
              <a:defRPr sz="2400">
                <a:solidFill>
                  <a:srgbClr val="FF9300"/>
                </a:solidFill>
              </a:defRPr>
            </a:pPr>
            <a:r>
              <a:t>        &lt;/ex-manufacturer&gt;</a:t>
            </a:r>
          </a:p>
          <a:p>
            <a:pPr algn="l">
              <a:defRPr sz="2400">
                <a:solidFill>
                  <a:srgbClr val="FF9300"/>
                </a:solidFill>
              </a:defRPr>
            </a:pPr>
            <a:r>
              <a:t>        &lt;ext:ex-manufacturer rdf:resource="http://pbs.gov.au/pricing/puemp"&gt;</a:t>
            </a:r>
          </a:p>
          <a:p>
            <a:pPr algn="l">
              <a:defRPr sz="2400">
                <a:solidFill>
                  <a:srgbClr val="FF9300"/>
                </a:solidFill>
              </a:defRPr>
            </a:pPr>
            <a:r>
              <a:t>          &lt;amount&gt;732.56&lt;/amount&gt; </a:t>
            </a:r>
          </a:p>
          <a:p>
            <a:pPr algn="l">
              <a:defRPr sz="2400">
                <a:solidFill>
                  <a:srgbClr val="FF9300"/>
                </a:solidFill>
              </a:defRPr>
            </a:pPr>
            <a:r>
              <a:t>        &lt;/ext:ex-manufacturer&gt;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v3.1 Schema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v3.1 Schema Changes</a:t>
            </a:r>
          </a:p>
        </p:txBody>
      </p:sp>
      <p:sp>
        <p:nvSpPr>
          <p:cNvPr id="428" name="Proportional Retail Ex-Manufacturer Pri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pPr/>
            <a:r>
              <a:t>Proportional Retail Ex-Manufacturer Price</a:t>
            </a:r>
          </a:p>
          <a:p>
            <a:pPr lvl="1"/>
            <a:r>
              <a:t>PrEMP</a:t>
            </a:r>
          </a:p>
        </p:txBody>
      </p:sp>
      <p:sp>
        <p:nvSpPr>
          <p:cNvPr id="429" name="&lt;tpp&gt;…"/>
          <p:cNvSpPr txBox="1"/>
          <p:nvPr/>
        </p:nvSpPr>
        <p:spPr>
          <a:xfrm>
            <a:off x="1166139" y="4268585"/>
            <a:ext cx="9125713" cy="5248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400"/>
            </a:pPr>
            <a:r>
              <a:t>&lt;tpp&gt;</a:t>
            </a:r>
          </a:p>
          <a:p>
            <a:pPr algn="l">
              <a:defRPr sz="2400"/>
            </a:pPr>
            <a:r>
              <a:t>  &lt;brand-name&gt;</a:t>
            </a:r>
          </a:p>
          <a:p>
            <a:pPr algn="l">
              <a:defRPr sz="2400"/>
            </a:pPr>
            <a:r>
              <a:t>    &lt;value&gt;Terry White Chemists Celecoxib&lt;/value&gt;</a:t>
            </a:r>
          </a:p>
          <a:p>
            <a:pPr algn="l">
              <a:defRPr sz="2400"/>
            </a:pPr>
            <a:r>
              <a:t>  &lt;/brand-name&gt;</a:t>
            </a:r>
          </a:p>
          <a:p>
            <a:pPr algn="l">
              <a:defRPr sz="2400"/>
            </a:pPr>
            <a:r>
              <a:t>  &lt;ex-manufacturer&gt;</a:t>
            </a:r>
          </a:p>
          <a:p>
            <a:pPr algn="l">
              <a:defRPr sz="2400"/>
            </a:pPr>
            <a:r>
              <a:t>    &lt;amount&gt;5.23&lt;/amount&gt;</a:t>
            </a:r>
          </a:p>
          <a:p>
            <a:pPr algn="l">
              <a:defRPr sz="2400"/>
            </a:pPr>
            <a:r>
              <a:t>  &lt;/ex-manufacturer&gt;</a:t>
            </a:r>
          </a:p>
          <a:p>
            <a:pPr algn="l">
              <a:defRPr sz="2400"/>
            </a:pPr>
            <a:r>
              <a:t>  &lt;ex-manufacturer rdf:resource="http://pbs.gov.au/pricing/pemp"&gt;</a:t>
            </a:r>
          </a:p>
          <a:p>
            <a:pPr algn="l">
              <a:defRPr sz="2400"/>
            </a:pPr>
            <a:r>
              <a:t>    &lt;amount&gt;5.23&lt;/amount&gt;</a:t>
            </a:r>
          </a:p>
          <a:p>
            <a:pPr algn="l">
              <a:defRPr sz="2400"/>
            </a:pPr>
            <a:r>
              <a:t>  &lt;/ex-manufacturer&gt;</a:t>
            </a:r>
          </a:p>
          <a:p>
            <a:pPr algn="l">
              <a:defRPr sz="2400">
                <a:solidFill>
                  <a:srgbClr val="FF9300"/>
                </a:solidFill>
              </a:defRPr>
            </a:pPr>
            <a:r>
              <a:t>  &lt;ex-manufacturer rdf:resource="http://pbs.gov.au/pricing/premp"&gt;</a:t>
            </a:r>
          </a:p>
          <a:p>
            <a:pPr algn="l">
              <a:defRPr sz="2400">
                <a:solidFill>
                  <a:srgbClr val="FF9300"/>
                </a:solidFill>
              </a:defRPr>
            </a:pPr>
            <a:r>
              <a:t>    &lt;amount&gt;5.23&lt;/amount&gt;</a:t>
            </a:r>
          </a:p>
          <a:p>
            <a:pPr algn="l">
              <a:defRPr sz="2400">
                <a:solidFill>
                  <a:srgbClr val="FF9300"/>
                </a:solidFill>
              </a:defRPr>
            </a:pPr>
            <a:r>
              <a:t>  &lt;/ex-manufacturer&gt;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v3.1 Schema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v3.1 Schema Changes</a:t>
            </a:r>
          </a:p>
        </p:txBody>
      </p:sp>
      <p:sp>
        <p:nvSpPr>
          <p:cNvPr id="432" name="Proportional Retail Ex-Manufacturer Pri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Proportional Retail Ex-Manufacturer Price</a:t>
            </a:r>
          </a:p>
          <a:p>
            <a:pPr lvl="1">
              <a:buBlip>
                <a:blip r:embed="rId2"/>
              </a:buBlip>
            </a:pPr>
            <a:r>
              <a:t>SPA product</a:t>
            </a:r>
          </a:p>
          <a:p>
            <a:pPr lvl="1">
              <a:buBlip>
                <a:blip r:embed="rId2"/>
              </a:buBlip>
            </a:pPr>
            <a:r>
              <a:t>No PEMP</a:t>
            </a:r>
          </a:p>
        </p:txBody>
      </p:sp>
      <p:sp>
        <p:nvSpPr>
          <p:cNvPr id="433" name="&lt;tpp&gt;…"/>
          <p:cNvSpPr txBox="1"/>
          <p:nvPr/>
        </p:nvSpPr>
        <p:spPr>
          <a:xfrm>
            <a:off x="1166139" y="5246485"/>
            <a:ext cx="9125713" cy="4144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400"/>
            </a:pPr>
            <a:r>
              <a:t>&lt;tpp&gt;</a:t>
            </a:r>
          </a:p>
          <a:p>
            <a:pPr algn="l">
              <a:defRPr sz="2400"/>
            </a:pPr>
            <a:r>
              <a:t>  &lt;brand-name&gt;</a:t>
            </a:r>
          </a:p>
          <a:p>
            <a:pPr algn="l">
              <a:defRPr sz="2400"/>
            </a:pPr>
            <a:r>
              <a:t>    &lt;value&gt;Aptivus&lt;/value&gt;</a:t>
            </a:r>
          </a:p>
          <a:p>
            <a:pPr algn="l">
              <a:defRPr sz="2400"/>
            </a:pPr>
            <a:r>
              <a:t>  &lt;/brand-name&gt;</a:t>
            </a:r>
          </a:p>
          <a:p>
            <a:pPr algn="l">
              <a:defRPr sz="2400"/>
            </a:pPr>
            <a:r>
              <a:t>  &lt;ex-manufacturer&gt;</a:t>
            </a:r>
          </a:p>
          <a:p>
            <a:pPr algn="l">
              <a:defRPr sz="2400"/>
            </a:pPr>
            <a:r>
              <a:t>    &lt;amount&gt;732.56&lt;/amount&gt;</a:t>
            </a:r>
          </a:p>
          <a:p>
            <a:pPr algn="l">
              <a:defRPr sz="2400"/>
            </a:pPr>
            <a:r>
              <a:t>  &lt;/ex-manufacturer&gt;</a:t>
            </a:r>
          </a:p>
          <a:p>
            <a:pPr algn="l">
              <a:defRPr sz="2400">
                <a:solidFill>
                  <a:srgbClr val="FF9300"/>
                </a:solidFill>
              </a:defRPr>
            </a:pPr>
            <a:r>
              <a:t>  &lt;ex-manufacturer rdf:resource="http://pbs.gov.au/pricing/premp"&gt;</a:t>
            </a:r>
          </a:p>
          <a:p>
            <a:pPr algn="l">
              <a:defRPr sz="2400">
                <a:solidFill>
                  <a:srgbClr val="FF9300"/>
                </a:solidFill>
              </a:defRPr>
            </a:pPr>
            <a:r>
              <a:t>    &lt;amount&gt;732.56&lt;/amount&gt;</a:t>
            </a:r>
          </a:p>
          <a:p>
            <a:pPr algn="l">
              <a:defRPr sz="2400">
                <a:solidFill>
                  <a:srgbClr val="FF9300"/>
                </a:solidFill>
              </a:defRPr>
            </a:pPr>
            <a:r>
              <a:t>  &lt;/ex-manufacturer&gt;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436" name="Introduction…"/>
          <p:cNvSpPr txBox="1"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Introduction</a:t>
            </a:r>
          </a:p>
          <a:p>
            <a:pPr>
              <a:buBlip>
                <a:blip r:embed="rId2"/>
              </a:buBlip>
            </a:pPr>
            <a:r>
              <a:t>Pricing Concepts</a:t>
            </a:r>
          </a:p>
          <a:p>
            <a:pPr>
              <a:buBlip>
                <a:blip r:embed="rId2"/>
              </a:buBlip>
            </a:pPr>
            <a:r>
              <a:t>Normal Pricing</a:t>
            </a:r>
          </a:p>
          <a:p>
            <a:pPr>
              <a:buBlip>
                <a:blip r:embed="rId2"/>
              </a:buBlip>
            </a:pPr>
            <a:r>
              <a:t>Fee-Only Pricing</a:t>
            </a:r>
          </a:p>
          <a:p>
            <a:pPr>
              <a:buBlip>
                <a:blip r:embed="rId2"/>
              </a:buBlip>
            </a:pPr>
            <a:r>
              <a:t>v3.1 Schema Changes</a:t>
            </a:r>
          </a:p>
          <a:p>
            <a:pPr>
              <a:buBlip>
                <a:blip r:embed="rId2"/>
              </a:buBlip>
              <a:defRPr>
                <a:solidFill>
                  <a:srgbClr val="FF9300"/>
                </a:solidFill>
              </a:defRPr>
            </a:pPr>
            <a:r>
              <a:t>v2.13 Schema Changes</a:t>
            </a:r>
          </a:p>
          <a:p>
            <a:pPr>
              <a:buBlip>
                <a:blip r:embed="rId2"/>
              </a:buBlip>
            </a:pPr>
            <a:r>
              <a:t>Text Extract Changes</a:t>
            </a:r>
          </a:p>
          <a:p>
            <a:pPr>
              <a:buBlip>
                <a:blip r:embed="rId2"/>
              </a:buBlip>
            </a:pPr>
            <a:r>
              <a:t>Schedule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v2.13 Schema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v2.13 Schema Changes</a:t>
            </a:r>
          </a:p>
        </p:txBody>
      </p:sp>
      <p:sp>
        <p:nvSpPr>
          <p:cNvPr id="439" name="Pricing arrang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Pricing arrangement</a:t>
            </a:r>
          </a:p>
          <a:p>
            <a:pPr>
              <a:buBlip>
                <a:blip r:embed="rId2"/>
              </a:buBlip>
            </a:pPr>
            <a:r>
              <a:t>Identify items not subject to SPA</a:t>
            </a:r>
          </a:p>
          <a:p>
            <a:pPr>
              <a:buBlip>
                <a:blip r:embed="rId2"/>
              </a:buBlip>
            </a:pPr>
            <a:r>
              <a:t>Add child element to pricing element</a:t>
            </a:r>
          </a:p>
        </p:txBody>
      </p:sp>
      <p:sp>
        <p:nvSpPr>
          <p:cNvPr id="440" name="&lt;pbs:pricing&gt;…"/>
          <p:cNvSpPr txBox="1"/>
          <p:nvPr/>
        </p:nvSpPr>
        <p:spPr>
          <a:xfrm>
            <a:off x="1124940" y="5198720"/>
            <a:ext cx="12052403" cy="377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400"/>
            </a:pPr>
            <a:r>
              <a:t>&lt;pbs:pricing&gt;</a:t>
            </a:r>
          </a:p>
          <a:p>
            <a:pPr algn="l">
              <a:defRPr sz="2400"/>
            </a:pPr>
            <a:r>
              <a:t>  &lt;pbs:reimbursement&gt;</a:t>
            </a:r>
          </a:p>
          <a:p>
            <a:pPr algn="l">
              <a:defRPr sz="2400"/>
            </a:pPr>
            <a:r>
              <a:t>    &lt;pbs:ex-manufacturer&gt;…&lt;/pbs:ex-manufacturer&gt;</a:t>
            </a:r>
          </a:p>
          <a:p>
            <a:pPr algn="l">
              <a:defRPr sz="2400"/>
            </a:pPr>
            <a:r>
              <a:t>    &lt;pbs:to-pharmacist&gt;</a:t>
            </a:r>
          </a:p>
          <a:p>
            <a:pPr algn="l">
              <a:defRPr sz="2400"/>
            </a:pPr>
            <a:r>
              <a:t>      …</a:t>
            </a:r>
          </a:p>
          <a:p>
            <a:pPr algn="l">
              <a:defRPr sz="2400"/>
            </a:pPr>
            <a:r>
              <a:t>      </a:t>
            </a:r>
            <a:r>
              <a:rPr>
                <a:solidFill>
                  <a:srgbClr val="FF9300"/>
                </a:solidFill>
              </a:rPr>
              <a:t>&lt;ext:pricing-arrangement&gt;pbs:pricing-arrangement-normal&lt;/ext:pricing-arrangement&gt;</a:t>
            </a:r>
          </a:p>
          <a:p>
            <a:pPr algn="l">
              <a:defRPr sz="2400"/>
            </a:pPr>
            <a:r>
              <a:t>    &lt;/pbs:to-pharmacist&gt;</a:t>
            </a:r>
          </a:p>
          <a:p>
            <a:pPr algn="l">
              <a:defRPr sz="2400"/>
            </a:pPr>
            <a:r>
              <a:t>    …</a:t>
            </a:r>
          </a:p>
          <a:p>
            <a:pPr algn="l">
              <a:defRPr sz="2400"/>
            </a:pPr>
            <a:r>
              <a:t>  &lt;/pbs:reimbursement&gt;</a:t>
            </a:r>
          </a:p>
          <a:p>
            <a:pPr algn="l">
              <a:defRPr sz="2400"/>
            </a:pPr>
            <a:r>
              <a:t>&lt;/pbs:pricing&gt;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222" name="PBS XML v3.0 contains pricing da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PBS XML v3.0 contains pricing data</a:t>
            </a:r>
          </a:p>
          <a:p>
            <a:pPr lvl="1">
              <a:buBlip>
                <a:blip r:embed="rId2"/>
              </a:buBlip>
            </a:pPr>
            <a:r>
              <a:t>product-listing</a:t>
            </a:r>
          </a:p>
          <a:p>
            <a:pPr lvl="1">
              <a:buBlip>
                <a:blip r:embed="rId2"/>
              </a:buBlip>
            </a:pPr>
            <a:r>
              <a:t>pharmaceutical-item</a:t>
            </a:r>
          </a:p>
          <a:p>
            <a:pPr lvl="1">
              <a:buBlip>
                <a:blip r:embed="rId2"/>
              </a:buBlip>
            </a:pPr>
            <a:r>
              <a:t>tpp</a:t>
            </a:r>
          </a:p>
          <a:p>
            <a:pPr>
              <a:buBlip>
                <a:blip r:embed="rId2"/>
              </a:buBlip>
            </a:pPr>
            <a:r>
              <a:t>Already includes markups and fees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v2.13 Schema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v2.13 Schema Changes</a:t>
            </a:r>
          </a:p>
        </p:txBody>
      </p:sp>
      <p:sp>
        <p:nvSpPr>
          <p:cNvPr id="443" name="Pricing arrang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Pricing arrangement</a:t>
            </a:r>
          </a:p>
          <a:p>
            <a:pPr>
              <a:buBlip>
                <a:blip r:embed="rId2"/>
              </a:buBlip>
            </a:pPr>
            <a:r>
              <a:t>Identify items not subject to SPA</a:t>
            </a:r>
          </a:p>
          <a:p>
            <a:pPr>
              <a:buBlip>
                <a:blip r:embed="rId2"/>
              </a:buBlip>
            </a:pPr>
            <a:r>
              <a:t>Add child element to pricing element</a:t>
            </a:r>
          </a:p>
        </p:txBody>
      </p:sp>
      <p:sp>
        <p:nvSpPr>
          <p:cNvPr id="444" name="&lt;pbs:pricing&gt;…"/>
          <p:cNvSpPr txBox="1"/>
          <p:nvPr/>
        </p:nvSpPr>
        <p:spPr>
          <a:xfrm>
            <a:off x="1124940" y="5198720"/>
            <a:ext cx="12052403" cy="377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400"/>
            </a:pPr>
            <a:r>
              <a:t>&lt;pbs:pricing&gt;</a:t>
            </a:r>
          </a:p>
          <a:p>
            <a:pPr algn="l">
              <a:defRPr sz="2400"/>
            </a:pPr>
            <a:r>
              <a:t>  &lt;pbs:reimbursement&gt;</a:t>
            </a:r>
          </a:p>
          <a:p>
            <a:pPr algn="l">
              <a:defRPr sz="2400"/>
            </a:pPr>
            <a:r>
              <a:t>    …</a:t>
            </a:r>
          </a:p>
          <a:p>
            <a:pPr algn="l">
              <a:defRPr sz="2400"/>
            </a:pPr>
            <a:r>
              <a:t>    &lt;pbs:pack-price&gt;</a:t>
            </a:r>
          </a:p>
          <a:p>
            <a:pPr algn="l">
              <a:defRPr sz="2400"/>
            </a:pPr>
            <a:r>
              <a:t>      …</a:t>
            </a:r>
          </a:p>
          <a:p>
            <a:pPr algn="l">
              <a:defRPr sz="2400"/>
            </a:pPr>
            <a:r>
              <a:t>      </a:t>
            </a:r>
            <a:r>
              <a:rPr>
                <a:solidFill>
                  <a:srgbClr val="FF9300"/>
                </a:solidFill>
              </a:rPr>
              <a:t>&lt;ext:pricing-arrangement&gt;pbs:pricing-arrangement-normal&lt;/ext:pricing-arrangement&gt;</a:t>
            </a:r>
          </a:p>
          <a:p>
            <a:pPr algn="l">
              <a:defRPr sz="2400"/>
            </a:pPr>
            <a:r>
              <a:t>    &lt;/pbs:pack-price&gt;</a:t>
            </a:r>
          </a:p>
          <a:p>
            <a:pPr algn="l">
              <a:defRPr sz="2400"/>
            </a:pPr>
            <a:r>
              <a:t>    …</a:t>
            </a:r>
          </a:p>
          <a:p>
            <a:pPr algn="l">
              <a:defRPr sz="2400"/>
            </a:pPr>
            <a:r>
              <a:t>  &lt;/pbs:reimbursement&gt;</a:t>
            </a:r>
          </a:p>
          <a:p>
            <a:pPr algn="l">
              <a:defRPr sz="2400"/>
            </a:pPr>
            <a:r>
              <a:t>&lt;/pbs:pricing&gt;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v2.13 Schema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v2.13 Schema Changes</a:t>
            </a:r>
          </a:p>
        </p:txBody>
      </p:sp>
      <p:sp>
        <p:nvSpPr>
          <p:cNvPr id="447" name="Pricing arrang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Pricing arrangement</a:t>
            </a:r>
          </a:p>
          <a:p>
            <a:pPr>
              <a:buBlip>
                <a:blip r:embed="rId2"/>
              </a:buBlip>
            </a:pPr>
            <a:r>
              <a:t>Identify items not subject to SPA</a:t>
            </a:r>
          </a:p>
          <a:p>
            <a:pPr>
              <a:buBlip>
                <a:blip r:embed="rId2"/>
              </a:buBlip>
            </a:pPr>
            <a:r>
              <a:t>Add child element to pricing element</a:t>
            </a:r>
          </a:p>
        </p:txBody>
      </p:sp>
      <p:sp>
        <p:nvSpPr>
          <p:cNvPr id="448" name="&lt;pbs:pricing&gt;…"/>
          <p:cNvSpPr txBox="1"/>
          <p:nvPr/>
        </p:nvSpPr>
        <p:spPr>
          <a:xfrm>
            <a:off x="1124940" y="5198720"/>
            <a:ext cx="12052403" cy="377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400"/>
            </a:pPr>
            <a:r>
              <a:t>&lt;pbs:pricing&gt;</a:t>
            </a:r>
          </a:p>
          <a:p>
            <a:pPr algn="l">
              <a:defRPr sz="2400"/>
            </a:pPr>
            <a:r>
              <a:t>  &lt;pbs:reimbursement&gt;</a:t>
            </a:r>
          </a:p>
          <a:p>
            <a:pPr algn="l">
              <a:defRPr sz="2400"/>
            </a:pPr>
            <a:r>
              <a:t>    …</a:t>
            </a:r>
          </a:p>
          <a:p>
            <a:pPr algn="l">
              <a:defRPr sz="2400"/>
            </a:pPr>
            <a:r>
              <a:t>    &lt;pbs:dpmq&gt;</a:t>
            </a:r>
          </a:p>
          <a:p>
            <a:pPr algn="l">
              <a:defRPr sz="2400"/>
            </a:pPr>
            <a:r>
              <a:t>      …</a:t>
            </a:r>
          </a:p>
          <a:p>
            <a:pPr algn="l">
              <a:defRPr sz="2400"/>
            </a:pPr>
            <a:r>
              <a:t>      </a:t>
            </a:r>
            <a:r>
              <a:rPr>
                <a:solidFill>
                  <a:srgbClr val="FF9300"/>
                </a:solidFill>
              </a:rPr>
              <a:t>&lt;ext:pricing-arrangement&gt;pbs:pricing-arrangement-normal&lt;/ext:pricing-arrangement&gt;</a:t>
            </a:r>
          </a:p>
          <a:p>
            <a:pPr algn="l">
              <a:defRPr sz="2400"/>
            </a:pPr>
            <a:r>
              <a:t>    &lt;/pbs:dpmq&gt;</a:t>
            </a:r>
          </a:p>
          <a:p>
            <a:pPr algn="l">
              <a:defRPr sz="2400"/>
            </a:pPr>
            <a:r>
              <a:t>    …</a:t>
            </a:r>
          </a:p>
          <a:p>
            <a:pPr algn="l">
              <a:defRPr sz="2400"/>
            </a:pPr>
            <a:r>
              <a:t>  &lt;/pbs:reimbursement&gt;</a:t>
            </a:r>
          </a:p>
          <a:p>
            <a:pPr algn="l">
              <a:defRPr sz="2400"/>
            </a:pPr>
            <a:r>
              <a:t>&lt;/pbs:pricing&gt;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v2.13 Schema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v2.13 Schema Changes</a:t>
            </a:r>
          </a:p>
        </p:txBody>
      </p:sp>
      <p:sp>
        <p:nvSpPr>
          <p:cNvPr id="451" name="Similarly f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Similarly for</a:t>
            </a:r>
          </a:p>
          <a:p>
            <a:pPr lvl="1">
              <a:buBlip>
                <a:blip r:embed="rId2"/>
              </a:buBlip>
            </a:pPr>
            <a:r>
              <a:t>&lt;pbs:lowest&gt;</a:t>
            </a:r>
          </a:p>
          <a:p>
            <a:pPr lvl="1">
              <a:buBlip>
                <a:blip r:embed="rId2"/>
              </a:buBlip>
            </a:pPr>
            <a:r>
              <a:t>&lt;pbs:prices&gt;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v2.13 Schema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v2.13 Schema Changes</a:t>
            </a:r>
          </a:p>
        </p:txBody>
      </p:sp>
      <p:sp>
        <p:nvSpPr>
          <p:cNvPr id="454" name="Pricing arrang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Pricing arrangement</a:t>
            </a:r>
          </a:p>
          <a:p>
            <a:pPr>
              <a:buBlip>
                <a:blip r:embed="rId2"/>
              </a:buBlip>
            </a:pPr>
            <a:r>
              <a:t>Identify items subject to SPA</a:t>
            </a:r>
          </a:p>
          <a:p>
            <a:pPr>
              <a:buBlip>
                <a:blip r:embed="rId2"/>
              </a:buBlip>
            </a:pPr>
            <a:r>
              <a:t>Add child element to pricing element</a:t>
            </a:r>
          </a:p>
        </p:txBody>
      </p:sp>
      <p:sp>
        <p:nvSpPr>
          <p:cNvPr id="455" name="&lt;pbs:pricing&gt;…"/>
          <p:cNvSpPr txBox="1"/>
          <p:nvPr/>
        </p:nvSpPr>
        <p:spPr>
          <a:xfrm>
            <a:off x="1124940" y="5198720"/>
            <a:ext cx="12193525" cy="377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400"/>
            </a:pPr>
            <a:r>
              <a:t>&lt;pbs:pricing&gt;</a:t>
            </a:r>
          </a:p>
          <a:p>
            <a:pPr algn="l">
              <a:defRPr sz="2400"/>
            </a:pPr>
            <a:r>
              <a:t>  &lt;pbs:reimbursement&gt;</a:t>
            </a:r>
          </a:p>
          <a:p>
            <a:pPr algn="l">
              <a:defRPr sz="2400"/>
            </a:pPr>
            <a:r>
              <a:t>    &lt;pbs:ex-manufacturer&gt;…&lt;/pbs:ex-manufacturer&gt;</a:t>
            </a:r>
          </a:p>
          <a:p>
            <a:pPr algn="l">
              <a:defRPr sz="2400"/>
            </a:pPr>
            <a:r>
              <a:t>    &lt;pbs:to-pharmacist&gt;</a:t>
            </a:r>
          </a:p>
          <a:p>
            <a:pPr algn="l">
              <a:defRPr sz="2400"/>
            </a:pPr>
            <a:r>
              <a:t>      …</a:t>
            </a:r>
          </a:p>
          <a:p>
            <a:pPr algn="l">
              <a:defRPr sz="2400"/>
            </a:pPr>
            <a:r>
              <a:t>      </a:t>
            </a:r>
            <a:r>
              <a:rPr>
                <a:solidFill>
                  <a:srgbClr val="FF9300"/>
                </a:solidFill>
              </a:rPr>
              <a:t>&lt;ext:pricing-arrangement&gt;pbs:pricing-arrangement-fee-only&lt;/ext:pricing-arrangement&gt;</a:t>
            </a:r>
          </a:p>
          <a:p>
            <a:pPr algn="l">
              <a:defRPr sz="2400"/>
            </a:pPr>
            <a:r>
              <a:t>    &lt;/pbs:to-pharmacist&gt;</a:t>
            </a:r>
          </a:p>
          <a:p>
            <a:pPr algn="l">
              <a:defRPr sz="2400"/>
            </a:pPr>
            <a:r>
              <a:t>    …</a:t>
            </a:r>
          </a:p>
          <a:p>
            <a:pPr algn="l">
              <a:defRPr sz="2400"/>
            </a:pPr>
            <a:r>
              <a:t>  &lt;/pbs:reimbursement&gt;</a:t>
            </a:r>
          </a:p>
          <a:p>
            <a:pPr algn="l">
              <a:defRPr sz="2400"/>
            </a:pPr>
            <a:r>
              <a:t>&lt;/pbs:pricing&gt;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v2.13 Schema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v2.13 Schema Changes</a:t>
            </a:r>
          </a:p>
        </p:txBody>
      </p:sp>
      <p:sp>
        <p:nvSpPr>
          <p:cNvPr id="458" name="Pricing arrang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Pricing arrangement</a:t>
            </a:r>
          </a:p>
          <a:p>
            <a:pPr>
              <a:buBlip>
                <a:blip r:embed="rId2"/>
              </a:buBlip>
            </a:pPr>
            <a:r>
              <a:t>Identify items subject to SPA</a:t>
            </a:r>
          </a:p>
          <a:p>
            <a:pPr>
              <a:buBlip>
                <a:blip r:embed="rId2"/>
              </a:buBlip>
            </a:pPr>
            <a:r>
              <a:t>Add child element to pricing element</a:t>
            </a:r>
          </a:p>
        </p:txBody>
      </p:sp>
      <p:sp>
        <p:nvSpPr>
          <p:cNvPr id="459" name="&lt;pbs:pricing&gt;…"/>
          <p:cNvSpPr txBox="1"/>
          <p:nvPr/>
        </p:nvSpPr>
        <p:spPr>
          <a:xfrm>
            <a:off x="1124940" y="5198720"/>
            <a:ext cx="12193525" cy="377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400"/>
            </a:pPr>
            <a:r>
              <a:t>&lt;pbs:pricing&gt;</a:t>
            </a:r>
          </a:p>
          <a:p>
            <a:pPr algn="l">
              <a:defRPr sz="2400"/>
            </a:pPr>
            <a:r>
              <a:t>  &lt;pbs:reimbursement&gt;</a:t>
            </a:r>
          </a:p>
          <a:p>
            <a:pPr algn="l">
              <a:defRPr sz="2400"/>
            </a:pPr>
            <a:r>
              <a:t>    …</a:t>
            </a:r>
          </a:p>
          <a:p>
            <a:pPr algn="l">
              <a:defRPr sz="2400"/>
            </a:pPr>
            <a:r>
              <a:t>    &lt;pbs:pack-price&gt;</a:t>
            </a:r>
          </a:p>
          <a:p>
            <a:pPr algn="l">
              <a:defRPr sz="2400"/>
            </a:pPr>
            <a:r>
              <a:t>      …</a:t>
            </a:r>
          </a:p>
          <a:p>
            <a:pPr algn="l">
              <a:defRPr sz="2400"/>
            </a:pPr>
            <a:r>
              <a:t>      </a:t>
            </a:r>
            <a:r>
              <a:rPr>
                <a:solidFill>
                  <a:srgbClr val="FF9300"/>
                </a:solidFill>
              </a:rPr>
              <a:t>&lt;ext:pricing-arrangement&gt;pbs:pricing-arrangement-fee-only&lt;/ext:pricing-arrangement&gt;</a:t>
            </a:r>
          </a:p>
          <a:p>
            <a:pPr algn="l">
              <a:defRPr sz="2400"/>
            </a:pPr>
            <a:r>
              <a:t>    &lt;/pbs:pack-price&gt;</a:t>
            </a:r>
          </a:p>
          <a:p>
            <a:pPr algn="l">
              <a:defRPr sz="2400"/>
            </a:pPr>
            <a:r>
              <a:t>    …</a:t>
            </a:r>
          </a:p>
          <a:p>
            <a:pPr algn="l">
              <a:defRPr sz="2400"/>
            </a:pPr>
            <a:r>
              <a:t>  &lt;/pbs:reimbursement&gt;</a:t>
            </a:r>
          </a:p>
          <a:p>
            <a:pPr algn="l">
              <a:defRPr sz="2400"/>
            </a:pPr>
            <a:r>
              <a:t>&lt;/pbs:pricing&gt;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v2.13 Schema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v2.13 Schema Changes</a:t>
            </a:r>
          </a:p>
        </p:txBody>
      </p:sp>
      <p:sp>
        <p:nvSpPr>
          <p:cNvPr id="462" name="Pricing arrang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Pricing arrangement</a:t>
            </a:r>
          </a:p>
          <a:p>
            <a:pPr>
              <a:buBlip>
                <a:blip r:embed="rId2"/>
              </a:buBlip>
            </a:pPr>
            <a:r>
              <a:t>Identify items subject to SPA</a:t>
            </a:r>
          </a:p>
          <a:p>
            <a:pPr>
              <a:buBlip>
                <a:blip r:embed="rId2"/>
              </a:buBlip>
            </a:pPr>
            <a:r>
              <a:t>Add child element to pricing element</a:t>
            </a:r>
          </a:p>
        </p:txBody>
      </p:sp>
      <p:sp>
        <p:nvSpPr>
          <p:cNvPr id="463" name="&lt;pbs:pricing&gt;…"/>
          <p:cNvSpPr txBox="1"/>
          <p:nvPr/>
        </p:nvSpPr>
        <p:spPr>
          <a:xfrm>
            <a:off x="1124940" y="5198720"/>
            <a:ext cx="12193525" cy="377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400"/>
            </a:pPr>
            <a:r>
              <a:t>&lt;pbs:pricing&gt;</a:t>
            </a:r>
          </a:p>
          <a:p>
            <a:pPr algn="l">
              <a:defRPr sz="2400"/>
            </a:pPr>
            <a:r>
              <a:t>  &lt;pbs:reimbursement&gt;</a:t>
            </a:r>
          </a:p>
          <a:p>
            <a:pPr algn="l">
              <a:defRPr sz="2400"/>
            </a:pPr>
            <a:r>
              <a:t>    …</a:t>
            </a:r>
          </a:p>
          <a:p>
            <a:pPr algn="l">
              <a:defRPr sz="2400"/>
            </a:pPr>
            <a:r>
              <a:t>    &lt;pbs:dpmq&gt;</a:t>
            </a:r>
          </a:p>
          <a:p>
            <a:pPr algn="l">
              <a:defRPr sz="2400"/>
            </a:pPr>
            <a:r>
              <a:t>      …</a:t>
            </a:r>
          </a:p>
          <a:p>
            <a:pPr algn="l">
              <a:defRPr sz="2400"/>
            </a:pPr>
            <a:r>
              <a:t>      </a:t>
            </a:r>
            <a:r>
              <a:rPr>
                <a:solidFill>
                  <a:srgbClr val="FF9300"/>
                </a:solidFill>
              </a:rPr>
              <a:t>&lt;ext:pricing-arrangement&gt;pbs:pricing-arrangement-fee-only&lt;/ext:pricing-arrangement&gt;</a:t>
            </a:r>
          </a:p>
          <a:p>
            <a:pPr algn="l">
              <a:defRPr sz="2400"/>
            </a:pPr>
            <a:r>
              <a:t>    &lt;/pbs:dpmq&gt;</a:t>
            </a:r>
          </a:p>
          <a:p>
            <a:pPr algn="l">
              <a:defRPr sz="2400"/>
            </a:pPr>
            <a:r>
              <a:t>    …</a:t>
            </a:r>
          </a:p>
          <a:p>
            <a:pPr algn="l">
              <a:defRPr sz="2400"/>
            </a:pPr>
            <a:r>
              <a:t>  &lt;/pbs:reimbursement&gt;</a:t>
            </a:r>
          </a:p>
          <a:p>
            <a:pPr algn="l">
              <a:defRPr sz="2400"/>
            </a:pPr>
            <a:r>
              <a:t>&lt;/pbs:pricing&gt;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v2.13 Schema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v2.13 Schema Changes</a:t>
            </a:r>
          </a:p>
        </p:txBody>
      </p:sp>
      <p:sp>
        <p:nvSpPr>
          <p:cNvPr id="466" name="Similarly f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Similarly for</a:t>
            </a:r>
          </a:p>
          <a:p>
            <a:pPr lvl="1">
              <a:buBlip>
                <a:blip r:embed="rId2"/>
              </a:buBlip>
            </a:pPr>
            <a:r>
              <a:t>&lt;pbs:lowest&gt;</a:t>
            </a:r>
          </a:p>
          <a:p>
            <a:pPr lvl="1">
              <a:buBlip>
                <a:blip r:embed="rId2"/>
              </a:buBlip>
            </a:pPr>
            <a:r>
              <a:t>&lt;pbs:prices&gt;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469" name="Introduction…"/>
          <p:cNvSpPr txBox="1"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Introduction</a:t>
            </a:r>
          </a:p>
          <a:p>
            <a:pPr>
              <a:buBlip>
                <a:blip r:embed="rId2"/>
              </a:buBlip>
            </a:pPr>
            <a:r>
              <a:t>Pricing Concepts</a:t>
            </a:r>
          </a:p>
          <a:p>
            <a:pPr>
              <a:buBlip>
                <a:blip r:embed="rId2"/>
              </a:buBlip>
            </a:pPr>
            <a:r>
              <a:t>Normal Pricing</a:t>
            </a:r>
          </a:p>
          <a:p>
            <a:pPr>
              <a:buBlip>
                <a:blip r:embed="rId2"/>
              </a:buBlip>
            </a:pPr>
            <a:r>
              <a:t>Fee-Only Pricing</a:t>
            </a:r>
          </a:p>
          <a:p>
            <a:pPr>
              <a:buBlip>
                <a:blip r:embed="rId2"/>
              </a:buBlip>
            </a:pPr>
            <a:r>
              <a:t>v3.1 Schema Changes</a:t>
            </a:r>
          </a:p>
          <a:p>
            <a:pPr>
              <a:buBlip>
                <a:blip r:embed="rId2"/>
              </a:buBlip>
            </a:pPr>
            <a:r>
              <a:t>v2.13 Schema Changes</a:t>
            </a:r>
          </a:p>
          <a:p>
            <a:pPr>
              <a:buBlip>
                <a:blip r:embed="rId2"/>
              </a:buBlip>
              <a:defRPr>
                <a:solidFill>
                  <a:srgbClr val="FF9300"/>
                </a:solidFill>
              </a:defRPr>
            </a:pPr>
            <a:r>
              <a:t>Text Extract Changes</a:t>
            </a:r>
          </a:p>
          <a:p>
            <a:pPr>
              <a:buBlip>
                <a:blip r:embed="rId2"/>
              </a:buBlip>
            </a:pPr>
            <a:r>
              <a:t>Schedule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Text Extract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Extract Changes</a:t>
            </a:r>
          </a:p>
        </p:txBody>
      </p:sp>
      <p:sp>
        <p:nvSpPr>
          <p:cNvPr id="472" name="drug.tx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drug.txt</a:t>
            </a:r>
          </a:p>
          <a:p>
            <a:pPr>
              <a:buBlip>
                <a:blip r:embed="rId2"/>
              </a:buBlip>
            </a:pPr>
            <a:r>
              <a:t>New dispense fee codes</a:t>
            </a:r>
          </a:p>
          <a:p>
            <a:pPr lvl="1">
              <a:buBlip>
                <a:blip r:embed="rId2"/>
              </a:buBlip>
            </a:pPr>
            <a:r>
              <a:t>FN (≡ NF)</a:t>
            </a:r>
          </a:p>
          <a:p>
            <a:pPr lvl="1">
              <a:buBlip>
                <a:blip r:embed="rId2"/>
              </a:buBlip>
            </a:pPr>
            <a:r>
              <a:t>FR (≡ RP)</a:t>
            </a:r>
          </a:p>
          <a:p>
            <a:pPr lvl="1">
              <a:buBlip>
                <a:blip r:embed="rId2"/>
              </a:buBlip>
            </a:pPr>
            <a:r>
              <a:t>FE (≡ EP)</a:t>
            </a:r>
          </a:p>
          <a:p>
            <a:pPr lvl="1">
              <a:buBlip>
                <a:blip r:embed="rId2"/>
              </a:buBlip>
            </a:pPr>
            <a:r>
              <a:t>FW (≡ EW)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ext Extract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Extract Changes</a:t>
            </a:r>
          </a:p>
        </p:txBody>
      </p:sp>
      <p:sp>
        <p:nvSpPr>
          <p:cNvPr id="475" name="New fi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New file</a:t>
            </a:r>
          </a:p>
          <a:p>
            <a:pPr>
              <a:buBlip>
                <a:blip r:embed="rId2"/>
              </a:buBlip>
            </a:pPr>
            <a:r>
              <a:t>fee-only.xml</a:t>
            </a:r>
          </a:p>
          <a:p>
            <a:pPr>
              <a:buBlip>
                <a:blip r:embed="rId2"/>
              </a:buBlip>
            </a:pPr>
            <a:r>
              <a:t>Simplified extract of PBS XML</a:t>
            </a:r>
          </a:p>
          <a:p>
            <a:pPr lvl="1">
              <a:buBlip>
                <a:blip r:embed="rId2"/>
              </a:buBlip>
            </a:pPr>
            <a:r>
              <a:t>No XML Namespaces</a:t>
            </a:r>
          </a:p>
          <a:p>
            <a:pPr lvl="1">
              <a:buBlip>
                <a:blip r:embed="rId2"/>
              </a:buBlip>
            </a:pPr>
            <a:r>
              <a:t>Minimal content</a:t>
            </a:r>
          </a:p>
          <a:p>
            <a:pPr lvl="1">
              <a:buBlip>
                <a:blip r:embed="rId2"/>
              </a:buBlip>
            </a:pPr>
            <a:r>
              <a:t>Only fee-only items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225" name="Two new concep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Two new concepts</a:t>
            </a:r>
          </a:p>
          <a:p>
            <a:pPr lvl="1">
              <a:buBlip>
                <a:blip r:embed="rId2"/>
              </a:buBlip>
            </a:pPr>
            <a:r>
              <a:t>pricing arrangement</a:t>
            </a:r>
          </a:p>
          <a:p>
            <a:pPr lvl="1">
              <a:buBlip>
                <a:blip r:embed="rId2"/>
              </a:buBlip>
            </a:pPr>
            <a:r>
              <a:t>PuEMP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ext Extract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Extract Changes</a:t>
            </a:r>
          </a:p>
        </p:txBody>
      </p:sp>
      <p:sp>
        <p:nvSpPr>
          <p:cNvPr id="478" name="&lt;prescribing-rule&gt;…"/>
          <p:cNvSpPr txBox="1"/>
          <p:nvPr/>
        </p:nvSpPr>
        <p:spPr>
          <a:xfrm>
            <a:off x="300456" y="2039735"/>
            <a:ext cx="13023191" cy="5248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400"/>
            </a:pPr>
            <a:r>
              <a:t>&lt;prescribing-rule&gt;</a:t>
            </a:r>
          </a:p>
          <a:p>
            <a:pPr algn="l">
              <a:defRPr sz="2400"/>
            </a:pPr>
            <a:r>
              <a:t>  &lt;maximum-prescribable resource="http://pbs.gov.au/reference/pack"&gt;</a:t>
            </a:r>
          </a:p>
          <a:p>
            <a:pPr algn="l">
              <a:defRPr sz="2400"/>
            </a:pPr>
            <a:r>
              <a:t>    &lt;value&gt;1&lt;/value&gt;</a:t>
            </a:r>
          </a:p>
          <a:p>
            <a:pPr algn="l">
              <a:defRPr sz="2400"/>
            </a:pPr>
            <a:r>
              <a:t>    &lt;mpp-reference href=“sch-2018-08-01-r1.xml#a11551”&gt;</a:t>
            </a:r>
          </a:p>
          <a:p>
            <a:pPr algn="l">
              <a:defRPr sz="2400"/>
            </a:pPr>
            <a:r>
              <a:t>     &lt;code resource="http://snomed.info/sct/900062011000036108"&gt;699761000168105&lt;/code&gt;</a:t>
            </a:r>
          </a:p>
          <a:p>
            <a:pPr algn="l">
              <a:defRPr sz="2400"/>
            </a:pPr>
            <a:r>
              <a:t>    &lt;/mpp-reference&gt;</a:t>
            </a:r>
          </a:p>
          <a:p>
            <a:pPr algn="l">
              <a:defRPr sz="2400"/>
            </a:pPr>
            <a:r>
              <a:t>  &lt;/maximum-prescribable&gt;</a:t>
            </a:r>
          </a:p>
          <a:p>
            <a:pPr algn="l">
              <a:defRPr sz="2400"/>
            </a:pPr>
            <a:r>
              <a:t>  &lt;maximum-prescribable resource="http://pbs.gov.au/reference/unit-of-use"&gt;</a:t>
            </a:r>
          </a:p>
          <a:p>
            <a:pPr algn="l">
              <a:defRPr sz="2400"/>
            </a:pPr>
            <a:r>
              <a:t>    &lt;value&gt;28&lt;/value&gt;</a:t>
            </a:r>
          </a:p>
          <a:p>
            <a:pPr algn="l">
              <a:defRPr sz="2400"/>
            </a:pPr>
            <a:r>
              <a:t>  &lt;/maximum-prescribable&gt;</a:t>
            </a:r>
          </a:p>
          <a:p>
            <a:pPr algn="l">
              <a:defRPr sz="2400"/>
            </a:pPr>
            <a:r>
              <a:t>  &lt;number-repeats&gt;</a:t>
            </a:r>
          </a:p>
          <a:p>
            <a:pPr algn="l">
              <a:defRPr sz="2400"/>
            </a:pPr>
            <a:r>
              <a:t>    &lt;value&gt;2&lt;/value&gt;</a:t>
            </a:r>
          </a:p>
          <a:p>
            <a:pPr algn="l">
              <a:defRPr sz="2400"/>
            </a:pPr>
            <a:r>
              <a:t>  &lt;/number-repeats&gt;</a:t>
            </a:r>
          </a:p>
          <a:p>
            <a:pPr algn="l">
              <a:defRPr sz="2400"/>
            </a:pPr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Text Extract Chang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Extract Changes</a:t>
            </a:r>
          </a:p>
        </p:txBody>
      </p:sp>
      <p:sp>
        <p:nvSpPr>
          <p:cNvPr id="481" name="……"/>
          <p:cNvSpPr txBox="1"/>
          <p:nvPr/>
        </p:nvSpPr>
        <p:spPr>
          <a:xfrm>
            <a:off x="300456" y="2039735"/>
            <a:ext cx="13023191" cy="7827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400"/>
            </a:pPr>
            <a:r>
              <a:t>…</a:t>
            </a:r>
          </a:p>
          <a:p>
            <a:pPr algn="l">
              <a:defRPr sz="2400"/>
            </a:pPr>
            <a:r>
              <a:t>  &lt;product-listing&gt;</a:t>
            </a:r>
          </a:p>
          <a:p>
            <a:pPr algn="l">
              <a:defRPr sz="2400"/>
            </a:pPr>
            <a:r>
              <a:t>    &lt;code resource="http://pbs.gov.au/code/manufacturer"&gt;GI&lt;/code&gt;</a:t>
            </a:r>
          </a:p>
          <a:p>
            <a:pPr algn="l">
              <a:defRPr sz="2400"/>
            </a:pPr>
            <a:r>
              <a:t>    &lt;tpp-reference href="sch-2018-08-01-r1.xml#a6530"&gt;</a:t>
            </a:r>
          </a:p>
          <a:p>
            <a:pPr algn="l">
              <a:defRPr sz="2400"/>
            </a:pPr>
            <a:r>
              <a:t>     &lt;code resource="http://snomed.info/sct/900062011000036108"&gt;699771000168104&lt;/code&gt;</a:t>
            </a:r>
          </a:p>
          <a:p>
            <a:pPr algn="l">
              <a:defRPr sz="2400"/>
            </a:pPr>
            <a:r>
              <a:t>    &lt;/tpp-reference&gt;</a:t>
            </a:r>
          </a:p>
          <a:p>
            <a:pPr algn="l">
              <a:defRPr sz="2400"/>
            </a:pPr>
            <a:r>
              <a:t>    &lt;reimbursement&gt;</a:t>
            </a:r>
          </a:p>
          <a:p>
            <a:pPr algn="l">
              <a:defRPr sz="2400"/>
            </a:pPr>
            <a:r>
              <a:t>      &lt;ex-manufacturer resource="http://pbs.gov.au/pricing-arrangement/fee-only"&gt;</a:t>
            </a:r>
          </a:p>
          <a:p>
            <a:pPr algn="l">
              <a:defRPr sz="2400"/>
            </a:pPr>
            <a:r>
              <a:t>        &lt;amount&gt;14500.00&lt;/amount&gt;</a:t>
            </a:r>
          </a:p>
          <a:p>
            <a:pPr algn="l">
              <a:defRPr sz="2400"/>
            </a:pPr>
            <a:r>
              <a:t>      &lt;/ex-manufacturer&gt;</a:t>
            </a:r>
          </a:p>
          <a:p>
            <a:pPr algn="l">
              <a:defRPr sz="2400"/>
            </a:pPr>
            <a:r>
              <a:t>      &lt;to-pharmacist resource="http://pbs.gov.au/pricing-arrangement/fee-only"&gt;</a:t>
            </a:r>
          </a:p>
          <a:p>
            <a:pPr algn="l">
              <a:defRPr sz="2400"/>
            </a:pPr>
            <a:r>
              <a:t>        &lt;price&gt;</a:t>
            </a:r>
          </a:p>
          <a:p>
            <a:pPr algn="l">
              <a:defRPr sz="2400"/>
            </a:pPr>
            <a:r>
              <a:t>          &lt;dispensing-rule-reference href="sch-2018-08-01-r1.xml#a13895"&gt;</a:t>
            </a:r>
          </a:p>
          <a:p>
            <a:pPr algn="l">
              <a:defRPr sz="2400"/>
            </a:pPr>
            <a:r>
              <a:t>            &lt;code resource="http://pbs.gov.au/code/dispensing-rule"&gt;rp-s94-public&lt;/code&gt;</a:t>
            </a:r>
          </a:p>
          <a:p>
            <a:pPr algn="l">
              <a:defRPr sz="2400"/>
            </a:pPr>
            <a:r>
              <a:t>          &lt;/dispensing-rule-reference&gt;</a:t>
            </a:r>
          </a:p>
          <a:p>
            <a:pPr algn="l">
              <a:defRPr sz="2400"/>
            </a:pPr>
            <a:r>
              <a:t>          &lt;amount&gt;16109.50&lt;/amount&gt;</a:t>
            </a:r>
          </a:p>
          <a:p>
            <a:pPr algn="l">
              <a:defRPr sz="2400"/>
            </a:pPr>
            <a:r>
              <a:t>          &lt;markup href="sch-2018-08-01-r1.xml#a13896"&gt;</a:t>
            </a:r>
          </a:p>
          <a:p>
            <a:pPr algn="l">
              <a:defRPr sz="2400"/>
            </a:pPr>
            <a:r>
              <a:t>            &lt;amount&gt;1609.50&lt;/amount&gt;</a:t>
            </a:r>
          </a:p>
          <a:p>
            <a:pPr algn="l">
              <a:defRPr sz="2400"/>
            </a:pPr>
            <a:r>
              <a:t>          &lt;/markup&gt;</a:t>
            </a:r>
          </a:p>
          <a:p>
            <a:pPr algn="l">
              <a:defRPr sz="2400"/>
            </a:pPr>
            <a:r>
              <a:t>        &lt;/price&gt;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484" name="Introduction…"/>
          <p:cNvSpPr txBox="1"/>
          <p:nvPr>
            <p:ph type="body" idx="1"/>
          </p:nvPr>
        </p:nvSpPr>
        <p:spPr>
          <a:xfrm>
            <a:off x="787400" y="2768600"/>
            <a:ext cx="11430000" cy="6007100"/>
          </a:xfrm>
          <a:prstGeom prst="rect">
            <a:avLst/>
          </a:prstGeom>
        </p:spPr>
        <p:txBody>
          <a:bodyPr numCol="2" spcCol="571500"/>
          <a:lstStyle/>
          <a:p>
            <a:pPr>
              <a:buBlip>
                <a:blip r:embed="rId2"/>
              </a:buBlip>
            </a:pPr>
            <a:r>
              <a:t>Introduction</a:t>
            </a:r>
          </a:p>
          <a:p>
            <a:pPr>
              <a:buBlip>
                <a:blip r:embed="rId2"/>
              </a:buBlip>
            </a:pPr>
            <a:r>
              <a:t>Pricing Concepts</a:t>
            </a:r>
          </a:p>
          <a:p>
            <a:pPr>
              <a:buBlip>
                <a:blip r:embed="rId2"/>
              </a:buBlip>
            </a:pPr>
            <a:r>
              <a:t>Normal Pricing</a:t>
            </a:r>
          </a:p>
          <a:p>
            <a:pPr>
              <a:buBlip>
                <a:blip r:embed="rId2"/>
              </a:buBlip>
            </a:pPr>
            <a:r>
              <a:t>Fee-Only Pricing</a:t>
            </a:r>
          </a:p>
          <a:p>
            <a:pPr>
              <a:buBlip>
                <a:blip r:embed="rId2"/>
              </a:buBlip>
            </a:pPr>
            <a:r>
              <a:t>v3.1 Schema Changes</a:t>
            </a:r>
          </a:p>
          <a:p>
            <a:pPr>
              <a:buBlip>
                <a:blip r:embed="rId2"/>
              </a:buBlip>
            </a:pPr>
            <a:r>
              <a:t>v2.13 Schema Changes</a:t>
            </a:r>
          </a:p>
          <a:p>
            <a:pPr>
              <a:buBlip>
                <a:blip r:embed="rId2"/>
              </a:buBlip>
            </a:pPr>
            <a:r>
              <a:t>Text Extract Changes</a:t>
            </a:r>
          </a:p>
          <a:p>
            <a:pPr>
              <a:buBlip>
                <a:blip r:embed="rId2"/>
              </a:buBlip>
              <a:defRPr>
                <a:solidFill>
                  <a:srgbClr val="FF9300"/>
                </a:solidFill>
              </a:defRPr>
            </a:pPr>
            <a:r>
              <a:t>Schedule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che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Schedule</a:t>
            </a:r>
          </a:p>
        </p:txBody>
      </p:sp>
      <p:sp>
        <p:nvSpPr>
          <p:cNvPr id="487" name="Rectangle"/>
          <p:cNvSpPr/>
          <p:nvPr/>
        </p:nvSpPr>
        <p:spPr>
          <a:xfrm>
            <a:off x="473025" y="6040288"/>
            <a:ext cx="12058750" cy="170012"/>
          </a:xfrm>
          <a:prstGeom prst="rect">
            <a:avLst/>
          </a:prstGeom>
          <a:gradFill>
            <a:gsLst>
              <a:gs pos="0">
                <a:srgbClr val="011993"/>
              </a:gs>
              <a:gs pos="100000">
                <a:schemeClr val="accent1">
                  <a:hueOff val="-775582"/>
                  <a:lumOff val="8643"/>
                </a:scheme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488" name="September 2018"/>
          <p:cNvSpPr txBox="1"/>
          <p:nvPr/>
        </p:nvSpPr>
        <p:spPr>
          <a:xfrm rot="16200000">
            <a:off x="-366675" y="7313270"/>
            <a:ext cx="233355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September 2018</a:t>
            </a:r>
          </a:p>
        </p:txBody>
      </p:sp>
      <p:sp>
        <p:nvSpPr>
          <p:cNvPr id="489" name="mid-November 2018"/>
          <p:cNvSpPr txBox="1"/>
          <p:nvPr/>
        </p:nvSpPr>
        <p:spPr>
          <a:xfrm rot="16200000">
            <a:off x="420827" y="7605370"/>
            <a:ext cx="284134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mid-November 2018</a:t>
            </a:r>
          </a:p>
        </p:txBody>
      </p:sp>
      <p:sp>
        <p:nvSpPr>
          <p:cNvPr id="490" name="PBS XML Schema v3.1 alpha 2"/>
          <p:cNvSpPr txBox="1"/>
          <p:nvPr/>
        </p:nvSpPr>
        <p:spPr>
          <a:xfrm rot="18900000">
            <a:off x="62382" y="3986440"/>
            <a:ext cx="42440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PBS XML Schema v3.1 alpha 2</a:t>
            </a:r>
          </a:p>
        </p:txBody>
      </p:sp>
      <p:sp>
        <p:nvSpPr>
          <p:cNvPr id="491" name="PBS XML Schema v3.1 beta"/>
          <p:cNvSpPr txBox="1"/>
          <p:nvPr/>
        </p:nvSpPr>
        <p:spPr>
          <a:xfrm rot="18900000">
            <a:off x="1156106" y="4122222"/>
            <a:ext cx="3859988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PBS XML Schema v3.1 beta</a:t>
            </a:r>
          </a:p>
        </p:txBody>
      </p:sp>
      <p:sp>
        <p:nvSpPr>
          <p:cNvPr id="492" name="01 July 2019"/>
          <p:cNvSpPr txBox="1"/>
          <p:nvPr/>
        </p:nvSpPr>
        <p:spPr>
          <a:xfrm rot="16200000">
            <a:off x="9583115" y="7046672"/>
            <a:ext cx="181417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01 July 2019</a:t>
            </a:r>
          </a:p>
        </p:txBody>
      </p:sp>
      <p:sp>
        <p:nvSpPr>
          <p:cNvPr id="493" name="SPA Commencement"/>
          <p:cNvSpPr txBox="1"/>
          <p:nvPr/>
        </p:nvSpPr>
        <p:spPr>
          <a:xfrm rot="18900000">
            <a:off x="9904882" y="4444433"/>
            <a:ext cx="29486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SPA Commencement</a:t>
            </a:r>
          </a:p>
        </p:txBody>
      </p:sp>
      <p:sp>
        <p:nvSpPr>
          <p:cNvPr id="494" name="01 June 2019"/>
          <p:cNvSpPr txBox="1"/>
          <p:nvPr/>
        </p:nvSpPr>
        <p:spPr>
          <a:xfrm rot="16200000">
            <a:off x="8314435" y="7115760"/>
            <a:ext cx="1938529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01 June 2019</a:t>
            </a:r>
          </a:p>
        </p:txBody>
      </p:sp>
      <p:sp>
        <p:nvSpPr>
          <p:cNvPr id="495" name="PBS XML Schema v3.1 Production"/>
          <p:cNvSpPr txBox="1"/>
          <p:nvPr/>
        </p:nvSpPr>
        <p:spPr>
          <a:xfrm rot="18900000">
            <a:off x="7565186" y="3801666"/>
            <a:ext cx="470702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PBS XML Schema v3.1 Production</a:t>
            </a:r>
          </a:p>
        </p:txBody>
      </p:sp>
      <p:sp>
        <p:nvSpPr>
          <p:cNvPr id="496" name="January 2019"/>
          <p:cNvSpPr txBox="1"/>
          <p:nvPr/>
        </p:nvSpPr>
        <p:spPr>
          <a:xfrm rot="16200000">
            <a:off x="3845509" y="7118706"/>
            <a:ext cx="191018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January 2019</a:t>
            </a:r>
          </a:p>
        </p:txBody>
      </p:sp>
      <p:sp>
        <p:nvSpPr>
          <p:cNvPr id="497" name="PBS XML Schema v3.1 pre-Production"/>
          <p:cNvSpPr txBox="1"/>
          <p:nvPr/>
        </p:nvSpPr>
        <p:spPr>
          <a:xfrm rot="18900000">
            <a:off x="3906062" y="3633085"/>
            <a:ext cx="524347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PBS XML Schema v3.1 pre-Production</a:t>
            </a:r>
          </a:p>
        </p:txBody>
      </p:sp>
      <p:sp>
        <p:nvSpPr>
          <p:cNvPr id="498" name="January 2019"/>
          <p:cNvSpPr txBox="1"/>
          <p:nvPr/>
        </p:nvSpPr>
        <p:spPr>
          <a:xfrm rot="16200000">
            <a:off x="5210759" y="7115760"/>
            <a:ext cx="191018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January 2019</a:t>
            </a:r>
          </a:p>
        </p:txBody>
      </p:sp>
      <p:sp>
        <p:nvSpPr>
          <p:cNvPr id="499" name="Test Data Available"/>
          <p:cNvSpPr txBox="1"/>
          <p:nvPr/>
        </p:nvSpPr>
        <p:spPr>
          <a:xfrm rot="18900000">
            <a:off x="5722712" y="4555038"/>
            <a:ext cx="257617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Test Data Available</a:t>
            </a:r>
          </a:p>
        </p:txBody>
      </p:sp>
      <p:sp>
        <p:nvSpPr>
          <p:cNvPr id="500" name="01 July 2019 Embargo"/>
          <p:cNvSpPr txBox="1"/>
          <p:nvPr/>
        </p:nvSpPr>
        <p:spPr>
          <a:xfrm rot="18900000">
            <a:off x="8723477" y="4390336"/>
            <a:ext cx="310164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01 July 2019 Embargo</a:t>
            </a:r>
          </a:p>
        </p:txBody>
      </p:sp>
      <p:sp>
        <p:nvSpPr>
          <p:cNvPr id="501" name="late May 2019"/>
          <p:cNvSpPr txBox="1"/>
          <p:nvPr/>
        </p:nvSpPr>
        <p:spPr>
          <a:xfrm rot="16200000">
            <a:off x="7340930" y="7147764"/>
            <a:ext cx="197419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late May 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228" name="Two pricing arrangeme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Two pricing arrangements</a:t>
            </a:r>
          </a:p>
          <a:p>
            <a:pPr lvl="1">
              <a:buBlip>
                <a:blip r:embed="rId2"/>
              </a:buBlip>
            </a:pPr>
            <a:r>
              <a:t>normal</a:t>
            </a:r>
          </a:p>
          <a:p>
            <a:pPr lvl="1">
              <a:buBlip>
                <a:blip r:embed="rId2"/>
              </a:buBlip>
            </a:pPr>
            <a:r>
              <a:t>fee-only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MP"/>
          <p:cNvSpPr/>
          <p:nvPr/>
        </p:nvSpPr>
        <p:spPr>
          <a:xfrm>
            <a:off x="4927327" y="4045669"/>
            <a:ext cx="3150146" cy="1662262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REMP</a:t>
            </a:r>
          </a:p>
        </p:txBody>
      </p:sp>
      <p:sp>
        <p:nvSpPr>
          <p:cNvPr id="231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232" name="PuEMP, PrEMP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pPr/>
            <a:r>
              <a:t>PuEMP, PrEMP</a:t>
            </a:r>
          </a:p>
        </p:txBody>
      </p:sp>
      <p:sp>
        <p:nvSpPr>
          <p:cNvPr id="233" name="AEMP"/>
          <p:cNvSpPr/>
          <p:nvPr/>
        </p:nvSpPr>
        <p:spPr>
          <a:xfrm>
            <a:off x="4927327" y="4045669"/>
            <a:ext cx="3150146" cy="1662262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AEMP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236" name="PuEMP, PrEMP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PuEMP, PrEMP</a:t>
            </a:r>
          </a:p>
        </p:txBody>
      </p:sp>
      <p:sp>
        <p:nvSpPr>
          <p:cNvPr id="237" name="AEMP"/>
          <p:cNvSpPr/>
          <p:nvPr/>
        </p:nvSpPr>
        <p:spPr>
          <a:xfrm>
            <a:off x="3111227" y="4045669"/>
            <a:ext cx="3150146" cy="1662262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AEMP</a:t>
            </a:r>
          </a:p>
        </p:txBody>
      </p:sp>
      <p:sp>
        <p:nvSpPr>
          <p:cNvPr id="238" name="PuEMP"/>
          <p:cNvSpPr/>
          <p:nvPr/>
        </p:nvSpPr>
        <p:spPr>
          <a:xfrm>
            <a:off x="6743427" y="4045669"/>
            <a:ext cx="3150146" cy="1662262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PuEMP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241" name="PuEMP, PrEMP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PuEMP, PrEMP</a:t>
            </a:r>
          </a:p>
        </p:txBody>
      </p:sp>
      <p:sp>
        <p:nvSpPr>
          <p:cNvPr id="242" name="AEMP"/>
          <p:cNvSpPr/>
          <p:nvPr/>
        </p:nvSpPr>
        <p:spPr>
          <a:xfrm>
            <a:off x="3111227" y="4045669"/>
            <a:ext cx="3150146" cy="1662262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AEMP</a:t>
            </a:r>
          </a:p>
        </p:txBody>
      </p:sp>
      <p:sp>
        <p:nvSpPr>
          <p:cNvPr id="243" name="PuEMP"/>
          <p:cNvSpPr/>
          <p:nvPr/>
        </p:nvSpPr>
        <p:spPr>
          <a:xfrm>
            <a:off x="6743427" y="4045669"/>
            <a:ext cx="3150146" cy="1662262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PuEMP</a:t>
            </a:r>
          </a:p>
        </p:txBody>
      </p:sp>
      <p:sp>
        <p:nvSpPr>
          <p:cNvPr id="244" name="C’wlth payment"/>
          <p:cNvSpPr/>
          <p:nvPr/>
        </p:nvSpPr>
        <p:spPr>
          <a:xfrm>
            <a:off x="2349227" y="6572969"/>
            <a:ext cx="3913982" cy="1218754"/>
          </a:xfrm>
          <a:prstGeom prst="roundRect">
            <a:avLst>
              <a:gd name="adj" fmla="val 20459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C’wlth payment</a:t>
            </a:r>
          </a:p>
        </p:txBody>
      </p:sp>
      <p:sp>
        <p:nvSpPr>
          <p:cNvPr id="245" name="Published"/>
          <p:cNvSpPr/>
          <p:nvPr/>
        </p:nvSpPr>
        <p:spPr>
          <a:xfrm>
            <a:off x="6794227" y="6572969"/>
            <a:ext cx="3913982" cy="1218754"/>
          </a:xfrm>
          <a:prstGeom prst="roundRect">
            <a:avLst>
              <a:gd name="adj" fmla="val 20459"/>
            </a:avLst>
          </a:prstGeom>
          <a:blipFill>
            <a:blip r:embed="rId6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Published</a:t>
            </a:r>
          </a:p>
        </p:txBody>
      </p:sp>
      <p:sp>
        <p:nvSpPr>
          <p:cNvPr id="246" name="Calculate markups, fees"/>
          <p:cNvSpPr/>
          <p:nvPr/>
        </p:nvSpPr>
        <p:spPr>
          <a:xfrm>
            <a:off x="6794227" y="7842969"/>
            <a:ext cx="3913982" cy="1218754"/>
          </a:xfrm>
          <a:prstGeom prst="roundRect">
            <a:avLst>
              <a:gd name="adj" fmla="val 20459"/>
            </a:avLst>
          </a:prstGeom>
          <a:blipFill>
            <a:blip r:embed="rId7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Calculate markups, fees</a:t>
            </a:r>
          </a:p>
        </p:txBody>
      </p:sp>
      <p:cxnSp>
        <p:nvCxnSpPr>
          <p:cNvPr id="247" name="Connection Line"/>
          <p:cNvCxnSpPr>
            <a:stCxn id="244" idx="0"/>
            <a:endCxn id="242" idx="0"/>
          </p:cNvCxnSpPr>
          <p:nvPr/>
        </p:nvCxnSpPr>
        <p:spPr>
          <a:xfrm flipV="1">
            <a:off x="4306217" y="4876800"/>
            <a:ext cx="380083" cy="2305547"/>
          </a:xfrm>
          <a:prstGeom prst="straightConnector1">
            <a:avLst/>
          </a:prstGeom>
          <a:ln w="50800">
            <a:solidFill>
              <a:srgbClr val="00F900"/>
            </a:solidFill>
            <a:miter lim="400000"/>
            <a:headEnd type="stealth"/>
          </a:ln>
        </p:spPr>
      </p:cxnSp>
      <p:cxnSp>
        <p:nvCxnSpPr>
          <p:cNvPr id="248" name="Connection Line"/>
          <p:cNvCxnSpPr>
            <a:stCxn id="245" idx="0"/>
            <a:endCxn id="243" idx="0"/>
          </p:cNvCxnSpPr>
          <p:nvPr/>
        </p:nvCxnSpPr>
        <p:spPr>
          <a:xfrm flipH="1" flipV="1">
            <a:off x="8318500" y="4876800"/>
            <a:ext cx="432718" cy="2305547"/>
          </a:xfrm>
          <a:prstGeom prst="straightConnector1">
            <a:avLst/>
          </a:prstGeom>
          <a:ln w="50800">
            <a:solidFill>
              <a:srgbClr val="00F900"/>
            </a:solidFill>
            <a:miter lim="400000"/>
            <a:headEnd type="stealth"/>
          </a:ln>
        </p:spPr>
      </p:cxnSp>
      <p:cxnSp>
        <p:nvCxnSpPr>
          <p:cNvPr id="249" name="Connection Line"/>
          <p:cNvCxnSpPr>
            <a:stCxn id="246" idx="0"/>
            <a:endCxn id="243" idx="0"/>
          </p:cNvCxnSpPr>
          <p:nvPr/>
        </p:nvCxnSpPr>
        <p:spPr>
          <a:xfrm flipH="1" flipV="1">
            <a:off x="8318500" y="4876800"/>
            <a:ext cx="432718" cy="3575547"/>
          </a:xfrm>
          <a:prstGeom prst="straightConnector1">
            <a:avLst/>
          </a:prstGeom>
          <a:ln w="50800">
            <a:solidFill>
              <a:srgbClr val="00F900"/>
            </a:solidFill>
            <a:miter lim="400000"/>
            <a:headEnd type="stealth"/>
          </a:ln>
        </p:spPr>
      </p:cxn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5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