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56" r:id="rId2"/>
    <p:sldId id="345" r:id="rId3"/>
    <p:sldId id="385" r:id="rId4"/>
    <p:sldId id="386" r:id="rId5"/>
    <p:sldId id="387" r:id="rId6"/>
    <p:sldId id="419" r:id="rId7"/>
    <p:sldId id="420" r:id="rId8"/>
    <p:sldId id="388" r:id="rId9"/>
    <p:sldId id="421" r:id="rId10"/>
    <p:sldId id="423" r:id="rId11"/>
    <p:sldId id="424" r:id="rId12"/>
    <p:sldId id="425" r:id="rId13"/>
    <p:sldId id="422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98" r:id="rId22"/>
    <p:sldId id="402" r:id="rId23"/>
    <p:sldId id="403" r:id="rId24"/>
    <p:sldId id="404" r:id="rId25"/>
    <p:sldId id="405" r:id="rId26"/>
    <p:sldId id="406" r:id="rId27"/>
    <p:sldId id="407" r:id="rId28"/>
    <p:sldId id="409" r:id="rId29"/>
    <p:sldId id="410" r:id="rId30"/>
    <p:sldId id="411" r:id="rId31"/>
    <p:sldId id="412" r:id="rId32"/>
    <p:sldId id="413" r:id="rId33"/>
    <p:sldId id="414" r:id="rId34"/>
    <p:sldId id="415" r:id="rId35"/>
    <p:sldId id="416" r:id="rId36"/>
    <p:sldId id="417" r:id="rId37"/>
    <p:sldId id="418" r:id="rId3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4B5EAC7-6031-4138-B614-9E1FBCFA2D07}">
          <p14:sldIdLst>
            <p14:sldId id="256"/>
          </p14:sldIdLst>
        </p14:section>
        <p14:section name="Introduction" id="{84C82AF2-5F53-4109-B59C-6106969DCA43}">
          <p14:sldIdLst>
            <p14:sldId id="345"/>
            <p14:sldId id="385"/>
            <p14:sldId id="386"/>
            <p14:sldId id="387"/>
            <p14:sldId id="419"/>
            <p14:sldId id="420"/>
            <p14:sldId id="388"/>
            <p14:sldId id="421"/>
            <p14:sldId id="423"/>
            <p14:sldId id="424"/>
            <p14:sldId id="425"/>
            <p14:sldId id="422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402"/>
            <p14:sldId id="403"/>
            <p14:sldId id="404"/>
            <p14:sldId id="405"/>
            <p14:sldId id="406"/>
            <p14:sldId id="407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73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3" autoAdjust="0"/>
    <p:restoredTop sz="83824" autoAdjust="0"/>
  </p:normalViewPr>
  <p:slideViewPr>
    <p:cSldViewPr>
      <p:cViewPr>
        <p:scale>
          <a:sx n="90" d="100"/>
          <a:sy n="90" d="100"/>
        </p:scale>
        <p:origin x="-166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174" tIns="46087" rIns="92174" bIns="46087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2174" tIns="46087" rIns="92174" bIns="46087" rtlCol="0"/>
          <a:lstStyle>
            <a:lvl1pPr algn="r">
              <a:defRPr sz="1300"/>
            </a:lvl1pPr>
          </a:lstStyle>
          <a:p>
            <a:fld id="{3EB0A811-5565-4BAA-AAC4-B47212A13C7D}" type="datetimeFigureOut">
              <a:rPr lang="en-US" smtClean="0"/>
              <a:pPr/>
              <a:t>9/15/2015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174" tIns="46087" rIns="92174" bIns="46087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174" tIns="46087" rIns="92174" bIns="46087" rtlCol="0" anchor="b"/>
          <a:lstStyle>
            <a:lvl1pPr algn="r">
              <a:defRPr sz="1300"/>
            </a:lvl1pPr>
          </a:lstStyle>
          <a:p>
            <a:fld id="{3641849B-0856-44C6-BA28-C3BEC542080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215993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145" cy="496888"/>
          </a:xfrm>
          <a:prstGeom prst="rect">
            <a:avLst/>
          </a:prstGeom>
        </p:spPr>
        <p:txBody>
          <a:bodyPr vert="horz" lIns="92174" tIns="46087" rIns="92174" bIns="46087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2174" tIns="46087" rIns="92174" bIns="46087" rtlCol="0"/>
          <a:lstStyle>
            <a:lvl1pPr algn="r">
              <a:defRPr sz="1300"/>
            </a:lvl1pPr>
          </a:lstStyle>
          <a:p>
            <a:fld id="{89E1E977-CC50-4A33-A3CC-8060EB0EA73D}" type="datetimeFigureOut">
              <a:rPr lang="en-AU" smtClean="0"/>
              <a:t>15/09/2015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4" tIns="46087" rIns="92174" bIns="46087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4" y="4714876"/>
            <a:ext cx="5437168" cy="4467225"/>
          </a:xfrm>
          <a:prstGeom prst="rect">
            <a:avLst/>
          </a:prstGeom>
        </p:spPr>
        <p:txBody>
          <a:bodyPr vert="horz" lIns="92174" tIns="46087" rIns="92174" bIns="460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164"/>
            <a:ext cx="2946145" cy="496887"/>
          </a:xfrm>
          <a:prstGeom prst="rect">
            <a:avLst/>
          </a:prstGeom>
        </p:spPr>
        <p:txBody>
          <a:bodyPr vert="horz" lIns="92174" tIns="46087" rIns="92174" bIns="46087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2174" tIns="46087" rIns="92174" bIns="46087" rtlCol="0" anchor="b"/>
          <a:lstStyle>
            <a:lvl1pPr algn="r">
              <a:defRPr sz="1300"/>
            </a:lvl1pPr>
          </a:lstStyle>
          <a:p>
            <a:fld id="{9D6F1660-7E0C-433C-9C89-A4D7D627BA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0396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34000">
              <a:srgbClr val="5F7387"/>
            </a:gs>
            <a:gs pos="92000">
              <a:srgbClr val="3A455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-bann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25" y="1071546"/>
            <a:ext cx="9134875" cy="22494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3357562"/>
            <a:ext cx="7486648" cy="857256"/>
          </a:xfrm>
        </p:spPr>
        <p:txBody>
          <a:bodyPr/>
          <a:lstStyle>
            <a:lvl1pPr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4286256"/>
            <a:ext cx="7500990" cy="1000132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gradFill flip="none" rotWithShape="1">
            <a:gsLst>
              <a:gs pos="20000">
                <a:srgbClr val="E16400"/>
              </a:gs>
              <a:gs pos="100000">
                <a:srgbClr val="9C45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Isosceles Triangle 7"/>
          <p:cNvSpPr/>
          <p:nvPr/>
        </p:nvSpPr>
        <p:spPr>
          <a:xfrm rot="10800000">
            <a:off x="928662" y="928670"/>
            <a:ext cx="571504" cy="285752"/>
          </a:xfrm>
          <a:prstGeom prst="triangle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28" name="Picture 4" descr="C:\Work\Job\PageSeeder\Graphics\marketing\pp-headerhig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4643438" cy="10646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Isosceles Triangle 7"/>
          <p:cNvSpPr/>
          <p:nvPr/>
        </p:nvSpPr>
        <p:spPr>
          <a:xfrm rot="10800000">
            <a:off x="928662" y="928670"/>
            <a:ext cx="571504" cy="285752"/>
          </a:xfrm>
          <a:prstGeom prst="triangle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2" descr="C:\Work\Job\PageSeeder\Graphics\marketing\alettelogo-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143644"/>
            <a:ext cx="1252537" cy="6096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>
            <a:off x="428596" y="6143644"/>
            <a:ext cx="8286808" cy="0"/>
          </a:xfrm>
          <a:prstGeom prst="line">
            <a:avLst/>
          </a:prstGeom>
          <a:ln w="19050" cmpd="sng">
            <a:solidFill>
              <a:srgbClr val="5F738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132410" y="6480000"/>
            <a:ext cx="142876" cy="0"/>
          </a:xfrm>
          <a:prstGeom prst="line">
            <a:avLst/>
          </a:prstGeom>
          <a:ln>
            <a:solidFill>
              <a:srgbClr val="5F73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2" descr="C:\Work\Job\PageSeeder\Graphics\marketing\alettelogo-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143644"/>
            <a:ext cx="1252537" cy="609600"/>
          </a:xfrm>
          <a:prstGeom prst="rect">
            <a:avLst/>
          </a:prstGeom>
          <a:noFill/>
        </p:spPr>
      </p:pic>
      <p:cxnSp>
        <p:nvCxnSpPr>
          <p:cNvPr id="8" name="Straight Connector 7"/>
          <p:cNvCxnSpPr/>
          <p:nvPr/>
        </p:nvCxnSpPr>
        <p:spPr>
          <a:xfrm>
            <a:off x="428596" y="6143644"/>
            <a:ext cx="8286808" cy="0"/>
          </a:xfrm>
          <a:prstGeom prst="line">
            <a:avLst/>
          </a:prstGeom>
          <a:ln w="19050" cmpd="sng">
            <a:solidFill>
              <a:srgbClr val="5F738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132410" y="6480000"/>
            <a:ext cx="142876" cy="0"/>
          </a:xfrm>
          <a:prstGeom prst="line">
            <a:avLst/>
          </a:prstGeom>
          <a:ln>
            <a:solidFill>
              <a:srgbClr val="5F73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819" y="1612290"/>
            <a:ext cx="8229600" cy="4525963"/>
          </a:xfrm>
          <a:ln w="0">
            <a:noFill/>
          </a:ln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55976" y="6286520"/>
            <a:ext cx="2808312" cy="365125"/>
          </a:xfrm>
        </p:spPr>
        <p:txBody>
          <a:bodyPr/>
          <a:lstStyle>
            <a:lvl1pPr>
              <a:defRPr>
                <a:solidFill>
                  <a:srgbClr val="5F7387"/>
                </a:solidFill>
              </a:defRPr>
            </a:lvl1pPr>
          </a:lstStyle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33288" y="6304235"/>
            <a:ext cx="2346624" cy="365125"/>
          </a:xfrm>
        </p:spPr>
        <p:txBody>
          <a:bodyPr/>
          <a:lstStyle>
            <a:lvl1pPr>
              <a:defRPr>
                <a:solidFill>
                  <a:srgbClr val="5F7387"/>
                </a:solidFill>
              </a:defRPr>
            </a:lvl1pPr>
          </a:lstStyle>
          <a:p>
            <a:r>
              <a:rPr lang="en-AU" dirty="0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8595" y="6286520"/>
            <a:ext cx="785817" cy="365125"/>
          </a:xfrm>
        </p:spPr>
        <p:txBody>
          <a:bodyPr/>
          <a:lstStyle>
            <a:lvl1pPr>
              <a:defRPr>
                <a:solidFill>
                  <a:srgbClr val="5F7387"/>
                </a:solidFill>
              </a:defRPr>
            </a:lvl1pPr>
          </a:lstStyle>
          <a:p>
            <a:fld id="{2704F2E4-0199-4502-84DA-9BDC86DDA0DB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Isosceles Triangle 7"/>
          <p:cNvSpPr/>
          <p:nvPr/>
        </p:nvSpPr>
        <p:spPr>
          <a:xfrm rot="10800000">
            <a:off x="928662" y="928670"/>
            <a:ext cx="571504" cy="285752"/>
          </a:xfrm>
          <a:prstGeom prst="triangle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" name="Straight Connector 10"/>
          <p:cNvCxnSpPr/>
          <p:nvPr/>
        </p:nvCxnSpPr>
        <p:spPr>
          <a:xfrm>
            <a:off x="428596" y="6143644"/>
            <a:ext cx="8286808" cy="0"/>
          </a:xfrm>
          <a:prstGeom prst="line">
            <a:avLst/>
          </a:prstGeom>
          <a:ln w="19050" cmpd="sng">
            <a:solidFill>
              <a:srgbClr val="5F738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34000">
              <a:srgbClr val="5F7387"/>
            </a:gs>
            <a:gs pos="92000">
              <a:srgbClr val="3A4550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142985"/>
            <a:ext cx="7486648" cy="714380"/>
          </a:xfrm>
        </p:spPr>
        <p:txBody>
          <a:bodyPr anchor="t">
            <a:normAutofit/>
          </a:bodyPr>
          <a:lstStyle>
            <a:lvl1pPr algn="l">
              <a:defRPr sz="32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928802"/>
            <a:ext cx="7486648" cy="1357311"/>
          </a:xfrm>
        </p:spPr>
        <p:txBody>
          <a:bodyPr anchor="t" anchorCtr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gradFill flip="none" rotWithShape="1">
            <a:gsLst>
              <a:gs pos="20000">
                <a:srgbClr val="E16400"/>
              </a:gs>
              <a:gs pos="100000">
                <a:srgbClr val="9C45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Isosceles Triangle 7"/>
          <p:cNvSpPr/>
          <p:nvPr/>
        </p:nvSpPr>
        <p:spPr>
          <a:xfrm rot="10800000">
            <a:off x="928662" y="928670"/>
            <a:ext cx="571504" cy="285752"/>
          </a:xfrm>
          <a:prstGeom prst="triangle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4" descr="C:\Work\Job\PageSeeder\Graphics\marketing\pp-headerhig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643438" cy="1064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Isosceles Triangle 8"/>
          <p:cNvSpPr/>
          <p:nvPr/>
        </p:nvSpPr>
        <p:spPr>
          <a:xfrm rot="10800000">
            <a:off x="928662" y="928670"/>
            <a:ext cx="571504" cy="285752"/>
          </a:xfrm>
          <a:prstGeom prst="triangle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2" descr="C:\Work\Job\PageSeeder\Graphics\marketing\alettelogo-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143644"/>
            <a:ext cx="1252537" cy="609600"/>
          </a:xfrm>
          <a:prstGeom prst="rect">
            <a:avLst/>
          </a:prstGeom>
          <a:noFill/>
        </p:spPr>
      </p:pic>
      <p:cxnSp>
        <p:nvCxnSpPr>
          <p:cNvPr id="11" name="Straight Connector 10"/>
          <p:cNvCxnSpPr/>
          <p:nvPr/>
        </p:nvCxnSpPr>
        <p:spPr>
          <a:xfrm>
            <a:off x="428596" y="6143644"/>
            <a:ext cx="8286808" cy="0"/>
          </a:xfrm>
          <a:prstGeom prst="line">
            <a:avLst/>
          </a:prstGeom>
          <a:ln w="19050" cmpd="sng">
            <a:solidFill>
              <a:srgbClr val="5F738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132410" y="6480000"/>
            <a:ext cx="142876" cy="0"/>
          </a:xfrm>
          <a:prstGeom prst="line">
            <a:avLst/>
          </a:prstGeom>
          <a:ln>
            <a:solidFill>
              <a:srgbClr val="5F73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928662" y="928670"/>
            <a:ext cx="571504" cy="285752"/>
          </a:xfrm>
          <a:prstGeom prst="triangle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" name="Picture 2" descr="C:\Work\Job\PageSeeder\Graphics\marketing\alettelogo-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143644"/>
            <a:ext cx="1252537" cy="609600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>
          <a:xfrm>
            <a:off x="428596" y="6143644"/>
            <a:ext cx="8286808" cy="0"/>
          </a:xfrm>
          <a:prstGeom prst="line">
            <a:avLst/>
          </a:prstGeom>
          <a:ln w="19050" cmpd="sng">
            <a:solidFill>
              <a:srgbClr val="5F738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3132410" y="6480000"/>
            <a:ext cx="142876" cy="0"/>
          </a:xfrm>
          <a:prstGeom prst="line">
            <a:avLst/>
          </a:prstGeom>
          <a:ln>
            <a:solidFill>
              <a:srgbClr val="5F73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Isosceles Triangle 6"/>
          <p:cNvSpPr/>
          <p:nvPr/>
        </p:nvSpPr>
        <p:spPr>
          <a:xfrm rot="10800000">
            <a:off x="928662" y="928670"/>
            <a:ext cx="571504" cy="285752"/>
          </a:xfrm>
          <a:prstGeom prst="triangle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2" descr="C:\Work\Job\PageSeeder\Graphics\marketing\alettelogo-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143644"/>
            <a:ext cx="1252537" cy="6096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428596" y="6143644"/>
            <a:ext cx="8286808" cy="0"/>
          </a:xfrm>
          <a:prstGeom prst="line">
            <a:avLst/>
          </a:prstGeom>
          <a:ln w="19050" cmpd="sng">
            <a:solidFill>
              <a:srgbClr val="5F738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132410" y="6480000"/>
            <a:ext cx="142876" cy="0"/>
          </a:xfrm>
          <a:prstGeom prst="line">
            <a:avLst/>
          </a:prstGeom>
          <a:ln>
            <a:solidFill>
              <a:srgbClr val="5F73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5" name="Picture 2" descr="C:\Work\Job\PageSeeder\Graphics\marketing\alettelogo-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143644"/>
            <a:ext cx="1252537" cy="609600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428596" y="6143644"/>
            <a:ext cx="8286808" cy="0"/>
          </a:xfrm>
          <a:prstGeom prst="line">
            <a:avLst/>
          </a:prstGeom>
          <a:ln w="19050" cmpd="sng">
            <a:solidFill>
              <a:srgbClr val="5F738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Isosceles Triangle 7"/>
          <p:cNvSpPr/>
          <p:nvPr/>
        </p:nvSpPr>
        <p:spPr>
          <a:xfrm rot="10800000">
            <a:off x="928662" y="928670"/>
            <a:ext cx="571504" cy="285752"/>
          </a:xfrm>
          <a:prstGeom prst="triangle">
            <a:avLst/>
          </a:prstGeom>
          <a:solidFill>
            <a:srgbClr val="E1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3132410" y="6480000"/>
            <a:ext cx="142876" cy="0"/>
          </a:xfrm>
          <a:prstGeom prst="line">
            <a:avLst/>
          </a:prstGeom>
          <a:ln>
            <a:solidFill>
              <a:srgbClr val="5F73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8" name="Picture 2" descr="C:\Work\Job\PageSeeder\Graphics\marketing\alettelogo-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143644"/>
            <a:ext cx="1252537" cy="6096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428596" y="6143644"/>
            <a:ext cx="8286808" cy="0"/>
          </a:xfrm>
          <a:prstGeom prst="line">
            <a:avLst/>
          </a:prstGeom>
          <a:ln w="19050" cmpd="sng">
            <a:solidFill>
              <a:srgbClr val="5F738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132410" y="6480000"/>
            <a:ext cx="142876" cy="0"/>
          </a:xfrm>
          <a:prstGeom prst="line">
            <a:avLst/>
          </a:prstGeom>
          <a:ln>
            <a:solidFill>
              <a:srgbClr val="5F73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8" name="Picture 2" descr="C:\Work\Job\PageSeeder\Graphics\marketing\alettelogo-2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143644"/>
            <a:ext cx="1252537" cy="6096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428596" y="6143644"/>
            <a:ext cx="8286808" cy="0"/>
          </a:xfrm>
          <a:prstGeom prst="line">
            <a:avLst/>
          </a:prstGeom>
          <a:ln w="19050" cmpd="sng">
            <a:solidFill>
              <a:srgbClr val="5F7387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132410" y="6480000"/>
            <a:ext cx="142876" cy="0"/>
          </a:xfrm>
          <a:prstGeom prst="line">
            <a:avLst/>
          </a:prstGeom>
          <a:ln>
            <a:solidFill>
              <a:srgbClr val="5F73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95936" y="6286520"/>
            <a:ext cx="2664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5F7387"/>
                </a:solidFill>
              </a:defRPr>
            </a:lvl1pPr>
          </a:lstStyle>
          <a:p>
            <a:r>
              <a:rPr lang="en-US" smtClean="0"/>
              <a:t>MPS Workshop – August 25, 2016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3288" y="6286520"/>
            <a:ext cx="2346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rgbClr val="5F7387"/>
                </a:solidFill>
              </a:defRPr>
            </a:lvl1pPr>
          </a:lstStyle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8596" y="6286520"/>
            <a:ext cx="428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F7387"/>
                </a:solidFill>
              </a:defRPr>
            </a:lvl1pPr>
          </a:lstStyle>
          <a:p>
            <a:fld id="{25A10657-6560-496C-A310-0FE83892F8B8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2" descr="C:\Work\Job\PageSeeder\Graphics\marketing\alettelogo-200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29520" y="6143644"/>
            <a:ext cx="1252537" cy="609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rgbClr val="5F7387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rgbClr val="5F738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rgbClr val="5F738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rgbClr val="5F738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rgbClr val="5F738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.pbs.gov.au/docs/reference/pbsxml_reports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api.pbs.gov.au/0.3/items/8023G.xml?effectivedate=2015-08-01&amp;advancenotice=tru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api.pbs.gov.au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pbs.websmaster@health.gov.au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api.pbs.gov.au/howto.html" TargetMode="External"/><Relationship Id="rId2" Type="http://schemas.openxmlformats.org/officeDocument/2006/relationships/hyperlink" Target="https://dev.pbs.gov.au/do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.pbs.gov.au/discussion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3651864"/>
            <a:ext cx="8031836" cy="857256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Monthly Publishing System (MPS) Developer Workshop 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5021156"/>
            <a:ext cx="7500990" cy="1000132"/>
          </a:xfrm>
        </p:spPr>
        <p:txBody>
          <a:bodyPr/>
          <a:lstStyle/>
          <a:p>
            <a:r>
              <a:rPr lang="en-AU" dirty="0" smtClean="0"/>
              <a:t>25 August, 2015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433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Challenges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Grouping</a:t>
            </a:r>
          </a:p>
          <a:p>
            <a:pPr lvl="1"/>
            <a:r>
              <a:rPr lang="en-AU" dirty="0" smtClean="0"/>
              <a:t>Hardcopy vs legislative instruments vs …?</a:t>
            </a:r>
          </a:p>
          <a:p>
            <a:r>
              <a:rPr lang="en-AU" dirty="0" smtClean="0"/>
              <a:t>Sorting</a:t>
            </a:r>
          </a:p>
          <a:p>
            <a:pPr lvl="1"/>
            <a:r>
              <a:rPr lang="en-AU" dirty="0" smtClean="0"/>
              <a:t>The primary specification is the 30 year old hardcopy.</a:t>
            </a:r>
          </a:p>
          <a:p>
            <a:r>
              <a:rPr lang="en-AU" dirty="0" smtClean="0"/>
              <a:t>Ordering</a:t>
            </a:r>
          </a:p>
          <a:p>
            <a:pPr lvl="1"/>
            <a:r>
              <a:rPr lang="en-AU" dirty="0" smtClean="0"/>
              <a:t>Varies – a recent example is notes to restrictions.</a:t>
            </a:r>
          </a:p>
          <a:p>
            <a:r>
              <a:rPr lang="en-AU" dirty="0" smtClean="0"/>
              <a:t>Identifying</a:t>
            </a:r>
          </a:p>
          <a:p>
            <a:pPr lvl="1"/>
            <a:r>
              <a:rPr lang="en-AU" dirty="0" smtClean="0"/>
              <a:t>The lack of permanent IDs is not optimal.</a:t>
            </a:r>
          </a:p>
          <a:p>
            <a:pPr marL="0" indent="0" algn="ctr">
              <a:buNone/>
            </a:pPr>
            <a:endParaRPr lang="en-AU" dirty="0" smtClean="0"/>
          </a:p>
          <a:p>
            <a:pPr marL="0" indent="0" algn="ctr">
              <a:buNone/>
            </a:pPr>
            <a:r>
              <a:rPr lang="en-AU" i="1" dirty="0" smtClean="0"/>
              <a:t>The fundamental issue is coping with the complexity of the data in the context of each deliverable!</a:t>
            </a:r>
            <a:endParaRPr lang="en-AU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F2E4-0199-4502-84DA-9BDC86DDA0DB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84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challenges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The schema is big and there are a lot of places for data to hide.</a:t>
            </a:r>
          </a:p>
          <a:p>
            <a:r>
              <a:rPr lang="en-AU" dirty="0" smtClean="0"/>
              <a:t>No one asks what will work best for developers before they amend the legislation.</a:t>
            </a:r>
          </a:p>
          <a:p>
            <a:r>
              <a:rPr lang="en-AU" dirty="0" smtClean="0"/>
              <a:t>The first day of the month is non-negotiable.</a:t>
            </a:r>
          </a:p>
          <a:p>
            <a:r>
              <a:rPr lang="en-AU" dirty="0" smtClean="0"/>
              <a:t>IE 6…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F2E4-0199-4502-84DA-9BDC86DDA0DB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639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solution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Both </a:t>
            </a:r>
            <a:r>
              <a:rPr lang="en-AU" dirty="0"/>
              <a:t>ends are </a:t>
            </a:r>
            <a:r>
              <a:rPr lang="en-AU" dirty="0" smtClean="0"/>
              <a:t>volatile.</a:t>
            </a:r>
          </a:p>
          <a:p>
            <a:r>
              <a:rPr lang="en-AU" dirty="0" smtClean="0"/>
              <a:t>Neither end is under our control.</a:t>
            </a:r>
          </a:p>
          <a:p>
            <a:r>
              <a:rPr lang="en-AU" dirty="0" smtClean="0"/>
              <a:t>The business logic is expensive and fragile therefore duplication must be avoided.</a:t>
            </a:r>
          </a:p>
          <a:p>
            <a:r>
              <a:rPr lang="en-AU" dirty="0" smtClean="0"/>
              <a:t>Stability is needed somewhere, so the only option for the MPS is to create an API in between the source data and the deliverables. 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F2E4-0199-4502-84DA-9BDC86DDA0DB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173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MPS processing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Start with the PBS XML and extensive validation.</a:t>
            </a:r>
          </a:p>
          <a:p>
            <a:pPr lvl="1"/>
            <a:r>
              <a:rPr lang="en-AU" dirty="0"/>
              <a:t>Well-</a:t>
            </a:r>
            <a:r>
              <a:rPr lang="en-AU" dirty="0" err="1"/>
              <a:t>formedness</a:t>
            </a:r>
            <a:endParaRPr lang="en-AU" dirty="0"/>
          </a:p>
          <a:p>
            <a:pPr lvl="1"/>
            <a:r>
              <a:rPr lang="en-AU" dirty="0"/>
              <a:t>Schema</a:t>
            </a:r>
          </a:p>
          <a:p>
            <a:pPr lvl="1"/>
            <a:r>
              <a:rPr lang="en-AU" dirty="0" err="1"/>
              <a:t>Schematron</a:t>
            </a:r>
            <a:endParaRPr lang="en-AU" dirty="0"/>
          </a:p>
          <a:p>
            <a:pPr lvl="1"/>
            <a:r>
              <a:rPr lang="en-AU" dirty="0"/>
              <a:t>Internal format </a:t>
            </a:r>
            <a:r>
              <a:rPr lang="en-AU" dirty="0" smtClean="0"/>
              <a:t>validation</a:t>
            </a:r>
          </a:p>
          <a:p>
            <a:r>
              <a:rPr lang="en-AU" dirty="0" smtClean="0"/>
              <a:t>Validation isn’t enough.</a:t>
            </a:r>
          </a:p>
          <a:p>
            <a:pPr lvl="1"/>
            <a:r>
              <a:rPr lang="en-AU" dirty="0" smtClean="0"/>
              <a:t>No errors doesn’t guarantee no problems.</a:t>
            </a:r>
          </a:p>
          <a:p>
            <a:pPr lvl="1"/>
            <a:r>
              <a:rPr lang="en-AU" dirty="0" smtClean="0"/>
              <a:t>Validation errors aren’t always easy to interpret.</a:t>
            </a:r>
            <a:endParaRPr lang="en-AU" dirty="0"/>
          </a:p>
          <a:p>
            <a:pPr>
              <a:buFontTx/>
              <a:buChar char="-"/>
            </a:pP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F2E4-0199-4502-84DA-9BDC86DDA0DB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595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</a:t>
            </a:r>
            <a:r>
              <a:rPr lang="en-AU" dirty="0" smtClean="0"/>
              <a:t>Verification</a:t>
            </a:r>
            <a:endParaRPr lang="en-AU" dirty="0"/>
          </a:p>
        </p:txBody>
      </p:sp>
      <p:sp>
        <p:nvSpPr>
          <p:cNvPr id="3" name="Content Placeholder 2" title="&quot;&quot;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Count everything (between months and each version)</a:t>
            </a:r>
          </a:p>
          <a:p>
            <a:pPr lvl="1"/>
            <a:r>
              <a:rPr lang="en-AU" dirty="0"/>
              <a:t>Generic Drug  </a:t>
            </a:r>
          </a:p>
          <a:p>
            <a:pPr lvl="1"/>
            <a:r>
              <a:rPr lang="en-AU" dirty="0"/>
              <a:t>PBS Item </a:t>
            </a:r>
          </a:p>
          <a:p>
            <a:pPr lvl="1"/>
            <a:r>
              <a:rPr lang="en-AU" dirty="0"/>
              <a:t>PBS Product </a:t>
            </a:r>
          </a:p>
          <a:p>
            <a:pPr lvl="1"/>
            <a:r>
              <a:rPr lang="en-AU" dirty="0"/>
              <a:t>Schedule</a:t>
            </a:r>
          </a:p>
          <a:p>
            <a:r>
              <a:rPr lang="en-AU" dirty="0"/>
              <a:t>Reports:</a:t>
            </a:r>
          </a:p>
          <a:p>
            <a:pPr marL="800100" lvl="2" indent="0">
              <a:buNone/>
            </a:pPr>
            <a:r>
              <a:rPr lang="en-AU" dirty="0">
                <a:hlinkClick r:id="rId2"/>
              </a:rPr>
              <a:t>https://dev.pbs.gov.au/docs/reference/pbsxml_reports.html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30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Statistics </a:t>
            </a:r>
            <a:r>
              <a:rPr lang="en-AU" dirty="0" smtClean="0"/>
              <a:t>Report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15</a:t>
            </a:fld>
            <a:endParaRPr lang="en-AU"/>
          </a:p>
        </p:txBody>
      </p:sp>
      <p:pic>
        <p:nvPicPr>
          <p:cNvPr id="1026" name="Picture 2" descr="\\usernas.ad.allette.com.au\users$\ccai\Desktop\pbs-mps-2015-09-01-v1.xml – 2015-09-01 – Monthly Statistics – API Reference 2015-08-24 16-30-18.png" title="''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48" y="1560065"/>
            <a:ext cx="3991044" cy="438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Content Placeholder 15" title="''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888" y="1628800"/>
            <a:ext cx="4225341" cy="4320481"/>
          </a:xfrm>
        </p:spPr>
      </p:pic>
      <p:sp>
        <p:nvSpPr>
          <p:cNvPr id="18" name="Rectangle 17" descr="''"/>
          <p:cNvSpPr/>
          <p:nvPr/>
        </p:nvSpPr>
        <p:spPr>
          <a:xfrm>
            <a:off x="171276" y="2708920"/>
            <a:ext cx="440284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 title="''"/>
          <p:cNvSpPr/>
          <p:nvPr/>
        </p:nvSpPr>
        <p:spPr>
          <a:xfrm>
            <a:off x="4499992" y="2708920"/>
            <a:ext cx="440284" cy="43204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2" name="Straight Connector 21" title="&quot;&quot;"/>
          <p:cNvCxnSpPr/>
          <p:nvPr/>
        </p:nvCxnSpPr>
        <p:spPr>
          <a:xfrm>
            <a:off x="0" y="4005064"/>
            <a:ext cx="90364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 title="&quot;&quot;"/>
          <p:cNvCxnSpPr/>
          <p:nvPr/>
        </p:nvCxnSpPr>
        <p:spPr>
          <a:xfrm>
            <a:off x="0" y="4653136"/>
            <a:ext cx="903649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9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MPS Summary of Changes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16</a:t>
            </a:fld>
            <a:endParaRPr lang="en-AU"/>
          </a:p>
        </p:txBody>
      </p:sp>
      <p:pic>
        <p:nvPicPr>
          <p:cNvPr id="8" name="Picture 2" title="&quot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34" y="2402864"/>
            <a:ext cx="7758731" cy="292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999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Summary of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17</a:t>
            </a:fld>
            <a:endParaRPr lang="en-AU"/>
          </a:p>
        </p:txBody>
      </p:sp>
      <p:pic>
        <p:nvPicPr>
          <p:cNvPr id="11" name="Picture 2" title="&quot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87" y="2079054"/>
            <a:ext cx="7796826" cy="3568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77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Summary of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18</a:t>
            </a:fld>
            <a:endParaRPr lang="en-AU" dirty="0"/>
          </a:p>
        </p:txBody>
      </p:sp>
      <p:pic>
        <p:nvPicPr>
          <p:cNvPr id="8" name="Picture 2" title="&quot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606" y="1600200"/>
            <a:ext cx="623278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552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Summary of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19</a:t>
            </a:fld>
            <a:endParaRPr lang="en-AU"/>
          </a:p>
        </p:txBody>
      </p:sp>
      <p:pic>
        <p:nvPicPr>
          <p:cNvPr id="10" name="Picture 2" title="&quot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873" y="1600200"/>
            <a:ext cx="653625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70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High-level 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Preliminary discussion session</a:t>
            </a:r>
          </a:p>
          <a:p>
            <a:r>
              <a:rPr lang="en-US" dirty="0" smtClean="0"/>
              <a:t>Overview of the MPS</a:t>
            </a:r>
          </a:p>
          <a:p>
            <a:pPr lvl="1"/>
            <a:r>
              <a:rPr lang="en-US" dirty="0" smtClean="0"/>
              <a:t>Lunch</a:t>
            </a:r>
          </a:p>
          <a:p>
            <a:r>
              <a:rPr lang="en-US" dirty="0" smtClean="0"/>
              <a:t>Presentation and Workshop</a:t>
            </a:r>
          </a:p>
          <a:p>
            <a:r>
              <a:rPr lang="en-US" dirty="0" smtClean="0"/>
              <a:t>Wrap-up discussion session</a:t>
            </a:r>
          </a:p>
          <a:p>
            <a:pPr lvl="1"/>
            <a:r>
              <a:rPr lang="en-US" dirty="0" smtClean="0"/>
              <a:t>Finish </a:t>
            </a:r>
            <a:r>
              <a:rPr lang="en-US" sz="2200" dirty="0" smtClean="0"/>
              <a:t>(‘Break’ for those that want to continue)</a:t>
            </a:r>
          </a:p>
          <a:p>
            <a:r>
              <a:rPr lang="en-US" dirty="0" smtClean="0"/>
              <a:t>Informal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257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Summary of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20</a:t>
            </a:fld>
            <a:endParaRPr lang="en-AU"/>
          </a:p>
        </p:txBody>
      </p:sp>
      <p:pic>
        <p:nvPicPr>
          <p:cNvPr id="8" name="Picture 2" title="&quot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428" y="2313975"/>
            <a:ext cx="5257143" cy="309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7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Processing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Data overlap</a:t>
            </a:r>
          </a:p>
          <a:p>
            <a:pPr lvl="1"/>
            <a:r>
              <a:rPr lang="en-AU" dirty="0" smtClean="0"/>
              <a:t>Much of the source data looks the same.</a:t>
            </a:r>
          </a:p>
          <a:p>
            <a:pPr lvl="2"/>
            <a:r>
              <a:rPr lang="en-AU" dirty="0" smtClean="0"/>
              <a:t>It isn’t easy to determine which values are correct or when you have used the wrong value.</a:t>
            </a:r>
          </a:p>
          <a:p>
            <a:pPr lvl="1"/>
            <a:r>
              <a:rPr lang="en-AU" dirty="0" smtClean="0"/>
              <a:t>Correct decisions may become wrong.</a:t>
            </a:r>
          </a:p>
          <a:p>
            <a:pPr marL="457200" lvl="1" indent="0">
              <a:buNone/>
            </a:pP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451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Protection from volatility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MPS API</a:t>
            </a:r>
          </a:p>
          <a:p>
            <a:pPr lvl="1"/>
            <a:r>
              <a:rPr lang="en-AU" dirty="0" smtClean="0"/>
              <a:t>Consequences of change are always limited to the distance between the source of the change and the API.</a:t>
            </a:r>
          </a:p>
          <a:p>
            <a:pPr marL="457200" lvl="1" indent="0">
              <a:buNone/>
            </a:pP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68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Example: Summary of Changes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Addition Items </a:t>
            </a:r>
          </a:p>
          <a:p>
            <a:pPr lvl="1"/>
            <a:r>
              <a:rPr lang="en-AU" dirty="0" smtClean="0"/>
              <a:t>Pull data by item code</a:t>
            </a:r>
          </a:p>
          <a:p>
            <a:pPr lvl="2"/>
            <a:r>
              <a:rPr lang="en-AU" dirty="0" smtClean="0"/>
              <a:t>Use service: /0.3/items/{code}</a:t>
            </a:r>
          </a:p>
          <a:p>
            <a:r>
              <a:rPr lang="en-AU" dirty="0" smtClean="0"/>
              <a:t>Addition Brands</a:t>
            </a:r>
          </a:p>
          <a:p>
            <a:pPr lvl="1"/>
            <a:r>
              <a:rPr lang="en-AU" dirty="0" smtClean="0"/>
              <a:t>Pull date by brand code</a:t>
            </a:r>
          </a:p>
          <a:p>
            <a:pPr lvl="2"/>
            <a:r>
              <a:rPr lang="en-AU" dirty="0" smtClean="0"/>
              <a:t>Use service: /0.3/brands/{code}</a:t>
            </a:r>
          </a:p>
          <a:p>
            <a:r>
              <a:rPr lang="en-AU" dirty="0" smtClean="0"/>
              <a:t>Addition Notes</a:t>
            </a:r>
          </a:p>
          <a:p>
            <a:pPr lvl="1"/>
            <a:r>
              <a:rPr lang="en-AU" dirty="0" smtClean="0"/>
              <a:t>Pull data by note code</a:t>
            </a:r>
          </a:p>
          <a:p>
            <a:pPr lvl="1"/>
            <a:r>
              <a:rPr lang="en-AU" dirty="0" smtClean="0"/>
              <a:t>Use service: /0.3/notes/{code}</a:t>
            </a:r>
          </a:p>
          <a:p>
            <a:pPr lvl="1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346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Example: Summary of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Deletion Items</a:t>
            </a:r>
          </a:p>
          <a:p>
            <a:pPr lvl="1"/>
            <a:r>
              <a:rPr lang="en-AU" dirty="0" smtClean="0"/>
              <a:t>Pull last month of data by item code</a:t>
            </a:r>
          </a:p>
          <a:p>
            <a:pPr lvl="2"/>
            <a:r>
              <a:rPr lang="en-AU" dirty="0" smtClean="0"/>
              <a:t>Use service: /0.3/items/{code}?</a:t>
            </a:r>
            <a:r>
              <a:rPr lang="en-AU" dirty="0" err="1" smtClean="0"/>
              <a:t>effectivedate</a:t>
            </a:r>
            <a:r>
              <a:rPr lang="en-AU" dirty="0" smtClean="0"/>
              <a:t>=2015-07-01</a:t>
            </a:r>
          </a:p>
          <a:p>
            <a:r>
              <a:rPr lang="en-AU" dirty="0" smtClean="0"/>
              <a:t>Deletion Brands</a:t>
            </a:r>
          </a:p>
          <a:p>
            <a:pPr lvl="1"/>
            <a:r>
              <a:rPr lang="en-AU" dirty="0" smtClean="0"/>
              <a:t>Pull </a:t>
            </a:r>
            <a:r>
              <a:rPr lang="en-AU" dirty="0"/>
              <a:t>last month</a:t>
            </a:r>
            <a:r>
              <a:rPr lang="en-AU" dirty="0" smtClean="0"/>
              <a:t> date by brand code</a:t>
            </a:r>
          </a:p>
          <a:p>
            <a:pPr lvl="2"/>
            <a:r>
              <a:rPr lang="en-AU" dirty="0" smtClean="0"/>
              <a:t>Use service: /0.3/brands/{code}?</a:t>
            </a:r>
            <a:r>
              <a:rPr lang="en-AU" dirty="0" err="1"/>
              <a:t>effectivedate</a:t>
            </a:r>
            <a:r>
              <a:rPr lang="en-AU" dirty="0"/>
              <a:t>=2015-07-01</a:t>
            </a:r>
            <a:endParaRPr lang="en-AU" dirty="0" smtClean="0"/>
          </a:p>
          <a:p>
            <a:r>
              <a:rPr lang="en-AU" dirty="0" smtClean="0"/>
              <a:t>Deletion Notes</a:t>
            </a:r>
          </a:p>
          <a:p>
            <a:pPr lvl="1"/>
            <a:r>
              <a:rPr lang="en-AU" dirty="0" smtClean="0"/>
              <a:t>Pull </a:t>
            </a:r>
            <a:r>
              <a:rPr lang="en-AU" dirty="0"/>
              <a:t>last month </a:t>
            </a:r>
            <a:r>
              <a:rPr lang="en-AU" dirty="0" smtClean="0"/>
              <a:t>data by note code</a:t>
            </a:r>
          </a:p>
          <a:p>
            <a:pPr lvl="2"/>
            <a:r>
              <a:rPr lang="en-AU" dirty="0" smtClean="0"/>
              <a:t>Use service: /0.3/notes/{code}?</a:t>
            </a:r>
            <a:r>
              <a:rPr lang="en-AU" dirty="0" err="1"/>
              <a:t>effectivedate</a:t>
            </a:r>
            <a:r>
              <a:rPr lang="en-AU" dirty="0"/>
              <a:t>=2015-07-01</a:t>
            </a:r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84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Example: Summary of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Alteration</a:t>
            </a:r>
          </a:p>
          <a:p>
            <a:pPr lvl="1"/>
            <a:r>
              <a:rPr lang="en-AU" dirty="0" smtClean="0"/>
              <a:t>Brand name</a:t>
            </a:r>
          </a:p>
          <a:p>
            <a:pPr lvl="1"/>
            <a:r>
              <a:rPr lang="en-AU" dirty="0" smtClean="0"/>
              <a:t>Form strength</a:t>
            </a:r>
          </a:p>
          <a:p>
            <a:pPr lvl="1"/>
            <a:r>
              <a:rPr lang="en-AU" dirty="0" smtClean="0"/>
              <a:t>Prescriber group</a:t>
            </a:r>
          </a:p>
          <a:p>
            <a:pPr lvl="1"/>
            <a:r>
              <a:rPr lang="en-AU" dirty="0" smtClean="0"/>
              <a:t>Manufacturer</a:t>
            </a:r>
          </a:p>
          <a:p>
            <a:pPr lvl="1"/>
            <a:r>
              <a:rPr lang="en-AU" dirty="0" smtClean="0"/>
              <a:t>Restriction</a:t>
            </a:r>
          </a:p>
          <a:p>
            <a:pPr lvl="1"/>
            <a:r>
              <a:rPr lang="en-AU" dirty="0" smtClean="0"/>
              <a:t>Authority type</a:t>
            </a:r>
          </a:p>
          <a:p>
            <a:pPr lvl="1"/>
            <a:r>
              <a:rPr lang="en-AU" dirty="0" smtClean="0"/>
              <a:t>Max quantity</a:t>
            </a:r>
          </a:p>
          <a:p>
            <a:pPr lvl="1"/>
            <a:r>
              <a:rPr lang="en-AU" dirty="0" smtClean="0"/>
              <a:t>Pack quantity</a:t>
            </a:r>
          </a:p>
          <a:p>
            <a:pPr lvl="1"/>
            <a:r>
              <a:rPr lang="en-AU" dirty="0" smtClean="0"/>
              <a:t>Number of repeat</a:t>
            </a:r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22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Example: Summary of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Alteration </a:t>
            </a:r>
            <a:r>
              <a:rPr lang="en-AU" dirty="0"/>
              <a:t>(</a:t>
            </a:r>
            <a:r>
              <a:rPr lang="en-AU" dirty="0" smtClean="0"/>
              <a:t>continue)</a:t>
            </a:r>
          </a:p>
          <a:p>
            <a:pPr lvl="1"/>
            <a:r>
              <a:rPr lang="en-AU" dirty="0"/>
              <a:t>Pull data by item code</a:t>
            </a:r>
          </a:p>
          <a:p>
            <a:pPr lvl="2"/>
            <a:r>
              <a:rPr lang="en-AU" dirty="0" smtClean="0"/>
              <a:t>Current month:</a:t>
            </a:r>
          </a:p>
          <a:p>
            <a:pPr marL="914400" lvl="2" indent="0">
              <a:buNone/>
            </a:pPr>
            <a:r>
              <a:rPr lang="en-AU" dirty="0" smtClean="0"/>
              <a:t>	/</a:t>
            </a:r>
            <a:r>
              <a:rPr lang="en-AU" dirty="0"/>
              <a:t>0.3/items/{code</a:t>
            </a:r>
            <a:r>
              <a:rPr lang="en-AU" dirty="0" smtClean="0"/>
              <a:t>}?</a:t>
            </a:r>
            <a:r>
              <a:rPr lang="en-AU" dirty="0" err="1" smtClean="0"/>
              <a:t>effectivedate</a:t>
            </a:r>
            <a:r>
              <a:rPr lang="en-AU" dirty="0" smtClean="0"/>
              <a:t>=2015-08-01</a:t>
            </a:r>
          </a:p>
          <a:p>
            <a:pPr lvl="2"/>
            <a:r>
              <a:rPr lang="en-AU" dirty="0" smtClean="0"/>
              <a:t>Last month:</a:t>
            </a:r>
          </a:p>
          <a:p>
            <a:pPr marL="914400" lvl="2" indent="0">
              <a:buNone/>
            </a:pPr>
            <a:r>
              <a:rPr lang="en-AU" dirty="0" smtClean="0"/>
              <a:t>	/0.3/items</a:t>
            </a:r>
            <a:r>
              <a:rPr lang="en-AU" dirty="0"/>
              <a:t>/{code}?</a:t>
            </a:r>
            <a:r>
              <a:rPr lang="en-AU" dirty="0" err="1" smtClean="0"/>
              <a:t>effectivedate</a:t>
            </a:r>
            <a:r>
              <a:rPr lang="en-AU" dirty="0" smtClean="0"/>
              <a:t>=2015-07-01</a:t>
            </a:r>
            <a:endParaRPr lang="en-AU" dirty="0"/>
          </a:p>
          <a:p>
            <a:pPr marL="914400" lvl="2" indent="0">
              <a:buNone/>
            </a:pPr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076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Example: Summary of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Advance notice</a:t>
            </a:r>
          </a:p>
          <a:p>
            <a:pPr marL="457200" lvl="1" indent="0">
              <a:buNone/>
            </a:pPr>
            <a:r>
              <a:rPr lang="en-AU" dirty="0" smtClean="0"/>
              <a:t>- Pull </a:t>
            </a:r>
            <a:r>
              <a:rPr lang="en-AU" dirty="0"/>
              <a:t>data by item code</a:t>
            </a:r>
          </a:p>
          <a:p>
            <a:pPr lvl="2"/>
            <a:r>
              <a:rPr lang="en-AU" dirty="0" smtClean="0"/>
              <a:t>Current month:</a:t>
            </a:r>
          </a:p>
          <a:p>
            <a:pPr marL="914400" lvl="2" indent="0">
              <a:buNone/>
            </a:pPr>
            <a:r>
              <a:rPr lang="en-AU" dirty="0" smtClean="0"/>
              <a:t>	/</a:t>
            </a:r>
            <a:r>
              <a:rPr lang="en-AU" dirty="0"/>
              <a:t>0.3/items/{code</a:t>
            </a:r>
            <a:r>
              <a:rPr lang="en-AU" dirty="0" smtClean="0"/>
              <a:t>}?</a:t>
            </a:r>
            <a:r>
              <a:rPr lang="en-AU" dirty="0" err="1" smtClean="0"/>
              <a:t>effectivedate</a:t>
            </a:r>
            <a:r>
              <a:rPr lang="en-AU" dirty="0" smtClean="0"/>
              <a:t>=2015-08-01</a:t>
            </a:r>
          </a:p>
          <a:p>
            <a:pPr marL="514350" lvl="1" indent="0">
              <a:buNone/>
            </a:pPr>
            <a:r>
              <a:rPr lang="en-AU" dirty="0" smtClean="0"/>
              <a:t>- Check the element</a:t>
            </a:r>
          </a:p>
          <a:p>
            <a:pPr lvl="2"/>
            <a:r>
              <a:rPr lang="en-AU" dirty="0" err="1" smtClean="0"/>
              <a:t>AdvanceNotice.Type</a:t>
            </a:r>
            <a:endParaRPr lang="en-AU" dirty="0" smtClean="0"/>
          </a:p>
          <a:p>
            <a:pPr lvl="2"/>
            <a:r>
              <a:rPr lang="en-AU" dirty="0" err="1"/>
              <a:t>AdvanceNotice.EffectiveDate</a:t>
            </a:r>
            <a:endParaRPr lang="en-AU" dirty="0" smtClean="0"/>
          </a:p>
          <a:p>
            <a:pPr marL="914400" lvl="2" indent="0">
              <a:buNone/>
            </a:pPr>
            <a:endParaRPr lang="en-AU" dirty="0" smtClean="0"/>
          </a:p>
          <a:p>
            <a:pPr marL="114300" indent="0">
              <a:buNone/>
            </a:pPr>
            <a:r>
              <a:rPr lang="en-AU" sz="1900" dirty="0" smtClean="0">
                <a:hlinkClick r:id="rId2"/>
              </a:rPr>
              <a:t>http</a:t>
            </a:r>
            <a:r>
              <a:rPr lang="en-AU" sz="1900" dirty="0">
                <a:hlinkClick r:id="rId2"/>
              </a:rPr>
              <a:t>://</a:t>
            </a:r>
            <a:r>
              <a:rPr lang="en-AU" sz="1900" dirty="0" smtClean="0">
                <a:hlinkClick r:id="rId2"/>
              </a:rPr>
              <a:t>api.pbs.gov.au/0.3/items/8023G.xml?effectivedate=2015-08-01&amp;advancenotice=true</a:t>
            </a:r>
            <a:endParaRPr lang="en-AU" sz="1900" dirty="0" smtClean="0"/>
          </a:p>
          <a:p>
            <a:pPr marL="114300" indent="0">
              <a:buNone/>
            </a:pPr>
            <a:endParaRPr lang="en-AU" dirty="0" smtClean="0"/>
          </a:p>
          <a:p>
            <a:pPr marL="114300" indent="0">
              <a:buNone/>
            </a:pPr>
            <a:r>
              <a:rPr lang="en-AU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AU" sz="1700" dirty="0" err="1" smtClean="0">
                <a:latin typeface="Courier New" pitchFamily="49" charset="0"/>
                <a:cs typeface="Courier New" pitchFamily="49" charset="0"/>
              </a:rPr>
              <a:t>AdvanceNotice.Type</a:t>
            </a:r>
            <a:r>
              <a:rPr lang="en-AU" sz="17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AU" sz="1700" b="1" dirty="0" smtClean="0">
                <a:latin typeface="Courier New" pitchFamily="49" charset="0"/>
                <a:cs typeface="Courier New" pitchFamily="49" charset="0"/>
              </a:rPr>
              <a:t>deletion</a:t>
            </a:r>
            <a:r>
              <a:rPr lang="en-AU" sz="17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AU" sz="1700" dirty="0" smtClean="0">
                <a:latin typeface="Courier New" pitchFamily="49" charset="0"/>
                <a:cs typeface="Courier New" pitchFamily="49" charset="0"/>
              </a:rPr>
            </a:br>
            <a:r>
              <a:rPr lang="en-AU" sz="1700" dirty="0" smtClean="0">
                <a:latin typeface="Courier New" pitchFamily="49" charset="0"/>
                <a:cs typeface="Courier New" pitchFamily="49" charset="0"/>
              </a:rPr>
              <a:t>   &lt;/</a:t>
            </a:r>
            <a:r>
              <a:rPr lang="en-AU" sz="1700" dirty="0" err="1">
                <a:latin typeface="Courier New" pitchFamily="49" charset="0"/>
                <a:cs typeface="Courier New" pitchFamily="49" charset="0"/>
              </a:rPr>
              <a:t>AdvanceNotice.Type</a:t>
            </a:r>
            <a:r>
              <a:rPr lang="en-AU" sz="17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4300" indent="0">
              <a:buNone/>
            </a:pPr>
            <a:r>
              <a:rPr lang="en-AU" sz="17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AU" sz="1700" dirty="0" err="1" smtClean="0">
                <a:latin typeface="Courier New" pitchFamily="49" charset="0"/>
                <a:cs typeface="Courier New" pitchFamily="49" charset="0"/>
              </a:rPr>
              <a:t>AdvanceNotice.EffectiveDate</a:t>
            </a:r>
            <a:r>
              <a:rPr lang="en-AU" sz="1700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AU" sz="1700" b="1" dirty="0" smtClean="0">
                <a:latin typeface="Courier New" pitchFamily="49" charset="0"/>
                <a:cs typeface="Courier New" pitchFamily="49" charset="0"/>
              </a:rPr>
              <a:t>2015-10-01</a:t>
            </a:r>
            <a:r>
              <a:rPr lang="en-AU" sz="17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AU" sz="1700" dirty="0" smtClean="0">
                <a:latin typeface="Courier New" pitchFamily="49" charset="0"/>
                <a:cs typeface="Courier New" pitchFamily="49" charset="0"/>
              </a:rPr>
            </a:br>
            <a:r>
              <a:rPr lang="en-AU" sz="1700" dirty="0" smtClean="0">
                <a:latin typeface="Courier New" pitchFamily="49" charset="0"/>
                <a:cs typeface="Courier New" pitchFamily="49" charset="0"/>
              </a:rPr>
              <a:t>   &lt;/</a:t>
            </a:r>
            <a:r>
              <a:rPr lang="en-AU" sz="1700" dirty="0" err="1">
                <a:latin typeface="Courier New" pitchFamily="49" charset="0"/>
                <a:cs typeface="Courier New" pitchFamily="49" charset="0"/>
              </a:rPr>
              <a:t>AdvanceNotice.EffectiveDate</a:t>
            </a:r>
            <a:r>
              <a:rPr lang="en-AU" sz="17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0" lvl="1" indent="0">
              <a:buNone/>
            </a:pP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029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MPS SQLite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Business Objectives</a:t>
            </a:r>
          </a:p>
          <a:p>
            <a:pPr lvl="1"/>
            <a:r>
              <a:rPr lang="en-AU" dirty="0" smtClean="0"/>
              <a:t>Create a portable, lightweight representation of the data as an alternative to the text files.</a:t>
            </a:r>
          </a:p>
          <a:p>
            <a:pPr lvl="2"/>
            <a:r>
              <a:rPr lang="en-AU" dirty="0" smtClean="0"/>
              <a:t>Minimal dependencies.</a:t>
            </a:r>
          </a:p>
          <a:p>
            <a:pPr lvl="2"/>
            <a:r>
              <a:rPr lang="en-AU" dirty="0" smtClean="0"/>
              <a:t>Zero licensing issues.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/>
              <a:t>The answer</a:t>
            </a:r>
          </a:p>
          <a:p>
            <a:pPr lvl="1"/>
            <a:r>
              <a:rPr lang="en-AU" dirty="0" smtClean="0"/>
              <a:t>SQLite database.	 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32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MPS SQLite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29</a:t>
            </a:fld>
            <a:endParaRPr lang="en-AU"/>
          </a:p>
        </p:txBody>
      </p:sp>
      <p:pic>
        <p:nvPicPr>
          <p:cNvPr id="8194" name="Picture 2" title="Screenshot of SQLite Mana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64" y="1268760"/>
            <a:ext cx="7931727" cy="4840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1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Preliminary Discussion Session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Results of the Developer Survey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F2E4-0199-4502-84DA-9BDC86DDA0DB}" type="slidenum">
              <a:rPr lang="en-AU" smtClean="0"/>
              <a:pPr/>
              <a:t>3</a:t>
            </a:fld>
            <a:r>
              <a:rPr lang="en-AU" smtClean="0"/>
              <a:t> of </a:t>
            </a:r>
            <a:fld id="{4DF69653-61C3-44AF-B213-C5E887B7019C}" type="slidenum">
              <a:rPr lang="en-AU" smtClean="0"/>
              <a:pPr/>
              <a:t>3</a:t>
            </a:fld>
            <a:r>
              <a:rPr lang="en-AU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359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MPS JSON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 lightweight approach suited to modern web architectures. </a:t>
            </a:r>
          </a:p>
          <a:p>
            <a:pPr lvl="1"/>
            <a:r>
              <a:rPr lang="en-AU" dirty="0" smtClean="0"/>
              <a:t>JSON connects </a:t>
            </a:r>
            <a:r>
              <a:rPr lang="en-AU" dirty="0"/>
              <a:t>directly to the </a:t>
            </a:r>
            <a:r>
              <a:rPr lang="en-AU" dirty="0" smtClean="0"/>
              <a:t>API.</a:t>
            </a:r>
          </a:p>
          <a:p>
            <a:pPr lvl="1"/>
            <a:r>
              <a:rPr lang="en-AU" dirty="0" smtClean="0"/>
              <a:t>Use </a:t>
            </a:r>
            <a:r>
              <a:rPr lang="en-AU" dirty="0" err="1" smtClean="0"/>
              <a:t>Javascript</a:t>
            </a:r>
            <a:r>
              <a:rPr lang="en-AU" dirty="0" smtClean="0"/>
              <a:t> to process in the browser.</a:t>
            </a:r>
          </a:p>
          <a:p>
            <a:pPr lvl="1"/>
            <a:r>
              <a:rPr lang="en-AU" dirty="0" smtClean="0"/>
              <a:t>Minimal learning required.</a:t>
            </a:r>
          </a:p>
          <a:p>
            <a:pPr lvl="1"/>
            <a:r>
              <a:rPr lang="en-AU" dirty="0" smtClean="0"/>
              <a:t>Very little infrastructure required.</a:t>
            </a:r>
          </a:p>
          <a:p>
            <a:pPr lvl="1"/>
            <a:r>
              <a:rPr lang="en-AU" dirty="0" smtClean="0"/>
              <a:t>More usable than the text files but based on modern technology.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584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MPS JSON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JSON </a:t>
            </a:r>
            <a:r>
              <a:rPr lang="en-AU" dirty="0"/>
              <a:t>Syntax </a:t>
            </a:r>
          </a:p>
          <a:p>
            <a:r>
              <a:rPr lang="en-AU" dirty="0"/>
              <a:t>Constructed from the XML syntax </a:t>
            </a:r>
          </a:p>
          <a:p>
            <a:pPr lvl="1"/>
            <a:r>
              <a:rPr lang="en-AU" dirty="0" smtClean="0"/>
              <a:t>Namespace </a:t>
            </a:r>
            <a:r>
              <a:rPr lang="en-AU" dirty="0"/>
              <a:t>is ignored </a:t>
            </a:r>
          </a:p>
          <a:p>
            <a:r>
              <a:rPr lang="en-AU" dirty="0" smtClean="0"/>
              <a:t>Using </a:t>
            </a:r>
            <a:r>
              <a:rPr lang="en-AU" dirty="0"/>
              <a:t>the following rules: 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31</a:t>
            </a:fld>
            <a:endParaRPr lang="en-AU"/>
          </a:p>
        </p:txBody>
      </p:sp>
      <p:pic>
        <p:nvPicPr>
          <p:cNvPr id="9218" name="Picture 2" title="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61048"/>
            <a:ext cx="5489523" cy="1908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204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JSON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XML</a:t>
            </a:r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/>
              <a:t>JSON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32</a:t>
            </a:fld>
            <a:endParaRPr lang="en-AU"/>
          </a:p>
        </p:txBody>
      </p:sp>
      <p:pic>
        <p:nvPicPr>
          <p:cNvPr id="10242" name="Picture 2" title="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5634417" cy="1702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 title="&quot;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8"/>
          <a:stretch/>
        </p:blipFill>
        <p:spPr bwMode="auto">
          <a:xfrm>
            <a:off x="2216910" y="3501008"/>
            <a:ext cx="5880100" cy="212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9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API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How </a:t>
            </a:r>
            <a:r>
              <a:rPr lang="en-AU" dirty="0"/>
              <a:t>mature is </a:t>
            </a:r>
            <a:r>
              <a:rPr lang="en-AU" dirty="0" smtClean="0"/>
              <a:t>the API? </a:t>
            </a:r>
            <a:endParaRPr lang="en-AU" dirty="0"/>
          </a:p>
          <a:p>
            <a:pPr lvl="1"/>
            <a:r>
              <a:rPr lang="en-AU" dirty="0" smtClean="0"/>
              <a:t>Used by the MPS </a:t>
            </a:r>
            <a:r>
              <a:rPr lang="en-AU" dirty="0"/>
              <a:t>since July </a:t>
            </a:r>
            <a:r>
              <a:rPr lang="en-AU" dirty="0" smtClean="0"/>
              <a:t>2011 opened to the public in August 2012.</a:t>
            </a:r>
            <a:endParaRPr lang="en-AU" dirty="0"/>
          </a:p>
          <a:p>
            <a:pPr lvl="2"/>
            <a:r>
              <a:rPr lang="en-AU" dirty="0" smtClean="0"/>
              <a:t>Powers </a:t>
            </a:r>
            <a:r>
              <a:rPr lang="en-AU" dirty="0"/>
              <a:t>the general PBS </a:t>
            </a:r>
            <a:r>
              <a:rPr lang="en-AU" dirty="0" smtClean="0"/>
              <a:t>Website.</a:t>
            </a:r>
            <a:endParaRPr lang="en-AU" dirty="0"/>
          </a:p>
          <a:p>
            <a:pPr lvl="2"/>
            <a:r>
              <a:rPr lang="en-AU" dirty="0" smtClean="0"/>
              <a:t>Powers </a:t>
            </a:r>
            <a:r>
              <a:rPr lang="en-AU" dirty="0"/>
              <a:t>the mobile PBS </a:t>
            </a:r>
            <a:r>
              <a:rPr lang="en-AU" dirty="0" smtClean="0"/>
              <a:t>Website.</a:t>
            </a:r>
            <a:endParaRPr lang="en-AU" dirty="0"/>
          </a:p>
          <a:p>
            <a:pPr lvl="1"/>
            <a:r>
              <a:rPr lang="en-AU" dirty="0" smtClean="0"/>
              <a:t>Recently upgraded to 0.3 (4</a:t>
            </a:r>
            <a:r>
              <a:rPr lang="en-AU" baseline="30000" dirty="0" smtClean="0"/>
              <a:t>th</a:t>
            </a:r>
            <a:r>
              <a:rPr lang="en-AU" dirty="0" smtClean="0"/>
              <a:t> version).</a:t>
            </a:r>
          </a:p>
          <a:p>
            <a:pPr lvl="2"/>
            <a:r>
              <a:rPr lang="en-AU" dirty="0" smtClean="0"/>
              <a:t>Now used for the hardcopy and Summary of Changes.</a:t>
            </a:r>
          </a:p>
          <a:p>
            <a:pPr lvl="1"/>
            <a:r>
              <a:rPr lang="en-AU" dirty="0" smtClean="0"/>
              <a:t>Undergoes extensive automated testing each month.</a:t>
            </a:r>
          </a:p>
          <a:p>
            <a:pPr lvl="1"/>
            <a:r>
              <a:rPr lang="en-AU" dirty="0" smtClean="0"/>
              <a:t>Is manually reviewed by a lot of people each month (community and industry).</a:t>
            </a:r>
          </a:p>
          <a:p>
            <a:pPr lvl="1"/>
            <a:r>
              <a:rPr lang="en-AU" dirty="0" smtClean="0"/>
              <a:t>Previous API versions are kept up-to-date until all users have migrated forward.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33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847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API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Where </a:t>
            </a:r>
            <a:r>
              <a:rPr lang="en-AU" dirty="0"/>
              <a:t>is it? </a:t>
            </a:r>
            <a:endParaRPr lang="en-AU" dirty="0" smtClean="0"/>
          </a:p>
          <a:p>
            <a:endParaRPr lang="en-AU" dirty="0"/>
          </a:p>
          <a:p>
            <a:pPr marL="0" indent="0" algn="ctr">
              <a:buNone/>
            </a:pPr>
            <a:r>
              <a:rPr lang="en-AU" sz="6000" dirty="0" smtClean="0">
                <a:hlinkClick r:id="rId2"/>
              </a:rPr>
              <a:t>http://api.pbs.gov.au</a:t>
            </a:r>
            <a:endParaRPr lang="en-AU" sz="6000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34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3576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API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How </a:t>
            </a:r>
            <a:r>
              <a:rPr lang="en-AU" dirty="0"/>
              <a:t>to access it? </a:t>
            </a:r>
          </a:p>
          <a:p>
            <a:r>
              <a:rPr lang="en-AU" dirty="0"/>
              <a:t>Sign up by sending an email to: </a:t>
            </a:r>
            <a:r>
              <a:rPr lang="en-AU" dirty="0" smtClean="0">
                <a:hlinkClick r:id="rId2"/>
              </a:rPr>
              <a:t>pbs.websmaster@health.gov.au</a:t>
            </a:r>
            <a:endParaRPr lang="en-AU" dirty="0"/>
          </a:p>
          <a:p>
            <a:r>
              <a:rPr lang="en-AU" dirty="0" smtClean="0"/>
              <a:t>You </a:t>
            </a:r>
            <a:r>
              <a:rPr lang="en-AU" dirty="0"/>
              <a:t>will be given a unique API Key </a:t>
            </a:r>
          </a:p>
          <a:p>
            <a:pPr lvl="1"/>
            <a:r>
              <a:rPr lang="en-AU" dirty="0" smtClean="0"/>
              <a:t>To </a:t>
            </a:r>
            <a:r>
              <a:rPr lang="en-AU" dirty="0"/>
              <a:t>give you access to the API </a:t>
            </a:r>
          </a:p>
          <a:p>
            <a:pPr lvl="1"/>
            <a:r>
              <a:rPr lang="en-AU" dirty="0" smtClean="0"/>
              <a:t>To </a:t>
            </a:r>
            <a:r>
              <a:rPr lang="en-AU" dirty="0"/>
              <a:t>protect the system from abuse </a:t>
            </a:r>
          </a:p>
          <a:p>
            <a:pPr lvl="1"/>
            <a:r>
              <a:rPr lang="en-AU" dirty="0" smtClean="0"/>
              <a:t>To </a:t>
            </a:r>
            <a:r>
              <a:rPr lang="en-AU" dirty="0"/>
              <a:t>allow us to optimise the data based on real usage </a:t>
            </a:r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35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1234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MPS API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What </a:t>
            </a:r>
            <a:r>
              <a:rPr lang="en-AU" dirty="0"/>
              <a:t>formats are supported? </a:t>
            </a:r>
          </a:p>
          <a:p>
            <a:r>
              <a:rPr lang="en-AU" dirty="0"/>
              <a:t>The API can deliver the PBS data </a:t>
            </a:r>
          </a:p>
          <a:p>
            <a:pPr lvl="1"/>
            <a:r>
              <a:rPr lang="en-AU" dirty="0" smtClean="0"/>
              <a:t>as </a:t>
            </a:r>
            <a:r>
              <a:rPr lang="en-AU" b="1" dirty="0"/>
              <a:t>XML </a:t>
            </a:r>
            <a:endParaRPr lang="en-AU" dirty="0"/>
          </a:p>
          <a:p>
            <a:pPr lvl="1"/>
            <a:r>
              <a:rPr lang="en-AU" dirty="0" smtClean="0"/>
              <a:t>Or </a:t>
            </a:r>
            <a:r>
              <a:rPr lang="en-AU" dirty="0"/>
              <a:t>as a </a:t>
            </a:r>
            <a:r>
              <a:rPr lang="en-AU" b="1" dirty="0"/>
              <a:t>JSON </a:t>
            </a:r>
            <a:r>
              <a:rPr lang="en-AU" dirty="0"/>
              <a:t>object </a:t>
            </a:r>
          </a:p>
          <a:p>
            <a:r>
              <a:rPr lang="en-AU" dirty="0" smtClean="0"/>
              <a:t>Also </a:t>
            </a:r>
            <a:r>
              <a:rPr lang="en-AU" dirty="0"/>
              <a:t>supports JSONP </a:t>
            </a:r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36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18239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More information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API </a:t>
            </a:r>
            <a:r>
              <a:rPr lang="en-AU" dirty="0"/>
              <a:t>Documentation </a:t>
            </a:r>
          </a:p>
          <a:p>
            <a:pPr marL="0" indent="0">
              <a:buNone/>
            </a:pPr>
            <a:r>
              <a:rPr lang="en-AU" dirty="0" smtClean="0">
                <a:hlinkClick r:id="rId2"/>
              </a:rPr>
              <a:t>https://dev.pbs.gov.au/docs/</a:t>
            </a:r>
            <a:endParaRPr lang="en-AU" dirty="0" smtClean="0"/>
          </a:p>
          <a:p>
            <a:r>
              <a:rPr lang="en-AU" dirty="0" smtClean="0"/>
              <a:t>To </a:t>
            </a:r>
            <a:r>
              <a:rPr lang="en-AU" dirty="0"/>
              <a:t>familiarise yourself with API </a:t>
            </a:r>
            <a:endParaRPr lang="en-AU" dirty="0" smtClean="0"/>
          </a:p>
          <a:p>
            <a:pPr marL="0" indent="0">
              <a:buNone/>
            </a:pPr>
            <a:r>
              <a:rPr lang="en-AU" dirty="0" smtClean="0">
                <a:hlinkClick r:id="rId3"/>
              </a:rPr>
              <a:t>http</a:t>
            </a:r>
            <a:r>
              <a:rPr lang="en-AU" dirty="0">
                <a:hlinkClick r:id="rId3"/>
              </a:rPr>
              <a:t>://</a:t>
            </a:r>
            <a:r>
              <a:rPr lang="en-AU" dirty="0" smtClean="0">
                <a:hlinkClick r:id="rId3"/>
              </a:rPr>
              <a:t>api.pbs.gov.au/howto.html</a:t>
            </a:r>
            <a:endParaRPr lang="en-AU" dirty="0" smtClean="0"/>
          </a:p>
          <a:p>
            <a:r>
              <a:rPr lang="en-AU" dirty="0" smtClean="0"/>
              <a:t>Developer </a:t>
            </a:r>
            <a:r>
              <a:rPr lang="en-AU" dirty="0"/>
              <a:t>online </a:t>
            </a:r>
            <a:r>
              <a:rPr lang="en-AU" dirty="0" smtClean="0"/>
              <a:t>forum</a:t>
            </a:r>
          </a:p>
          <a:p>
            <a:pPr marL="0" indent="0">
              <a:buNone/>
            </a:pPr>
            <a:r>
              <a:rPr lang="en-AU" dirty="0" smtClean="0">
                <a:hlinkClick r:id="rId4"/>
              </a:rPr>
              <a:t>https</a:t>
            </a:r>
            <a:r>
              <a:rPr lang="en-AU" dirty="0">
                <a:hlinkClick r:id="rId4"/>
              </a:rPr>
              <a:t>://</a:t>
            </a:r>
            <a:r>
              <a:rPr lang="en-AU" dirty="0" smtClean="0">
                <a:hlinkClick r:id="rId4"/>
              </a:rPr>
              <a:t>dev.pbs.gov.au/discussions.html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37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916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MPS 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Design Objectives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F2E4-0199-4502-84DA-9BDC86DDA0DB}" type="slidenum">
              <a:rPr lang="en-AU" smtClean="0"/>
              <a:pPr/>
              <a:t>4</a:t>
            </a:fld>
            <a:r>
              <a:rPr lang="en-AU" smtClean="0"/>
              <a:t> of </a:t>
            </a:r>
            <a:fld id="{4DF69653-61C3-44AF-B213-C5E887B7019C}" type="slidenum">
              <a:rPr lang="en-AU" smtClean="0"/>
              <a:pPr/>
              <a:t>4</a:t>
            </a:fld>
            <a:r>
              <a:rPr lang="en-AU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06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3651864"/>
            <a:ext cx="8031836" cy="857256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Monthly Publishing System (MPS) Developer Workshop </a:t>
            </a:r>
            <a:endParaRPr lang="en-AU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8596" y="4877140"/>
            <a:ext cx="7500990" cy="1000132"/>
          </a:xfrm>
        </p:spPr>
        <p:txBody>
          <a:bodyPr/>
          <a:lstStyle/>
          <a:p>
            <a:r>
              <a:rPr lang="en-AU" dirty="0"/>
              <a:t>25 August, 2015</a:t>
            </a:r>
          </a:p>
          <a:p>
            <a:endParaRPr lang="en-AU" dirty="0"/>
          </a:p>
        </p:txBody>
      </p:sp>
      <p:sp>
        <p:nvSpPr>
          <p:cNvPr id="5" name="Subtitle 2" title="''"/>
          <p:cNvSpPr txBox="1">
            <a:spLocks/>
          </p:cNvSpPr>
          <p:nvPr/>
        </p:nvSpPr>
        <p:spPr>
          <a:xfrm>
            <a:off x="428596" y="5021156"/>
            <a:ext cx="7500990" cy="100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224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Workshop 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Deliverables</a:t>
            </a:r>
          </a:p>
          <a:p>
            <a:r>
              <a:rPr lang="en-AU" dirty="0" smtClean="0"/>
              <a:t>Quality</a:t>
            </a:r>
          </a:p>
          <a:p>
            <a:pPr lvl="1"/>
            <a:r>
              <a:rPr lang="en-AU" dirty="0" smtClean="0"/>
              <a:t>Validation (testing)</a:t>
            </a:r>
          </a:p>
          <a:p>
            <a:pPr lvl="1"/>
            <a:r>
              <a:rPr lang="en-AU" dirty="0" smtClean="0"/>
              <a:t>Verification (counting)</a:t>
            </a:r>
          </a:p>
          <a:p>
            <a:r>
              <a:rPr lang="en-AU" dirty="0" smtClean="0"/>
              <a:t>Tracking Changes</a:t>
            </a:r>
          </a:p>
          <a:p>
            <a:r>
              <a:rPr lang="en-AU" dirty="0" smtClean="0"/>
              <a:t>Options for formatting</a:t>
            </a:r>
          </a:p>
          <a:p>
            <a:r>
              <a:rPr lang="en-AU" dirty="0" smtClean="0"/>
              <a:t>Options for querying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F2E4-0199-4502-84DA-9BDC86DDA0DB}" type="slidenum">
              <a:rPr lang="en-AU" smtClean="0"/>
              <a:pPr/>
              <a:t>6</a:t>
            </a:fld>
            <a:r>
              <a:rPr lang="en-AU" smtClean="0"/>
              <a:t> of </a:t>
            </a:r>
            <a:fld id="{4DF69653-61C3-44AF-B213-C5E887B7019C}" type="slidenum">
              <a:rPr lang="en-AU" smtClean="0"/>
              <a:pPr/>
              <a:t>6</a:t>
            </a:fld>
            <a:r>
              <a:rPr lang="en-AU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2676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Workshop Format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Keep it interactive!</a:t>
            </a:r>
          </a:p>
          <a:p>
            <a:pPr lvl="1"/>
            <a:r>
              <a:rPr lang="en-AU" dirty="0" smtClean="0"/>
              <a:t>The learning should go both ways.</a:t>
            </a:r>
          </a:p>
          <a:p>
            <a:pPr lvl="1"/>
            <a:r>
              <a:rPr lang="en-AU" dirty="0" smtClean="0"/>
              <a:t>Some questions may need to be deferred till the informal session.</a:t>
            </a:r>
          </a:p>
          <a:p>
            <a:r>
              <a:rPr lang="en-AU" dirty="0" smtClean="0"/>
              <a:t>The objective is to be ‘hands-on’ but the format may require some flexibility.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F2E4-0199-4502-84DA-9BDC86DDA0DB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91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MPS Overview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What does it deliver?</a:t>
            </a:r>
          </a:p>
          <a:p>
            <a:pPr lvl="1"/>
            <a:r>
              <a:rPr lang="en-AU" dirty="0" smtClean="0"/>
              <a:t>Reports</a:t>
            </a:r>
            <a:endParaRPr lang="en-AU" dirty="0"/>
          </a:p>
          <a:p>
            <a:pPr lvl="1"/>
            <a:r>
              <a:rPr lang="en-AU" dirty="0" smtClean="0"/>
              <a:t>Publications</a:t>
            </a:r>
          </a:p>
          <a:p>
            <a:r>
              <a:rPr lang="en-AU" dirty="0" smtClean="0"/>
              <a:t>How does it deliver?</a:t>
            </a:r>
          </a:p>
          <a:p>
            <a:pPr lvl="1"/>
            <a:r>
              <a:rPr lang="en-AU" dirty="0" smtClean="0"/>
              <a:t>MPS API</a:t>
            </a:r>
          </a:p>
          <a:p>
            <a:pPr marL="1657350" lvl="3" indent="-342900"/>
            <a:r>
              <a:rPr lang="en-AU" dirty="0" smtClean="0"/>
              <a:t>Summary of Changes</a:t>
            </a:r>
          </a:p>
          <a:p>
            <a:pPr marL="1657350" lvl="3" indent="-342900"/>
            <a:r>
              <a:rPr lang="en-AU" dirty="0" smtClean="0"/>
              <a:t>SQLite</a:t>
            </a:r>
          </a:p>
          <a:p>
            <a:pPr marL="1657350" lvl="3" indent="-342900"/>
            <a:r>
              <a:rPr lang="en-AU" dirty="0" smtClean="0"/>
              <a:t>JSON</a:t>
            </a:r>
          </a:p>
          <a:p>
            <a:pPr lvl="1"/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0657-6560-496C-A310-0FE83892F8B8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782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does the MPS deliver?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Publications</a:t>
            </a:r>
          </a:p>
          <a:p>
            <a:pPr lvl="1"/>
            <a:r>
              <a:rPr lang="en-AU" dirty="0"/>
              <a:t>Summary of Changes</a:t>
            </a:r>
          </a:p>
          <a:p>
            <a:pPr lvl="1"/>
            <a:r>
              <a:rPr lang="en-AU" dirty="0" smtClean="0"/>
              <a:t>Hardcopy schedules (PDF)</a:t>
            </a:r>
            <a:endParaRPr lang="en-AU" dirty="0"/>
          </a:p>
          <a:p>
            <a:pPr lvl="1"/>
            <a:r>
              <a:rPr lang="en-AU" dirty="0"/>
              <a:t>Legislative Instruments</a:t>
            </a:r>
          </a:p>
          <a:p>
            <a:pPr lvl="1"/>
            <a:r>
              <a:rPr lang="en-AU" dirty="0" smtClean="0"/>
              <a:t>Website / offline website / mobile website</a:t>
            </a:r>
            <a:endParaRPr lang="en-AU" dirty="0"/>
          </a:p>
          <a:p>
            <a:pPr lvl="1"/>
            <a:r>
              <a:rPr lang="en-AU" dirty="0"/>
              <a:t>SQLite / SQL script</a:t>
            </a:r>
          </a:p>
          <a:p>
            <a:pPr lvl="1"/>
            <a:r>
              <a:rPr lang="en-AU" dirty="0"/>
              <a:t>Text </a:t>
            </a:r>
            <a:r>
              <a:rPr lang="en-AU" dirty="0" smtClean="0"/>
              <a:t>files</a:t>
            </a:r>
          </a:p>
          <a:p>
            <a:pPr lvl="1"/>
            <a:r>
              <a:rPr lang="en-AU" dirty="0" smtClean="0"/>
              <a:t>API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MPS Workshop – August 25, 2016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https://dev.pbs.gov.au/docs/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F2E4-0199-4502-84DA-9BDC86DDA0DB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054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lette Template Draft-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24744</TotalTime>
  <Words>1365</Words>
  <Application>Microsoft Office PowerPoint</Application>
  <PresentationFormat>On-screen Show (4:3)</PresentationFormat>
  <Paragraphs>319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Allette Template Draft-3</vt:lpstr>
      <vt:lpstr>Monthly Publishing System (MPS) Developer Workshop </vt:lpstr>
      <vt:lpstr>High-level Overview</vt:lpstr>
      <vt:lpstr>Preliminary Discussion Session</vt:lpstr>
      <vt:lpstr>MPS Overview</vt:lpstr>
      <vt:lpstr>Monthly Publishing System (MPS) Developer Workshop </vt:lpstr>
      <vt:lpstr>Workshop Agenda</vt:lpstr>
      <vt:lpstr>Workshop Format</vt:lpstr>
      <vt:lpstr>MPS Overview </vt:lpstr>
      <vt:lpstr>What does the MPS deliver?</vt:lpstr>
      <vt:lpstr>Key Challenges</vt:lpstr>
      <vt:lpstr>Other challenges</vt:lpstr>
      <vt:lpstr>The solution</vt:lpstr>
      <vt:lpstr>MPS processing</vt:lpstr>
      <vt:lpstr>MPS Verification</vt:lpstr>
      <vt:lpstr>MPS Statistics Report</vt:lpstr>
      <vt:lpstr>MPS Summary of Changes</vt:lpstr>
      <vt:lpstr>MPS Summary of Changes</vt:lpstr>
      <vt:lpstr>MPS Summary of Changes</vt:lpstr>
      <vt:lpstr>MPS Summary of Changes</vt:lpstr>
      <vt:lpstr>MPS Summary of Changes</vt:lpstr>
      <vt:lpstr>Processing issues</vt:lpstr>
      <vt:lpstr>Protection from volatility </vt:lpstr>
      <vt:lpstr>Example: Summary of Changes </vt:lpstr>
      <vt:lpstr>Example: Summary of Changes</vt:lpstr>
      <vt:lpstr>Example: Summary of Changes</vt:lpstr>
      <vt:lpstr>Example: Summary of Changes</vt:lpstr>
      <vt:lpstr>Example: Summary of Changes</vt:lpstr>
      <vt:lpstr>MPS SQLite</vt:lpstr>
      <vt:lpstr>MPS SQLite</vt:lpstr>
      <vt:lpstr>MPS JSON</vt:lpstr>
      <vt:lpstr>MPS JSON</vt:lpstr>
      <vt:lpstr>MPS JSON</vt:lpstr>
      <vt:lpstr>MPS API </vt:lpstr>
      <vt:lpstr>MPS API </vt:lpstr>
      <vt:lpstr>MPS API </vt:lpstr>
      <vt:lpstr>MPS API </vt:lpstr>
      <vt:lpstr>More information</vt:lpstr>
    </vt:vector>
  </TitlesOfParts>
  <Company>Allette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Developer meetings: Pharmaclaim</dc:title>
  <dc:creator>Christophe Lauret</dc:creator>
  <cp:lastModifiedBy>Marty</cp:lastModifiedBy>
  <cp:revision>334</cp:revision>
  <cp:lastPrinted>2015-08-24T13:50:18Z</cp:lastPrinted>
  <dcterms:created xsi:type="dcterms:W3CDTF">2012-03-30T22:40:50Z</dcterms:created>
  <dcterms:modified xsi:type="dcterms:W3CDTF">2015-09-15T01:49:52Z</dcterms:modified>
</cp:coreProperties>
</file>