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316" r:id="rId6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>
          <a:outerShdw sx="100000" sy="100000" kx="0" ky="0" algn="b" rotWithShape="0" blurRad="38100" dist="64529" dir="2700000">
            <a:srgbClr val="000000">
              <a:alpha val="48275"/>
            </a:srgbClr>
          </a:outerShdw>
        </a:effectLst>
        <a:uFillTx/>
        <a:latin typeface="+mn-lt"/>
        <a:ea typeface="+mn-ea"/>
        <a:cs typeface="+mn-cs"/>
        <a:sym typeface="Helvetica Neue Light"/>
      </a:defRPr>
    </a:lvl1pPr>
    <a:lvl2pPr marL="0" marR="0" indent="3429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>
          <a:outerShdw sx="100000" sy="100000" kx="0" ky="0" algn="b" rotWithShape="0" blurRad="38100" dist="64529" dir="2700000">
            <a:srgbClr val="000000">
              <a:alpha val="48275"/>
            </a:srgbClr>
          </a:outerShdw>
        </a:effectLst>
        <a:uFillTx/>
        <a:latin typeface="+mn-lt"/>
        <a:ea typeface="+mn-ea"/>
        <a:cs typeface="+mn-cs"/>
        <a:sym typeface="Helvetica Neue Light"/>
      </a:defRPr>
    </a:lvl2pPr>
    <a:lvl3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>
          <a:outerShdw sx="100000" sy="100000" kx="0" ky="0" algn="b" rotWithShape="0" blurRad="38100" dist="64529" dir="2700000">
            <a:srgbClr val="000000">
              <a:alpha val="48275"/>
            </a:srgbClr>
          </a:outerShdw>
        </a:effectLst>
        <a:uFillTx/>
        <a:latin typeface="+mn-lt"/>
        <a:ea typeface="+mn-ea"/>
        <a:cs typeface="+mn-cs"/>
        <a:sym typeface="Helvetica Neue Light"/>
      </a:defRPr>
    </a:lvl3pPr>
    <a:lvl4pPr marL="0" marR="0" indent="10287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>
          <a:outerShdw sx="100000" sy="100000" kx="0" ky="0" algn="b" rotWithShape="0" blurRad="38100" dist="64529" dir="2700000">
            <a:srgbClr val="000000">
              <a:alpha val="48275"/>
            </a:srgbClr>
          </a:outerShdw>
        </a:effectLst>
        <a:uFillTx/>
        <a:latin typeface="+mn-lt"/>
        <a:ea typeface="+mn-ea"/>
        <a:cs typeface="+mn-cs"/>
        <a:sym typeface="Helvetica Neue Light"/>
      </a:defRPr>
    </a:lvl4pPr>
    <a:lvl5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>
          <a:outerShdw sx="100000" sy="100000" kx="0" ky="0" algn="b" rotWithShape="0" blurRad="38100" dist="64529" dir="2700000">
            <a:srgbClr val="000000">
              <a:alpha val="48275"/>
            </a:srgbClr>
          </a:outerShdw>
        </a:effectLst>
        <a:uFillTx/>
        <a:latin typeface="+mn-lt"/>
        <a:ea typeface="+mn-ea"/>
        <a:cs typeface="+mn-cs"/>
        <a:sym typeface="Helvetica Neue Light"/>
      </a:defRPr>
    </a:lvl5pPr>
    <a:lvl6pPr marL="0" marR="0" indent="17145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>
          <a:outerShdw sx="100000" sy="100000" kx="0" ky="0" algn="b" rotWithShape="0" blurRad="38100" dist="64529" dir="2700000">
            <a:srgbClr val="000000">
              <a:alpha val="48275"/>
            </a:srgbClr>
          </a:outerShdw>
        </a:effectLst>
        <a:uFillTx/>
        <a:latin typeface="+mn-lt"/>
        <a:ea typeface="+mn-ea"/>
        <a:cs typeface="+mn-cs"/>
        <a:sym typeface="Helvetica Neue Light"/>
      </a:defRPr>
    </a:lvl6pPr>
    <a:lvl7pPr marL="0" marR="0" indent="2057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>
          <a:outerShdw sx="100000" sy="100000" kx="0" ky="0" algn="b" rotWithShape="0" blurRad="38100" dist="64529" dir="2700000">
            <a:srgbClr val="000000">
              <a:alpha val="48275"/>
            </a:srgbClr>
          </a:outerShdw>
        </a:effectLst>
        <a:uFillTx/>
        <a:latin typeface="+mn-lt"/>
        <a:ea typeface="+mn-ea"/>
        <a:cs typeface="+mn-cs"/>
        <a:sym typeface="Helvetica Neue Light"/>
      </a:defRPr>
    </a:lvl7pPr>
    <a:lvl8pPr marL="0" marR="0" indent="24003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>
          <a:outerShdw sx="100000" sy="100000" kx="0" ky="0" algn="b" rotWithShape="0" blurRad="38100" dist="64529" dir="2700000">
            <a:srgbClr val="000000">
              <a:alpha val="48275"/>
            </a:srgbClr>
          </a:outerShdw>
        </a:effectLst>
        <a:uFillTx/>
        <a:latin typeface="+mn-lt"/>
        <a:ea typeface="+mn-ea"/>
        <a:cs typeface="+mn-cs"/>
        <a:sym typeface="Helvetica Neue Light"/>
      </a:defRPr>
    </a:lvl8pPr>
    <a:lvl9pPr marL="0" marR="0" indent="2743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>
          <a:outerShdw sx="100000" sy="100000" kx="0" ky="0" algn="b" rotWithShape="0" blurRad="38100" dist="64529" dir="2700000">
            <a:srgbClr val="000000">
              <a:alpha val="48275"/>
            </a:srgbClr>
          </a:outerShdw>
        </a:effectLst>
        <a:uFillTx/>
        <a:latin typeface="+mn-lt"/>
        <a:ea typeface="+mn-ea"/>
        <a:cs typeface="+mn-cs"/>
        <a:sym typeface="Helvetica Neue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def" i="de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676164">
              <a:alpha val="36000"/>
            </a:srgbClr>
          </a:solidFill>
        </a:fill>
      </a:tcStyle>
    </a:band2H>
    <a:firstCol>
      <a:tcTxStyle b="def" i="def">
        <a:fontRef idx="min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firstCol>
    <a:lastRow>
      <a:tcTxStyle b="def" i="de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lastRow>
    <a:firstRow>
      <a:tcTxStyle b="def" i="de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firstRow>
  </a:tblStyle>
  <a:tblStyle styleId="{C7B018BB-80A7-4F77-B60F-C8B233D01FF8}" styleName="">
    <a:tblBg/>
    <a:wholeTbl>
      <a:tcTxStyle b="def" i="de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wholeTbl>
    <a:band2H>
      <a:tcTxStyle b="def" i="def"/>
      <a:tcStyle>
        <a:tcBdr/>
        <a:fill>
          <a:solidFill>
            <a:srgbClr val="676164">
              <a:alpha val="0"/>
            </a:srgbClr>
          </a:solidFill>
        </a:fill>
      </a:tcStyle>
    </a:band2H>
    <a:firstCol>
      <a:tcTxStyle b="def" i="def">
        <a:fontRef idx="min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def" i="de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97EB">
              <a:alpha val="75000"/>
            </a:srgbClr>
          </a:solidFill>
        </a:fill>
      </a:tcStyle>
    </a:lastRow>
    <a:firstRow>
      <a:tcTxStyle b="def" i="de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97EB">
              <a:alpha val="75000"/>
            </a:srgbClr>
          </a:solidFill>
        </a:fill>
      </a:tcStyle>
    </a:firstRow>
  </a:tblStyle>
  <a:tblStyle styleId="{EEE7283C-3CF3-47DC-8721-378D4A62B228}" styleName="">
    <a:tblBg/>
    <a:wholeTbl>
      <a:tcTxStyle b="def" i="de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94908F">
              <a:alpha val="64999"/>
            </a:srgbClr>
          </a:solidFill>
        </a:fill>
      </a:tcStyle>
    </a:band2H>
    <a:firstCol>
      <a:tcTxStyle b="def" i="de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firstCol>
    <a:lastRow>
      <a:tcTxStyle b="def" i="de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71E00">
              <a:alpha val="80000"/>
            </a:srgbClr>
          </a:solidFill>
        </a:fill>
      </a:tcStyle>
    </a:lastRow>
    <a:firstRow>
      <a:tcTxStyle b="def" i="de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2800">
              <a:alpha val="80000"/>
            </a:srgbClr>
          </a:solidFill>
        </a:fill>
      </a:tcStyle>
    </a:firstRow>
  </a:tblStyle>
  <a:tblStyle styleId="{CF821DB8-F4EB-4A41-A1BA-3FCAFE7338EE}" styleName="">
    <a:tblBg/>
    <a:wholeTbl>
      <a:tcTxStyle b="def" i="de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wholeTbl>
    <a:band2H>
      <a:tcTxStyle b="def" i="def"/>
      <a:tcStyle>
        <a:tcBdr/>
        <a:fill>
          <a:solidFill>
            <a:srgbClr val="676164">
              <a:alpha val="0"/>
            </a:srgbClr>
          </a:solidFill>
        </a:fill>
      </a:tcStyle>
    </a:band2H>
    <a:firstCol>
      <a:tcTxStyle b="def" i="de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def" i="de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B400">
              <a:alpha val="90000"/>
            </a:srgbClr>
          </a:solidFill>
        </a:fill>
      </a:tcStyle>
    </a:lastRow>
    <a:firstRow>
      <a:tcTxStyle b="def" i="de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B400">
              <a:alpha val="90000"/>
            </a:srgbClr>
          </a:solidFill>
        </a:fill>
      </a:tcStyle>
    </a:firstRow>
  </a:tblStyle>
  <a:tblStyle styleId="{33BA23B1-9221-436E-865A-0063620EA4FD}" styleName="">
    <a:tblBg/>
    <a:wholeTbl>
      <a:tcTxStyle b="def" i="de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676164">
              <a:alpha val="36000"/>
            </a:srgbClr>
          </a:solidFill>
        </a:fill>
      </a:tcStyle>
    </a:band2H>
    <a:firstCol>
      <a:tcTxStyle b="def" i="de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firstCol>
    <a:lastRow>
      <a:tcTxStyle b="def" i="de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27D7D">
              <a:alpha val="64999"/>
            </a:srgbClr>
          </a:solidFill>
        </a:fill>
      </a:tcStyle>
    </a:lastRow>
    <a:firstRow>
      <a:tcTxStyle b="def" i="de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27D7D">
              <a:alpha val="64999"/>
            </a:srgbClr>
          </a:solidFill>
        </a:fill>
      </a:tcStyle>
    </a:firstRow>
  </a:tblStyle>
  <a:tblStyle styleId="{2708684C-4D16-4618-839F-0558EEFCDFE6}" styleName="">
    <a:tblBg/>
    <a:wholeTbl>
      <a:tcTxStyle b="def" i="de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676164">
              <a:alpha val="36000"/>
            </a:srgbClr>
          </a:solidFill>
        </a:fill>
      </a:tcStyle>
    </a:band2H>
    <a:firstCol>
      <a:tcTxStyle b="def" i="de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def" i="de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A0A4A8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lastRow>
    <a:firstRow>
      <a:tcTxStyle b="def" i="de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A0A4A8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firstRow>
  </a:tblStyle>
  <a:tblStyle styleId="{8F44A2F1-9E1F-4B54-A3A2-5F16C0AD49E2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wholeTbl>
    <a:band2H>
      <a:tcTxStyle b="def" i="def"/>
      <a:tcStyle>
        <a:tcBdr/>
        <a:fill>
          <a:solidFill>
            <a:srgbClr val="676164">
              <a:alpha val="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Relationship Id="rId59" Type="http://schemas.openxmlformats.org/officeDocument/2006/relationships/slide" Target="slides/slide52.xml"/><Relationship Id="rId60" Type="http://schemas.openxmlformats.org/officeDocument/2006/relationships/slide" Target="slides/slide53.xml"/><Relationship Id="rId61" Type="http://schemas.openxmlformats.org/officeDocument/2006/relationships/slide" Target="slides/slide54.xml"/><Relationship Id="rId62" Type="http://schemas.openxmlformats.org/officeDocument/2006/relationships/slide" Target="slides/slide55.xml"/><Relationship Id="rId63" Type="http://schemas.openxmlformats.org/officeDocument/2006/relationships/slide" Target="slides/slide56.xml"/><Relationship Id="rId64" Type="http://schemas.openxmlformats.org/officeDocument/2006/relationships/slide" Target="slides/slide57.xml"/><Relationship Id="rId65" Type="http://schemas.openxmlformats.org/officeDocument/2006/relationships/slide" Target="slides/slide58.xml"/><Relationship Id="rId66" Type="http://schemas.openxmlformats.org/officeDocument/2006/relationships/slide" Target="slides/slide59.xml"/><Relationship Id="rId67" Type="http://schemas.openxmlformats.org/officeDocument/2006/relationships/slide" Target="slides/slide60.xml"/><Relationship Id="rId68" Type="http://schemas.openxmlformats.org/officeDocument/2006/relationships/slide" Target="slides/slide61.xml"/></Relationships>

</file>

<file path=ppt/charts/_rels/chart1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Sheet1.xlsx"/></Relationships>
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title>
      <c:tx>
        <c:rich>
          <a:bodyPr rot="0"/>
          <a:lstStyle/>
          <a:p>
            <a:pPr>
              <a:defRPr b="0" i="0" strike="noStrike" sz="2800" u="none">
                <a:solidFill>
                  <a:srgbClr val="FFFFFF"/>
                </a:solidFill>
                <a:latin typeface="Helvetica Neue"/>
              </a:defRPr>
            </a:pPr>
            <a:r>
              <a:rPr b="0" i="0" strike="noStrike" sz="2800" u="none">
                <a:solidFill>
                  <a:srgbClr val="FFFFFF"/>
                </a:solidFill>
                <a:latin typeface="Helvetica Neue"/>
              </a:rPr>
              <a:t>Non-AMT Concepts</a:t>
            </a:r>
          </a:p>
        </c:rich>
      </c:tx>
      <c:layout>
        <c:manualLayout>
          <c:xMode val="edge"/>
          <c:yMode val="edge"/>
          <c:x val="0.361215"/>
          <c:y val="0"/>
          <c:w val="0.27757"/>
          <c:h val="0.121826"/>
        </c:manualLayout>
      </c:layout>
      <c:overlay val="1"/>
      <c:spPr>
        <a:noFill/>
        <a:effectLst/>
      </c:spPr>
    </c:title>
    <c:autoTitleDeleted val="1"/>
    <c:plotArea>
      <c:layout>
        <c:manualLayout>
          <c:layoutTarget val="inner"/>
          <c:xMode val="edge"/>
          <c:yMode val="edge"/>
          <c:x val="0.07525"/>
          <c:y val="0.121826"/>
          <c:w val="0.905912"/>
          <c:h val="0.650646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Total</c:v>
                </c:pt>
              </c:strCache>
            </c:strRef>
          </c:tx>
          <c:spPr>
            <a:noFill/>
            <a:ln w="76200" cap="flat">
              <a:solidFill>
                <a:srgbClr val="4CAEFF">
                  <a:alpha val="60000"/>
                </a:srgbClr>
              </a:solidFill>
              <a:prstDash val="solid"/>
              <a:miter lim="400000"/>
            </a:ln>
            <a:effectLst>
              <a:outerShdw sx="100000" sy="100000" kx="0" ky="0" algn="tl" rotWithShape="1" blurRad="50800" dist="25400" dir="5400000">
                <a:srgbClr val="000000">
                  <a:alpha val="50000"/>
                </a:srgbClr>
              </a:outerShdw>
            </a:effectLst>
          </c:spPr>
          <c:marker>
            <c:symbol val="circle"/>
            <c:size val="14"/>
            <c:spPr>
              <a:noFill/>
              <a:ln w="76200" cap="flat">
                <a:solidFill>
                  <a:srgbClr val="4CAFFF">
                    <a:alpha val="60000"/>
                  </a:srgbClr>
                </a:solidFill>
                <a:prstDash val="solid"/>
                <a:miter lim="400000"/>
              </a:ln>
              <a:effectLst/>
            </c:spPr>
          </c:marker>
          <c:dLbls>
            <c:numFmt formatCode="#,##0" sourceLinked="0"/>
            <c:txPr>
              <a:bodyPr/>
              <a:lstStyle/>
              <a:p>
                <a:pPr>
                  <a:defRPr b="0" i="0" strike="noStrike" sz="2800" u="none">
                    <a:solidFill>
                      <a:srgbClr val="FFFFFF"/>
                    </a:solidFill>
                    <a:latin typeface="Helvetica Neue Light"/>
                  </a:defRPr>
                </a:pPr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Sheet1!$B$1:$X$1</c:f>
              <c:strCache>
                <c:ptCount val="23"/>
                <c:pt idx="0">
                  <c:v>Jul 2015</c:v>
                </c:pt>
                <c:pt idx="1">
                  <c:v>Aug 2015</c:v>
                </c:pt>
                <c:pt idx="2">
                  <c:v>Sep 2015</c:v>
                </c:pt>
                <c:pt idx="3">
                  <c:v>Oct 2015</c:v>
                </c:pt>
                <c:pt idx="4">
                  <c:v>Nov 2015</c:v>
                </c:pt>
                <c:pt idx="5">
                  <c:v>Dec 2015</c:v>
                </c:pt>
                <c:pt idx="6">
                  <c:v>Jan 2016</c:v>
                </c:pt>
                <c:pt idx="7">
                  <c:v>Feb 2016</c:v>
                </c:pt>
                <c:pt idx="8">
                  <c:v>Mar 2016</c:v>
                </c:pt>
                <c:pt idx="9">
                  <c:v>Apr 2016</c:v>
                </c:pt>
                <c:pt idx="10">
                  <c:v>May 2016</c:v>
                </c:pt>
                <c:pt idx="11">
                  <c:v>June 2016</c:v>
                </c:pt>
                <c:pt idx="12">
                  <c:v>July 2016</c:v>
                </c:pt>
                <c:pt idx="13">
                  <c:v>August 2016</c:v>
                </c:pt>
                <c:pt idx="14">
                  <c:v>September 2016</c:v>
                </c:pt>
                <c:pt idx="15">
                  <c:v>October 2016</c:v>
                </c:pt>
                <c:pt idx="16">
                  <c:v>November 2016</c:v>
                </c:pt>
                <c:pt idx="17">
                  <c:v>December 2016</c:v>
                </c:pt>
                <c:pt idx="18">
                  <c:v>January 2017</c:v>
                </c:pt>
                <c:pt idx="19">
                  <c:v>February 2017</c:v>
                </c:pt>
                <c:pt idx="20">
                  <c:v>April 2017</c:v>
                </c:pt>
                <c:pt idx="21">
                  <c:v>May 2017</c:v>
                </c:pt>
                <c:pt idx="22">
                  <c:v>June 2017</c:v>
                </c:pt>
              </c:strCache>
            </c:strRef>
          </c:cat>
          <c:val>
            <c:numRef>
              <c:f>Sheet1!$B$2:$X$2</c:f>
              <c:numCache>
                <c:ptCount val="23"/>
                <c:pt idx="0">
                  <c:v>1743.000000</c:v>
                </c:pt>
                <c:pt idx="1">
                  <c:v>1797.000000</c:v>
                </c:pt>
                <c:pt idx="2">
                  <c:v>1824.000000</c:v>
                </c:pt>
                <c:pt idx="3">
                  <c:v>1841.000000</c:v>
                </c:pt>
                <c:pt idx="4">
                  <c:v>1878.000000</c:v>
                </c:pt>
                <c:pt idx="5">
                  <c:v>1924.000000</c:v>
                </c:pt>
                <c:pt idx="6">
                  <c:v>1947.000000</c:v>
                </c:pt>
                <c:pt idx="7">
                  <c:v>2049.000000</c:v>
                </c:pt>
                <c:pt idx="8">
                  <c:v>2093.000000</c:v>
                </c:pt>
                <c:pt idx="9">
                  <c:v>1989.000000</c:v>
                </c:pt>
                <c:pt idx="10">
                  <c:v>1858.000000</c:v>
                </c:pt>
                <c:pt idx="11">
                  <c:v>1081.000000</c:v>
                </c:pt>
                <c:pt idx="12">
                  <c:v>1036.000000</c:v>
                </c:pt>
                <c:pt idx="13">
                  <c:v>1162.000000</c:v>
                </c:pt>
                <c:pt idx="14">
                  <c:v>1109.000000</c:v>
                </c:pt>
                <c:pt idx="15">
                  <c:v>1057.000000</c:v>
                </c:pt>
                <c:pt idx="16">
                  <c:v>1065.000000</c:v>
                </c:pt>
                <c:pt idx="17">
                  <c:v>1077.000000</c:v>
                </c:pt>
                <c:pt idx="18">
                  <c:v>1063.000000</c:v>
                </c:pt>
                <c:pt idx="19">
                  <c:v>1117.000000</c:v>
                </c:pt>
                <c:pt idx="20">
                  <c:v>1196.000000</c:v>
                </c:pt>
                <c:pt idx="21">
                  <c:v>1251.000000</c:v>
                </c:pt>
                <c:pt idx="22">
                  <c:v>1294.000000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MPs</c:v>
                </c:pt>
              </c:strCache>
            </c:strRef>
          </c:tx>
          <c:spPr>
            <a:noFill/>
            <a:ln w="76200" cap="flat">
              <a:solidFill>
                <a:srgbClr val="59C81C">
                  <a:alpha val="60000"/>
                </a:srgbClr>
              </a:solidFill>
              <a:prstDash val="solid"/>
              <a:miter lim="400000"/>
            </a:ln>
            <a:effectLst>
              <a:outerShdw sx="100000" sy="100000" kx="0" ky="0" algn="tl" rotWithShape="1" blurRad="50800" dist="25400" dir="5400000">
                <a:srgbClr val="000000">
                  <a:alpha val="50000"/>
                </a:srgbClr>
              </a:outerShdw>
            </a:effectLst>
          </c:spPr>
          <c:marker>
            <c:symbol val="circle"/>
            <c:size val="14"/>
            <c:spPr>
              <a:noFill/>
              <a:ln w="76200" cap="flat">
                <a:solidFill>
                  <a:srgbClr val="58C71C">
                    <a:alpha val="60000"/>
                  </a:srgbClr>
                </a:solidFill>
                <a:prstDash val="solid"/>
                <a:miter lim="400000"/>
              </a:ln>
              <a:effectLst/>
            </c:spPr>
          </c:marker>
          <c:dLbls>
            <c:numFmt formatCode="#,##0" sourceLinked="0"/>
            <c:txPr>
              <a:bodyPr/>
              <a:lstStyle/>
              <a:p>
                <a:pPr>
                  <a:defRPr b="0" i="0" strike="noStrike" sz="2800" u="none">
                    <a:solidFill>
                      <a:srgbClr val="FFFFFF"/>
                    </a:solidFill>
                    <a:latin typeface="Helvetica Neue Light"/>
                  </a:defRPr>
                </a:pPr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Sheet1!$B$1:$X$1</c:f>
              <c:strCache>
                <c:ptCount val="23"/>
                <c:pt idx="0">
                  <c:v>Jul 2015</c:v>
                </c:pt>
                <c:pt idx="1">
                  <c:v>Aug 2015</c:v>
                </c:pt>
                <c:pt idx="2">
                  <c:v>Sep 2015</c:v>
                </c:pt>
                <c:pt idx="3">
                  <c:v>Oct 2015</c:v>
                </c:pt>
                <c:pt idx="4">
                  <c:v>Nov 2015</c:v>
                </c:pt>
                <c:pt idx="5">
                  <c:v>Dec 2015</c:v>
                </c:pt>
                <c:pt idx="6">
                  <c:v>Jan 2016</c:v>
                </c:pt>
                <c:pt idx="7">
                  <c:v>Feb 2016</c:v>
                </c:pt>
                <c:pt idx="8">
                  <c:v>Mar 2016</c:v>
                </c:pt>
                <c:pt idx="9">
                  <c:v>Apr 2016</c:v>
                </c:pt>
                <c:pt idx="10">
                  <c:v>May 2016</c:v>
                </c:pt>
                <c:pt idx="11">
                  <c:v>June 2016</c:v>
                </c:pt>
                <c:pt idx="12">
                  <c:v>July 2016</c:v>
                </c:pt>
                <c:pt idx="13">
                  <c:v>August 2016</c:v>
                </c:pt>
                <c:pt idx="14">
                  <c:v>September 2016</c:v>
                </c:pt>
                <c:pt idx="15">
                  <c:v>October 2016</c:v>
                </c:pt>
                <c:pt idx="16">
                  <c:v>November 2016</c:v>
                </c:pt>
                <c:pt idx="17">
                  <c:v>December 2016</c:v>
                </c:pt>
                <c:pt idx="18">
                  <c:v>January 2017</c:v>
                </c:pt>
                <c:pt idx="19">
                  <c:v>February 2017</c:v>
                </c:pt>
                <c:pt idx="20">
                  <c:v>April 2017</c:v>
                </c:pt>
                <c:pt idx="21">
                  <c:v>May 2017</c:v>
                </c:pt>
                <c:pt idx="22">
                  <c:v>June 2017</c:v>
                </c:pt>
              </c:strCache>
            </c:strRef>
          </c:cat>
          <c:val>
            <c:numRef>
              <c:f>Sheet1!$B$3:$X$3</c:f>
              <c:numCache>
                <c:ptCount val="23"/>
                <c:pt idx="0">
                  <c:v>54.000000</c:v>
                </c:pt>
                <c:pt idx="1">
                  <c:v>59.000000</c:v>
                </c:pt>
                <c:pt idx="2">
                  <c:v>63.000000</c:v>
                </c:pt>
                <c:pt idx="3">
                  <c:v>65.000000</c:v>
                </c:pt>
                <c:pt idx="4">
                  <c:v>68.000000</c:v>
                </c:pt>
                <c:pt idx="5">
                  <c:v>71.000000</c:v>
                </c:pt>
                <c:pt idx="6">
                  <c:v>70.000000</c:v>
                </c:pt>
                <c:pt idx="7">
                  <c:v>79.000000</c:v>
                </c:pt>
                <c:pt idx="8">
                  <c:v>85.000000</c:v>
                </c:pt>
                <c:pt idx="9">
                  <c:v>90.000000</c:v>
                </c:pt>
                <c:pt idx="10">
                  <c:v>104.000000</c:v>
                </c:pt>
                <c:pt idx="11">
                  <c:v>97.000000</c:v>
                </c:pt>
                <c:pt idx="12">
                  <c:v>80.000000</c:v>
                </c:pt>
                <c:pt idx="13">
                  <c:v>76.000000</c:v>
                </c:pt>
                <c:pt idx="14">
                  <c:v>71.000000</c:v>
                </c:pt>
                <c:pt idx="15">
                  <c:v>72.000000</c:v>
                </c:pt>
                <c:pt idx="16">
                  <c:v>73.000000</c:v>
                </c:pt>
                <c:pt idx="17">
                  <c:v>71.000000</c:v>
                </c:pt>
                <c:pt idx="18">
                  <c:v>72.000000</c:v>
                </c:pt>
                <c:pt idx="19">
                  <c:v>72.000000</c:v>
                </c:pt>
                <c:pt idx="20">
                  <c:v>73.000000</c:v>
                </c:pt>
                <c:pt idx="21">
                  <c:v>79.000000</c:v>
                </c:pt>
                <c:pt idx="22">
                  <c:v>79.000000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MPPs</c:v>
                </c:pt>
              </c:strCache>
            </c:strRef>
          </c:tx>
          <c:spPr>
            <a:noFill/>
            <a:ln w="76200" cap="flat">
              <a:solidFill>
                <a:srgbClr val="A9A1A2">
                  <a:alpha val="60000"/>
                </a:srgbClr>
              </a:solidFill>
              <a:prstDash val="solid"/>
              <a:miter lim="400000"/>
            </a:ln>
            <a:effectLst>
              <a:outerShdw sx="100000" sy="100000" kx="0" ky="0" algn="tl" rotWithShape="1" blurRad="50800" dist="25400" dir="5400000">
                <a:srgbClr val="000000">
                  <a:alpha val="50000"/>
                </a:srgbClr>
              </a:outerShdw>
            </a:effectLst>
          </c:spPr>
          <c:marker>
            <c:symbol val="circle"/>
            <c:size val="14"/>
            <c:spPr>
              <a:noFill/>
              <a:ln w="76200" cap="flat">
                <a:solidFill>
                  <a:srgbClr val="A8A2A2">
                    <a:alpha val="60000"/>
                  </a:srgbClr>
                </a:solidFill>
                <a:prstDash val="solid"/>
                <a:miter lim="400000"/>
              </a:ln>
              <a:effectLst/>
            </c:spPr>
          </c:marker>
          <c:dLbls>
            <c:numFmt formatCode="#,##0" sourceLinked="0"/>
            <c:txPr>
              <a:bodyPr/>
              <a:lstStyle/>
              <a:p>
                <a:pPr>
                  <a:defRPr b="0" i="0" strike="noStrike" sz="2800" u="none">
                    <a:solidFill>
                      <a:srgbClr val="FFFFFF"/>
                    </a:solidFill>
                    <a:latin typeface="Helvetica Neue Light"/>
                  </a:defRPr>
                </a:pPr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Sheet1!$B$1:$X$1</c:f>
              <c:strCache>
                <c:ptCount val="23"/>
                <c:pt idx="0">
                  <c:v>Jul 2015</c:v>
                </c:pt>
                <c:pt idx="1">
                  <c:v>Aug 2015</c:v>
                </c:pt>
                <c:pt idx="2">
                  <c:v>Sep 2015</c:v>
                </c:pt>
                <c:pt idx="3">
                  <c:v>Oct 2015</c:v>
                </c:pt>
                <c:pt idx="4">
                  <c:v>Nov 2015</c:v>
                </c:pt>
                <c:pt idx="5">
                  <c:v>Dec 2015</c:v>
                </c:pt>
                <c:pt idx="6">
                  <c:v>Jan 2016</c:v>
                </c:pt>
                <c:pt idx="7">
                  <c:v>Feb 2016</c:v>
                </c:pt>
                <c:pt idx="8">
                  <c:v>Mar 2016</c:v>
                </c:pt>
                <c:pt idx="9">
                  <c:v>Apr 2016</c:v>
                </c:pt>
                <c:pt idx="10">
                  <c:v>May 2016</c:v>
                </c:pt>
                <c:pt idx="11">
                  <c:v>June 2016</c:v>
                </c:pt>
                <c:pt idx="12">
                  <c:v>July 2016</c:v>
                </c:pt>
                <c:pt idx="13">
                  <c:v>August 2016</c:v>
                </c:pt>
                <c:pt idx="14">
                  <c:v>September 2016</c:v>
                </c:pt>
                <c:pt idx="15">
                  <c:v>October 2016</c:v>
                </c:pt>
                <c:pt idx="16">
                  <c:v>November 2016</c:v>
                </c:pt>
                <c:pt idx="17">
                  <c:v>December 2016</c:v>
                </c:pt>
                <c:pt idx="18">
                  <c:v>January 2017</c:v>
                </c:pt>
                <c:pt idx="19">
                  <c:v>February 2017</c:v>
                </c:pt>
                <c:pt idx="20">
                  <c:v>April 2017</c:v>
                </c:pt>
                <c:pt idx="21">
                  <c:v>May 2017</c:v>
                </c:pt>
                <c:pt idx="22">
                  <c:v>June 2017</c:v>
                </c:pt>
              </c:strCache>
            </c:strRef>
          </c:cat>
          <c:val>
            <c:numRef>
              <c:f>Sheet1!$B$4:$X$4</c:f>
              <c:numCache>
                <c:ptCount val="23"/>
                <c:pt idx="0">
                  <c:v>263.000000</c:v>
                </c:pt>
                <c:pt idx="1">
                  <c:v>280.000000</c:v>
                </c:pt>
                <c:pt idx="2">
                  <c:v>285.000000</c:v>
                </c:pt>
                <c:pt idx="3">
                  <c:v>290.000000</c:v>
                </c:pt>
                <c:pt idx="4">
                  <c:v>296.000000</c:v>
                </c:pt>
                <c:pt idx="5">
                  <c:v>306.000000</c:v>
                </c:pt>
                <c:pt idx="6">
                  <c:v>315.000000</c:v>
                </c:pt>
                <c:pt idx="7">
                  <c:v>338.000000</c:v>
                </c:pt>
                <c:pt idx="8">
                  <c:v>351.000000</c:v>
                </c:pt>
                <c:pt idx="9">
                  <c:v>382.000000</c:v>
                </c:pt>
                <c:pt idx="10">
                  <c:v>393.000000</c:v>
                </c:pt>
                <c:pt idx="11">
                  <c:v>328.000000</c:v>
                </c:pt>
                <c:pt idx="12">
                  <c:v>300.000000</c:v>
                </c:pt>
                <c:pt idx="13">
                  <c:v>366.000000</c:v>
                </c:pt>
                <c:pt idx="14">
                  <c:v>347.000000</c:v>
                </c:pt>
                <c:pt idx="15">
                  <c:v>352.000000</c:v>
                </c:pt>
                <c:pt idx="16">
                  <c:v>350.000000</c:v>
                </c:pt>
                <c:pt idx="17">
                  <c:v>336.000000</c:v>
                </c:pt>
                <c:pt idx="18">
                  <c:v>329.000000</c:v>
                </c:pt>
                <c:pt idx="19">
                  <c:v>331.000000</c:v>
                </c:pt>
                <c:pt idx="20">
                  <c:v>341.000000</c:v>
                </c:pt>
                <c:pt idx="21">
                  <c:v>352.000000</c:v>
                </c:pt>
                <c:pt idx="22">
                  <c:v>355.000000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TPPs</c:v>
                </c:pt>
              </c:strCache>
            </c:strRef>
          </c:tx>
          <c:spPr>
            <a:noFill/>
            <a:ln w="76200" cap="flat">
              <a:solidFill>
                <a:srgbClr val="E92D09">
                  <a:alpha val="60000"/>
                </a:srgbClr>
              </a:solidFill>
              <a:prstDash val="solid"/>
              <a:miter lim="400000"/>
            </a:ln>
            <a:effectLst>
              <a:outerShdw sx="100000" sy="100000" kx="0" ky="0" algn="tl" rotWithShape="1" blurRad="50800" dist="25400" dir="5400000">
                <a:srgbClr val="000000">
                  <a:alpha val="50000"/>
                </a:srgbClr>
              </a:outerShdw>
            </a:effectLst>
          </c:spPr>
          <c:marker>
            <c:symbol val="circle"/>
            <c:size val="14"/>
            <c:spPr>
              <a:noFill/>
              <a:ln w="76200" cap="flat">
                <a:solidFill>
                  <a:srgbClr val="E82E09">
                    <a:alpha val="60000"/>
                  </a:srgbClr>
                </a:solidFill>
                <a:prstDash val="solid"/>
                <a:miter lim="400000"/>
              </a:ln>
              <a:effectLst/>
            </c:spPr>
          </c:marker>
          <c:dLbls>
            <c:numFmt formatCode="#,##0" sourceLinked="0"/>
            <c:txPr>
              <a:bodyPr/>
              <a:lstStyle/>
              <a:p>
                <a:pPr>
                  <a:defRPr b="0" i="0" strike="noStrike" sz="2800" u="none">
                    <a:solidFill>
                      <a:srgbClr val="FFFFFF"/>
                    </a:solidFill>
                    <a:latin typeface="Helvetica Neue Light"/>
                  </a:defRPr>
                </a:pPr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Sheet1!$B$1:$X$1</c:f>
              <c:strCache>
                <c:ptCount val="23"/>
                <c:pt idx="0">
                  <c:v>Jul 2015</c:v>
                </c:pt>
                <c:pt idx="1">
                  <c:v>Aug 2015</c:v>
                </c:pt>
                <c:pt idx="2">
                  <c:v>Sep 2015</c:v>
                </c:pt>
                <c:pt idx="3">
                  <c:v>Oct 2015</c:v>
                </c:pt>
                <c:pt idx="4">
                  <c:v>Nov 2015</c:v>
                </c:pt>
                <c:pt idx="5">
                  <c:v>Dec 2015</c:v>
                </c:pt>
                <c:pt idx="6">
                  <c:v>Jan 2016</c:v>
                </c:pt>
                <c:pt idx="7">
                  <c:v>Feb 2016</c:v>
                </c:pt>
                <c:pt idx="8">
                  <c:v>Mar 2016</c:v>
                </c:pt>
                <c:pt idx="9">
                  <c:v>Apr 2016</c:v>
                </c:pt>
                <c:pt idx="10">
                  <c:v>May 2016</c:v>
                </c:pt>
                <c:pt idx="11">
                  <c:v>June 2016</c:v>
                </c:pt>
                <c:pt idx="12">
                  <c:v>July 2016</c:v>
                </c:pt>
                <c:pt idx="13">
                  <c:v>August 2016</c:v>
                </c:pt>
                <c:pt idx="14">
                  <c:v>September 2016</c:v>
                </c:pt>
                <c:pt idx="15">
                  <c:v>October 2016</c:v>
                </c:pt>
                <c:pt idx="16">
                  <c:v>November 2016</c:v>
                </c:pt>
                <c:pt idx="17">
                  <c:v>December 2016</c:v>
                </c:pt>
                <c:pt idx="18">
                  <c:v>January 2017</c:v>
                </c:pt>
                <c:pt idx="19">
                  <c:v>February 2017</c:v>
                </c:pt>
                <c:pt idx="20">
                  <c:v>April 2017</c:v>
                </c:pt>
                <c:pt idx="21">
                  <c:v>May 2017</c:v>
                </c:pt>
                <c:pt idx="22">
                  <c:v>June 2017</c:v>
                </c:pt>
              </c:strCache>
            </c:strRef>
          </c:cat>
          <c:val>
            <c:numRef>
              <c:f>Sheet1!$B$5:$X$5</c:f>
              <c:numCache>
                <c:ptCount val="23"/>
                <c:pt idx="0">
                  <c:v>1386.000000</c:v>
                </c:pt>
                <c:pt idx="1">
                  <c:v>1416.000000</c:v>
                </c:pt>
                <c:pt idx="2">
                  <c:v>1432.000000</c:v>
                </c:pt>
                <c:pt idx="3">
                  <c:v>1442.000000</c:v>
                </c:pt>
                <c:pt idx="4">
                  <c:v>1470.000000</c:v>
                </c:pt>
                <c:pt idx="5">
                  <c:v>1499.000000</c:v>
                </c:pt>
                <c:pt idx="6">
                  <c:v>1511.000000</c:v>
                </c:pt>
                <c:pt idx="7">
                  <c:v>1572.000000</c:v>
                </c:pt>
                <c:pt idx="8">
                  <c:v>1598.000000</c:v>
                </c:pt>
                <c:pt idx="9">
                  <c:v>1455.000000</c:v>
                </c:pt>
                <c:pt idx="10">
                  <c:v>1291.000000</c:v>
                </c:pt>
                <c:pt idx="11">
                  <c:v>620.000000</c:v>
                </c:pt>
                <c:pt idx="12">
                  <c:v>622.000000</c:v>
                </c:pt>
                <c:pt idx="13">
                  <c:v>693.000000</c:v>
                </c:pt>
                <c:pt idx="14">
                  <c:v>666.000000</c:v>
                </c:pt>
                <c:pt idx="15">
                  <c:v>613.000000</c:v>
                </c:pt>
                <c:pt idx="16">
                  <c:v>622.000000</c:v>
                </c:pt>
                <c:pt idx="17">
                  <c:v>657.000000</c:v>
                </c:pt>
                <c:pt idx="18">
                  <c:v>647.000000</c:v>
                </c:pt>
                <c:pt idx="19">
                  <c:v>699.000000</c:v>
                </c:pt>
                <c:pt idx="20">
                  <c:v>764.000000</c:v>
                </c:pt>
                <c:pt idx="21">
                  <c:v>801.000000</c:v>
                </c:pt>
                <c:pt idx="22">
                  <c:v>831.000000</c:v>
                </c:pt>
              </c:numCache>
            </c:numRef>
          </c:val>
          <c:smooth val="0"/>
        </c:ser>
        <c:marker val="1"/>
        <c:axId val="2094734552"/>
        <c:axId val="2094734553"/>
      </c:lineChart>
      <c:catAx>
        <c:axId val="20947345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solidFill>
              <a:srgbClr val="B8B8B8"/>
            </a:solidFill>
            <a:prstDash val="solid"/>
            <a:miter lim="400000"/>
          </a:ln>
        </c:spPr>
        <c:txPr>
          <a:bodyPr rot="0"/>
          <a:lstStyle/>
          <a:p>
            <a:pPr>
              <a:defRPr b="0" i="0" strike="noStrike" sz="2200" u="none">
                <a:solidFill>
                  <a:srgbClr val="FFFFFF"/>
                </a:solidFill>
                <a:latin typeface="Helvetica Neue Light"/>
              </a:defRPr>
            </a:pPr>
          </a:p>
        </c:txPr>
        <c:crossAx val="2094734553"/>
        <c:crosses val="autoZero"/>
        <c:auto val="1"/>
        <c:lblAlgn val="ctr"/>
        <c:noMultiLvlLbl val="1"/>
      </c:catAx>
      <c:valAx>
        <c:axId val="2094734553"/>
        <c:scaling>
          <c:orientation val="minMax"/>
        </c:scaling>
        <c:delete val="0"/>
        <c:axPos val="l"/>
        <c:majorGridlines>
          <c:spPr>
            <a:ln w="12700" cap="flat">
              <a:solidFill>
                <a:srgbClr val="B8B8B8"/>
              </a:solidFill>
              <a:prstDash val="solid"/>
              <a:miter lim="400000"/>
            </a:ln>
          </c:spPr>
        </c:majorGridlines>
        <c:numFmt formatCode="General" sourceLinked="0"/>
        <c:majorTickMark val="none"/>
        <c:minorTickMark val="none"/>
        <c:tickLblPos val="nextTo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b="0" i="0" strike="noStrike" sz="2200" u="none">
                <a:solidFill>
                  <a:srgbClr val="FFFFFF"/>
                </a:solidFill>
                <a:latin typeface="Helvetica Neue Light"/>
              </a:defRPr>
            </a:pPr>
          </a:p>
        </c:txPr>
        <c:crossAx val="2094734552"/>
        <c:crosses val="autoZero"/>
        <c:crossBetween val="midCat"/>
        <c:majorUnit val="750"/>
        <c:minorUnit val="375"/>
      </c:valAx>
      <c:spPr>
        <a:noFill/>
        <a:ln w="12700" cap="flat">
          <a:noFill/>
          <a:miter lim="400000"/>
        </a:ln>
        <a:effectLst/>
      </c:spPr>
    </c:plotArea>
    <c:legend>
      <c:legendPos val="b"/>
      <c:layout>
        <c:manualLayout>
          <c:xMode val="edge"/>
          <c:yMode val="edge"/>
          <c:x val="0.0550848"/>
          <c:y val="0.929624"/>
          <c:w val="0.88983"/>
          <c:h val="0.0703763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b="0" i="0" strike="noStrike" sz="2400" u="none">
              <a:solidFill>
                <a:srgbClr val="FFFFFF"/>
              </a:solidFill>
              <a:latin typeface="Helvetica Neue Light"/>
            </a:defRPr>
          </a:pPr>
        </a:p>
      </c:txPr>
    </c:legend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9" name="Shape 20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ype="http://schemas.openxmlformats.org/officeDocument/2006/relationships/slide" Target="../slides/slide35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Shape 47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77" name="Shape 47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Correct typo in published slides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tif"/><Relationship Id="rId4" Type="http://schemas.openxmlformats.org/officeDocument/2006/relationships/image" Target="../media/image4.png"/></Relationships>
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tif"/><Relationship Id="rId4" Type="http://schemas.openxmlformats.org/officeDocument/2006/relationships/image" Target="../media/image4.png"/></Relationships>

</file>

<file path=ppt/slideLayouts/_rels/slideLayout1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/>
          <p:nvPr>
            <p:ph type="title"/>
          </p:nvPr>
        </p:nvSpPr>
        <p:spPr>
          <a:xfrm>
            <a:off x="787400" y="1371600"/>
            <a:ext cx="11303000" cy="35052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/>
          <p:nvPr>
            <p:ph type="body" sz="half" idx="1"/>
          </p:nvPr>
        </p:nvSpPr>
        <p:spPr>
          <a:xfrm>
            <a:off x="787400" y="4864100"/>
            <a:ext cx="11303000" cy="30099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1200"/>
              </a:spcBef>
              <a:buSzTx/>
              <a:buNone/>
              <a:defRPr sz="4200">
                <a:solidFill>
                  <a:srgbClr val="73BFFF"/>
                </a:solidFill>
              </a:defRPr>
            </a:lvl1pPr>
            <a:lvl2pPr marL="0" indent="0">
              <a:spcBef>
                <a:spcPts val="1200"/>
              </a:spcBef>
              <a:buSzTx/>
              <a:buNone/>
              <a:defRPr sz="4200">
                <a:solidFill>
                  <a:srgbClr val="73BFFF"/>
                </a:solidFill>
              </a:defRPr>
            </a:lvl2pPr>
            <a:lvl3pPr marL="0" indent="0">
              <a:spcBef>
                <a:spcPts val="1200"/>
              </a:spcBef>
              <a:buSzTx/>
              <a:buNone/>
              <a:defRPr sz="4200">
                <a:solidFill>
                  <a:srgbClr val="73BFFF"/>
                </a:solidFill>
              </a:defRPr>
            </a:lvl3pPr>
            <a:lvl4pPr marL="0" indent="0">
              <a:spcBef>
                <a:spcPts val="1200"/>
              </a:spcBef>
              <a:buSzTx/>
              <a:buNone/>
              <a:defRPr sz="4200">
                <a:solidFill>
                  <a:srgbClr val="73BFFF"/>
                </a:solidFill>
              </a:defRPr>
            </a:lvl4pPr>
            <a:lvl5pPr marL="0" indent="0">
              <a:spcBef>
                <a:spcPts val="1200"/>
              </a:spcBef>
              <a:buSzTx/>
              <a:buNone/>
              <a:defRPr sz="4200">
                <a:solidFill>
                  <a:srgbClr val="73B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Image"/>
          <p:cNvSpPr/>
          <p:nvPr>
            <p:ph type="pic" sz="half" idx="13"/>
          </p:nvPr>
        </p:nvSpPr>
        <p:spPr>
          <a:xfrm>
            <a:off x="7200900" y="2768600"/>
            <a:ext cx="5016500" cy="5715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90" name="Title Text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91" name="Body Level One…"/>
          <p:cNvSpPr/>
          <p:nvPr>
            <p:ph type="body" sz="half" idx="1"/>
          </p:nvPr>
        </p:nvSpPr>
        <p:spPr>
          <a:xfrm>
            <a:off x="787400" y="2768600"/>
            <a:ext cx="5143500" cy="5715000"/>
          </a:xfrm>
          <a:prstGeom prst="rect">
            <a:avLst/>
          </a:prstGeom>
        </p:spPr>
        <p:txBody>
          <a:bodyPr/>
          <a:lstStyle>
            <a:lvl1pPr>
              <a:spcBef>
                <a:spcPts val="2400"/>
              </a:spcBef>
              <a:buBlip>
                <a:blip r:embed="rId2"/>
              </a:buBlip>
            </a:lvl1pPr>
            <a:lvl2pPr>
              <a:spcBef>
                <a:spcPts val="2400"/>
              </a:spcBef>
              <a:buBlip>
                <a:blip r:embed="rId2"/>
              </a:buBlip>
            </a:lvl2pPr>
            <a:lvl3pPr>
              <a:spcBef>
                <a:spcPts val="2400"/>
              </a:spcBef>
              <a:buBlip>
                <a:blip r:embed="rId2"/>
              </a:buBlip>
            </a:lvl3pPr>
            <a:lvl4pPr>
              <a:spcBef>
                <a:spcPts val="2400"/>
              </a:spcBef>
              <a:buBlip>
                <a:blip r:embed="rId2"/>
              </a:buBlip>
            </a:lvl4pPr>
            <a:lvl5pPr>
              <a:spcBef>
                <a:spcPts val="2400"/>
              </a:spcBef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2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itle Text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00" name="Body Level One…"/>
          <p:cNvSpPr/>
          <p:nvPr>
            <p:ph type="body" sz="half" idx="1"/>
          </p:nvPr>
        </p:nvSpPr>
        <p:spPr>
          <a:xfrm>
            <a:off x="787400" y="2768600"/>
            <a:ext cx="5143500" cy="5715000"/>
          </a:xfrm>
          <a:prstGeom prst="rect">
            <a:avLst/>
          </a:prstGeom>
        </p:spPr>
        <p:txBody>
          <a:bodyPr/>
          <a:lstStyle>
            <a:lvl1pPr>
              <a:spcBef>
                <a:spcPts val="2400"/>
              </a:spcBef>
              <a:buBlip>
                <a:blip r:embed="rId2"/>
              </a:buBlip>
            </a:lvl1pPr>
            <a:lvl2pPr>
              <a:spcBef>
                <a:spcPts val="2400"/>
              </a:spcBef>
              <a:buBlip>
                <a:blip r:embed="rId2"/>
              </a:buBlip>
            </a:lvl2pPr>
            <a:lvl3pPr>
              <a:spcBef>
                <a:spcPts val="2400"/>
              </a:spcBef>
              <a:buBlip>
                <a:blip r:embed="rId2"/>
              </a:buBlip>
            </a:lvl3pPr>
            <a:lvl4pPr>
              <a:spcBef>
                <a:spcPts val="2400"/>
              </a:spcBef>
              <a:buBlip>
                <a:blip r:embed="rId2"/>
              </a:buBlip>
            </a:lvl4pPr>
            <a:lvl5pPr>
              <a:spcBef>
                <a:spcPts val="2400"/>
              </a:spcBef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1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itle Text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09" name="Body Level One…"/>
          <p:cNvSpPr/>
          <p:nvPr>
            <p:ph type="body" sz="half" idx="1"/>
          </p:nvPr>
        </p:nvSpPr>
        <p:spPr>
          <a:xfrm>
            <a:off x="7073900" y="2768600"/>
            <a:ext cx="5143500" cy="5715000"/>
          </a:xfrm>
          <a:prstGeom prst="rect">
            <a:avLst/>
          </a:prstGeom>
        </p:spPr>
        <p:txBody>
          <a:bodyPr/>
          <a:lstStyle>
            <a:lvl1pPr>
              <a:spcBef>
                <a:spcPts val="2400"/>
              </a:spcBef>
              <a:buBlip>
                <a:blip r:embed="rId2"/>
              </a:buBlip>
            </a:lvl1pPr>
            <a:lvl2pPr>
              <a:spcBef>
                <a:spcPts val="2400"/>
              </a:spcBef>
              <a:buBlip>
                <a:blip r:embed="rId2"/>
              </a:buBlip>
            </a:lvl2pPr>
            <a:lvl3pPr>
              <a:spcBef>
                <a:spcPts val="2400"/>
              </a:spcBef>
              <a:buBlip>
                <a:blip r:embed="rId2"/>
              </a:buBlip>
            </a:lvl3pPr>
            <a:lvl4pPr>
              <a:spcBef>
                <a:spcPts val="2400"/>
              </a:spcBef>
              <a:buBlip>
                <a:blip r:embed="rId2"/>
              </a:buBlip>
            </a:lvl4pPr>
            <a:lvl5pPr>
              <a:spcBef>
                <a:spcPts val="2400"/>
              </a:spcBef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0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 Text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18" name="Body Level One…"/>
          <p:cNvSpPr/>
          <p:nvPr>
            <p:ph type="body" idx="1"/>
          </p:nvPr>
        </p:nvSpPr>
        <p:spPr>
          <a:xfrm>
            <a:off x="787400" y="2768600"/>
            <a:ext cx="11430000" cy="5715000"/>
          </a:xfrm>
          <a:prstGeom prst="rect">
            <a:avLst/>
          </a:prstGeom>
        </p:spPr>
        <p:txBody>
          <a:bodyPr anchor="t"/>
          <a:lstStyle>
            <a:lvl1pPr>
              <a:spcBef>
                <a:spcPts val="2400"/>
              </a:spcBef>
              <a:buBlip>
                <a:blip r:embed="rId2"/>
              </a:buBlip>
            </a:lvl1pPr>
            <a:lvl2pPr>
              <a:spcBef>
                <a:spcPts val="2400"/>
              </a:spcBef>
              <a:buBlip>
                <a:blip r:embed="rId2"/>
              </a:buBlip>
            </a:lvl2pPr>
            <a:lvl3pPr>
              <a:spcBef>
                <a:spcPts val="2400"/>
              </a:spcBef>
              <a:buBlip>
                <a:blip r:embed="rId2"/>
              </a:buBlip>
            </a:lvl3pPr>
            <a:lvl4pPr>
              <a:spcBef>
                <a:spcPts val="2400"/>
              </a:spcBef>
              <a:buBlip>
                <a:blip r:embed="rId2"/>
              </a:buBlip>
            </a:lvl4pPr>
            <a:lvl5pPr>
              <a:spcBef>
                <a:spcPts val="2400"/>
              </a:spcBef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itle Text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7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aptio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roup"/>
          <p:cNvGrpSpPr/>
          <p:nvPr/>
        </p:nvGrpSpPr>
        <p:grpSpPr>
          <a:xfrm>
            <a:off x="-1" y="1210168"/>
            <a:ext cx="13004802" cy="7324233"/>
            <a:chOff x="0" y="0"/>
            <a:chExt cx="13004800" cy="7324232"/>
          </a:xfrm>
        </p:grpSpPr>
        <p:sp>
          <p:nvSpPr>
            <p:cNvPr id="134" name="Line"/>
            <p:cNvSpPr/>
            <p:nvPr/>
          </p:nvSpPr>
          <p:spPr>
            <a:xfrm>
              <a:off x="9995746" y="9031"/>
              <a:ext cx="1300481" cy="7315201"/>
            </a:xfrm>
            <a:prstGeom prst="line">
              <a:avLst/>
            </a:prstGeom>
            <a:noFill/>
            <a:ln w="3175" cap="rnd">
              <a:solidFill>
                <a:srgbClr val="BFBFBF"/>
              </a:solidFill>
              <a:prstDash val="solid"/>
              <a:round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effectLst/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135" name="Line"/>
            <p:cNvSpPr/>
            <p:nvPr/>
          </p:nvSpPr>
          <p:spPr>
            <a:xfrm flipH="1">
              <a:off x="7920284" y="3935872"/>
              <a:ext cx="5081130" cy="3388360"/>
            </a:xfrm>
            <a:prstGeom prst="line">
              <a:avLst/>
            </a:prstGeom>
            <a:noFill/>
            <a:ln w="3175" cap="rnd">
              <a:solidFill>
                <a:srgbClr val="D9D9D9"/>
              </a:solidFill>
              <a:prstDash val="solid"/>
              <a:round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effectLst/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136" name="Shape"/>
            <p:cNvSpPr/>
            <p:nvPr/>
          </p:nvSpPr>
          <p:spPr>
            <a:xfrm>
              <a:off x="9793575" y="0"/>
              <a:ext cx="3207840" cy="7324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692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14692" y="0"/>
                  </a:lnTo>
                  <a:close/>
                </a:path>
              </a:pathLst>
            </a:custGeom>
            <a:solidFill>
              <a:srgbClr val="4A66AC">
                <a:alpha val="3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effectLst/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137" name="Shape"/>
            <p:cNvSpPr/>
            <p:nvPr/>
          </p:nvSpPr>
          <p:spPr>
            <a:xfrm>
              <a:off x="10243671" y="0"/>
              <a:ext cx="2761130" cy="7324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0092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A66AC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effectLst/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138" name="Triangle"/>
            <p:cNvSpPr/>
            <p:nvPr/>
          </p:nvSpPr>
          <p:spPr>
            <a:xfrm>
              <a:off x="9527822" y="3260231"/>
              <a:ext cx="3476979" cy="406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629DD1">
                <a:alpha val="72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effectLst/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139" name="Shape"/>
            <p:cNvSpPr/>
            <p:nvPr/>
          </p:nvSpPr>
          <p:spPr>
            <a:xfrm>
              <a:off x="9956800" y="0"/>
              <a:ext cx="3044616" cy="7324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8697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477B2">
                <a:alpha val="7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effectLst/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140" name="Shape"/>
            <p:cNvSpPr/>
            <p:nvPr/>
          </p:nvSpPr>
          <p:spPr>
            <a:xfrm>
              <a:off x="11625312" y="0"/>
              <a:ext cx="1376102" cy="7324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073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17073" y="0"/>
                  </a:lnTo>
                  <a:close/>
                </a:path>
              </a:pathLst>
            </a:custGeom>
            <a:solidFill>
              <a:srgbClr val="90A2CF">
                <a:alpha val="7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effectLst/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141" name="Shape"/>
            <p:cNvSpPr/>
            <p:nvPr/>
          </p:nvSpPr>
          <p:spPr>
            <a:xfrm>
              <a:off x="11668266" y="0"/>
              <a:ext cx="1333147" cy="7324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9173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A66AC">
                <a:alpha val="64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effectLst/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142" name="Triangle"/>
            <p:cNvSpPr/>
            <p:nvPr/>
          </p:nvSpPr>
          <p:spPr>
            <a:xfrm>
              <a:off x="11063110" y="3838223"/>
              <a:ext cx="1938304" cy="3486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4A66AC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effectLst/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143" name="Triangle"/>
            <p:cNvSpPr/>
            <p:nvPr/>
          </p:nvSpPr>
          <p:spPr>
            <a:xfrm>
              <a:off x="-1" y="4289778"/>
              <a:ext cx="478650" cy="3034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4A66AC">
                <a:alpha val="8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effectLst/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</p:grpSp>
      <p:pic>
        <p:nvPicPr>
          <p:cNvPr id="145" name="image1.png" descr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2893" y="7874238"/>
            <a:ext cx="1401286" cy="46663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56" name="Group"/>
          <p:cNvGrpSpPr/>
          <p:nvPr/>
        </p:nvGrpSpPr>
        <p:grpSpPr>
          <a:xfrm>
            <a:off x="-1" y="1219199"/>
            <a:ext cx="13004802" cy="7324233"/>
            <a:chOff x="0" y="0"/>
            <a:chExt cx="13004800" cy="7324232"/>
          </a:xfrm>
        </p:grpSpPr>
        <p:sp>
          <p:nvSpPr>
            <p:cNvPr id="146" name="Line"/>
            <p:cNvSpPr/>
            <p:nvPr/>
          </p:nvSpPr>
          <p:spPr>
            <a:xfrm>
              <a:off x="9995746" y="9031"/>
              <a:ext cx="1300481" cy="7315201"/>
            </a:xfrm>
            <a:prstGeom prst="line">
              <a:avLst/>
            </a:prstGeom>
            <a:noFill/>
            <a:ln w="3175" cap="rnd">
              <a:solidFill>
                <a:srgbClr val="BFBFBF"/>
              </a:solidFill>
              <a:prstDash val="solid"/>
              <a:round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effectLst/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147" name="Line"/>
            <p:cNvSpPr/>
            <p:nvPr/>
          </p:nvSpPr>
          <p:spPr>
            <a:xfrm flipH="1">
              <a:off x="7920284" y="3935872"/>
              <a:ext cx="5081130" cy="3388360"/>
            </a:xfrm>
            <a:prstGeom prst="line">
              <a:avLst/>
            </a:prstGeom>
            <a:noFill/>
            <a:ln w="3175" cap="rnd">
              <a:solidFill>
                <a:srgbClr val="D9D9D9"/>
              </a:solidFill>
              <a:prstDash val="solid"/>
              <a:round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effectLst/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148" name="Shape"/>
            <p:cNvSpPr/>
            <p:nvPr/>
          </p:nvSpPr>
          <p:spPr>
            <a:xfrm>
              <a:off x="9793575" y="0"/>
              <a:ext cx="3207840" cy="7324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692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14692" y="0"/>
                  </a:lnTo>
                  <a:close/>
                </a:path>
              </a:pathLst>
            </a:custGeom>
            <a:solidFill>
              <a:srgbClr val="4A66AC">
                <a:alpha val="3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effectLst/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149" name="Shape"/>
            <p:cNvSpPr/>
            <p:nvPr/>
          </p:nvSpPr>
          <p:spPr>
            <a:xfrm>
              <a:off x="10243671" y="0"/>
              <a:ext cx="2761130" cy="7324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0092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A66AC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effectLst/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150" name="Triangle"/>
            <p:cNvSpPr/>
            <p:nvPr/>
          </p:nvSpPr>
          <p:spPr>
            <a:xfrm>
              <a:off x="9527822" y="3260231"/>
              <a:ext cx="3476979" cy="406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629DD1">
                <a:alpha val="72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effectLst/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151" name="Shape"/>
            <p:cNvSpPr/>
            <p:nvPr/>
          </p:nvSpPr>
          <p:spPr>
            <a:xfrm>
              <a:off x="9956800" y="0"/>
              <a:ext cx="3044616" cy="7324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8697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477B2">
                <a:alpha val="7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effectLst/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152" name="Shape"/>
            <p:cNvSpPr/>
            <p:nvPr/>
          </p:nvSpPr>
          <p:spPr>
            <a:xfrm>
              <a:off x="11625312" y="0"/>
              <a:ext cx="1376102" cy="7324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073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17073" y="0"/>
                  </a:lnTo>
                  <a:close/>
                </a:path>
              </a:pathLst>
            </a:custGeom>
            <a:solidFill>
              <a:srgbClr val="90A2CF">
                <a:alpha val="7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effectLst/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153" name="Shape"/>
            <p:cNvSpPr/>
            <p:nvPr/>
          </p:nvSpPr>
          <p:spPr>
            <a:xfrm>
              <a:off x="11668266" y="0"/>
              <a:ext cx="1333147" cy="7324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9173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A66AC">
                <a:alpha val="64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effectLst/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154" name="Triangle"/>
            <p:cNvSpPr/>
            <p:nvPr/>
          </p:nvSpPr>
          <p:spPr>
            <a:xfrm>
              <a:off x="11063110" y="3838223"/>
              <a:ext cx="1938304" cy="3486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4A66AC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effectLst/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155" name="Triangle"/>
            <p:cNvSpPr/>
            <p:nvPr/>
          </p:nvSpPr>
          <p:spPr>
            <a:xfrm>
              <a:off x="-1" y="4289778"/>
              <a:ext cx="478650" cy="3034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4A66AC">
                <a:alpha val="8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effectLst/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</p:grpSp>
      <p:pic>
        <p:nvPicPr>
          <p:cNvPr id="157" name="image2.tif" descr="image2.t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70400" y="4158826"/>
            <a:ext cx="4064001" cy="143594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image3.png" descr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219263" y="7499053"/>
            <a:ext cx="1251713" cy="853441"/>
          </a:xfrm>
          <a:prstGeom prst="rect">
            <a:avLst/>
          </a:prstGeom>
          <a:ln w="12700">
            <a:miter lim="400000"/>
          </a:ln>
        </p:spPr>
      </p:pic>
      <p:sp>
        <p:nvSpPr>
          <p:cNvPr id="159" name="Title Text"/>
          <p:cNvSpPr/>
          <p:nvPr>
            <p:ph type="title"/>
          </p:nvPr>
        </p:nvSpPr>
        <p:spPr>
          <a:xfrm>
            <a:off x="722490" y="1869439"/>
            <a:ext cx="9169781" cy="3630508"/>
          </a:xfrm>
          <a:prstGeom prst="rect">
            <a:avLst/>
          </a:prstGeom>
        </p:spPr>
        <p:txBody>
          <a:bodyPr lIns="48767" tIns="48767" rIns="48767" bIns="48767">
            <a:normAutofit fontScale="100000" lnSpcReduction="0"/>
          </a:bodyPr>
          <a:lstStyle>
            <a:lvl1pPr defTabSz="650240">
              <a:defRPr sz="6200">
                <a:solidFill>
                  <a:srgbClr val="4A66AC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>
              <a:defRPr>
                <a:effectLst/>
              </a:defRPr>
            </a:pPr>
            <a:r>
              <a:t>Title Text</a:t>
            </a:r>
          </a:p>
        </p:txBody>
      </p:sp>
      <p:sp>
        <p:nvSpPr>
          <p:cNvPr id="160" name="Body Level One…"/>
          <p:cNvSpPr/>
          <p:nvPr>
            <p:ph type="body" sz="quarter" idx="1"/>
          </p:nvPr>
        </p:nvSpPr>
        <p:spPr>
          <a:xfrm>
            <a:off x="722490" y="5987626"/>
            <a:ext cx="9169781" cy="1675694"/>
          </a:xfrm>
          <a:prstGeom prst="rect">
            <a:avLst/>
          </a:prstGeom>
        </p:spPr>
        <p:txBody>
          <a:bodyPr lIns="48767" tIns="48767" rIns="48767" bIns="48767">
            <a:normAutofit fontScale="100000" lnSpcReduction="0"/>
          </a:bodyPr>
          <a:lstStyle>
            <a:lvl1pPr marL="0" indent="0" defTabSz="650240">
              <a:spcBef>
                <a:spcPts val="1400"/>
              </a:spcBef>
              <a:buSzTx/>
              <a:buNone/>
              <a:defRPr sz="240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indent="457200" defTabSz="650240">
              <a:spcBef>
                <a:spcPts val="1400"/>
              </a:spcBef>
              <a:buSzTx/>
              <a:buNone/>
              <a:defRPr sz="240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indent="914400" defTabSz="650240">
              <a:spcBef>
                <a:spcPts val="1400"/>
              </a:spcBef>
              <a:buSzTx/>
              <a:buNone/>
              <a:defRPr sz="240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indent="1371600" defTabSz="650240">
              <a:spcBef>
                <a:spcPts val="1400"/>
              </a:spcBef>
              <a:buSzTx/>
              <a:buNone/>
              <a:defRPr sz="240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indent="1828800" defTabSz="650240">
              <a:spcBef>
                <a:spcPts val="1400"/>
              </a:spcBef>
              <a:buSzTx/>
              <a:buNone/>
              <a:defRPr sz="240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</a:lstStyle>
          <a:p>
            <a:pPr>
              <a:defRPr>
                <a:effectLst/>
              </a:defRPr>
            </a:pPr>
            <a:r>
              <a:t>Body Level One</a:t>
            </a:r>
          </a:p>
          <a:p>
            <a:pPr lvl="1">
              <a:defRPr>
                <a:effectLst/>
              </a:defRPr>
            </a:pPr>
            <a:r>
              <a:t>Body Level Two</a:t>
            </a:r>
          </a:p>
          <a:p>
            <a:pPr lvl="2">
              <a:defRPr>
                <a:effectLst/>
              </a:defRPr>
            </a:pPr>
            <a:r>
              <a:t>Body Level Three</a:t>
            </a:r>
          </a:p>
          <a:p>
            <a:pPr lvl="3">
              <a:defRPr>
                <a:effectLst/>
              </a:defRPr>
            </a:pPr>
            <a:r>
              <a:t>Body Level Four</a:t>
            </a:r>
          </a:p>
          <a:p>
            <a:pPr lvl="4">
              <a:defRPr>
                <a:effectLst/>
              </a:defRPr>
            </a:pPr>
            <a:r>
              <a:t>Body Level Five</a:t>
            </a:r>
          </a:p>
        </p:txBody>
      </p:sp>
      <p:sp>
        <p:nvSpPr>
          <p:cNvPr id="161" name="Slide Number"/>
          <p:cNvSpPr/>
          <p:nvPr>
            <p:ph type="sldNum" sz="quarter" idx="2"/>
          </p:nvPr>
        </p:nvSpPr>
        <p:spPr>
          <a:xfrm>
            <a:off x="9163374" y="7926513"/>
            <a:ext cx="429919" cy="453137"/>
          </a:xfrm>
          <a:prstGeom prst="rect">
            <a:avLst/>
          </a:prstGeom>
        </p:spPr>
        <p:txBody>
          <a:bodyPr lIns="48767" tIns="48767" rIns="48767" bIns="48767"/>
          <a:lstStyle>
            <a:lvl1pPr algn="l" defTabSz="1300480">
              <a:defRPr b="0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onten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" name="Group"/>
          <p:cNvGrpSpPr/>
          <p:nvPr/>
        </p:nvGrpSpPr>
        <p:grpSpPr>
          <a:xfrm>
            <a:off x="-1" y="1210168"/>
            <a:ext cx="13004802" cy="7324233"/>
            <a:chOff x="0" y="0"/>
            <a:chExt cx="13004800" cy="7324232"/>
          </a:xfrm>
        </p:grpSpPr>
        <p:sp>
          <p:nvSpPr>
            <p:cNvPr id="168" name="Line"/>
            <p:cNvSpPr/>
            <p:nvPr/>
          </p:nvSpPr>
          <p:spPr>
            <a:xfrm>
              <a:off x="9995746" y="9031"/>
              <a:ext cx="1300481" cy="7315201"/>
            </a:xfrm>
            <a:prstGeom prst="line">
              <a:avLst/>
            </a:prstGeom>
            <a:noFill/>
            <a:ln w="3175" cap="rnd">
              <a:solidFill>
                <a:srgbClr val="BFBFBF"/>
              </a:solidFill>
              <a:prstDash val="solid"/>
              <a:round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effectLst/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169" name="Line"/>
            <p:cNvSpPr/>
            <p:nvPr/>
          </p:nvSpPr>
          <p:spPr>
            <a:xfrm flipH="1">
              <a:off x="7920284" y="3935872"/>
              <a:ext cx="5081130" cy="3388360"/>
            </a:xfrm>
            <a:prstGeom prst="line">
              <a:avLst/>
            </a:prstGeom>
            <a:noFill/>
            <a:ln w="3175" cap="rnd">
              <a:solidFill>
                <a:srgbClr val="D9D9D9"/>
              </a:solidFill>
              <a:prstDash val="solid"/>
              <a:round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effectLst/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170" name="Shape"/>
            <p:cNvSpPr/>
            <p:nvPr/>
          </p:nvSpPr>
          <p:spPr>
            <a:xfrm>
              <a:off x="9793575" y="0"/>
              <a:ext cx="3207840" cy="7324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692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14692" y="0"/>
                  </a:lnTo>
                  <a:close/>
                </a:path>
              </a:pathLst>
            </a:custGeom>
            <a:solidFill>
              <a:srgbClr val="4A66AC">
                <a:alpha val="3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effectLst/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171" name="Shape"/>
            <p:cNvSpPr/>
            <p:nvPr/>
          </p:nvSpPr>
          <p:spPr>
            <a:xfrm>
              <a:off x="10243671" y="0"/>
              <a:ext cx="2761130" cy="7324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0092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A66AC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effectLst/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172" name="Triangle"/>
            <p:cNvSpPr/>
            <p:nvPr/>
          </p:nvSpPr>
          <p:spPr>
            <a:xfrm>
              <a:off x="9527822" y="3260231"/>
              <a:ext cx="3476979" cy="406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629DD1">
                <a:alpha val="72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effectLst/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173" name="Shape"/>
            <p:cNvSpPr/>
            <p:nvPr/>
          </p:nvSpPr>
          <p:spPr>
            <a:xfrm>
              <a:off x="9956800" y="0"/>
              <a:ext cx="3044616" cy="7324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8697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477B2">
                <a:alpha val="7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effectLst/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174" name="Shape"/>
            <p:cNvSpPr/>
            <p:nvPr/>
          </p:nvSpPr>
          <p:spPr>
            <a:xfrm>
              <a:off x="11625312" y="0"/>
              <a:ext cx="1376102" cy="7324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073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17073" y="0"/>
                  </a:lnTo>
                  <a:close/>
                </a:path>
              </a:pathLst>
            </a:custGeom>
            <a:solidFill>
              <a:srgbClr val="90A2CF">
                <a:alpha val="7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effectLst/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175" name="Shape"/>
            <p:cNvSpPr/>
            <p:nvPr/>
          </p:nvSpPr>
          <p:spPr>
            <a:xfrm>
              <a:off x="11668266" y="0"/>
              <a:ext cx="1333147" cy="7324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9173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A66AC">
                <a:alpha val="64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effectLst/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176" name="Triangle"/>
            <p:cNvSpPr/>
            <p:nvPr/>
          </p:nvSpPr>
          <p:spPr>
            <a:xfrm>
              <a:off x="11063110" y="3838223"/>
              <a:ext cx="1938304" cy="3486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4A66AC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effectLst/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177" name="Triangle"/>
            <p:cNvSpPr/>
            <p:nvPr/>
          </p:nvSpPr>
          <p:spPr>
            <a:xfrm>
              <a:off x="-1" y="4289778"/>
              <a:ext cx="478650" cy="3034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4A66AC">
                <a:alpha val="8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effectLst/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</p:grpSp>
      <p:pic>
        <p:nvPicPr>
          <p:cNvPr id="179" name="image1.png" descr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2893" y="7874238"/>
            <a:ext cx="1401286" cy="46663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90" name="Group"/>
          <p:cNvGrpSpPr/>
          <p:nvPr/>
        </p:nvGrpSpPr>
        <p:grpSpPr>
          <a:xfrm>
            <a:off x="-1" y="1219199"/>
            <a:ext cx="13004802" cy="7324233"/>
            <a:chOff x="0" y="0"/>
            <a:chExt cx="13004800" cy="7324232"/>
          </a:xfrm>
        </p:grpSpPr>
        <p:sp>
          <p:nvSpPr>
            <p:cNvPr id="180" name="Line"/>
            <p:cNvSpPr/>
            <p:nvPr/>
          </p:nvSpPr>
          <p:spPr>
            <a:xfrm>
              <a:off x="9995746" y="9031"/>
              <a:ext cx="1300481" cy="7315201"/>
            </a:xfrm>
            <a:prstGeom prst="line">
              <a:avLst/>
            </a:prstGeom>
            <a:noFill/>
            <a:ln w="3175" cap="rnd">
              <a:solidFill>
                <a:srgbClr val="BFBFBF"/>
              </a:solidFill>
              <a:prstDash val="solid"/>
              <a:round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effectLst/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181" name="Line"/>
            <p:cNvSpPr/>
            <p:nvPr/>
          </p:nvSpPr>
          <p:spPr>
            <a:xfrm flipH="1">
              <a:off x="7920284" y="3935872"/>
              <a:ext cx="5081130" cy="3388360"/>
            </a:xfrm>
            <a:prstGeom prst="line">
              <a:avLst/>
            </a:prstGeom>
            <a:noFill/>
            <a:ln w="3175" cap="rnd">
              <a:solidFill>
                <a:srgbClr val="D9D9D9"/>
              </a:solidFill>
              <a:prstDash val="solid"/>
              <a:round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effectLst/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182" name="Shape"/>
            <p:cNvSpPr/>
            <p:nvPr/>
          </p:nvSpPr>
          <p:spPr>
            <a:xfrm>
              <a:off x="9793575" y="0"/>
              <a:ext cx="3207840" cy="7324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692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14692" y="0"/>
                  </a:lnTo>
                  <a:close/>
                </a:path>
              </a:pathLst>
            </a:custGeom>
            <a:solidFill>
              <a:srgbClr val="4A66AC">
                <a:alpha val="3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effectLst/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183" name="Shape"/>
            <p:cNvSpPr/>
            <p:nvPr/>
          </p:nvSpPr>
          <p:spPr>
            <a:xfrm>
              <a:off x="10243671" y="0"/>
              <a:ext cx="2761130" cy="7324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0092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A66AC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effectLst/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184" name="Triangle"/>
            <p:cNvSpPr/>
            <p:nvPr/>
          </p:nvSpPr>
          <p:spPr>
            <a:xfrm>
              <a:off x="9527822" y="3260231"/>
              <a:ext cx="3476979" cy="406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629DD1">
                <a:alpha val="72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effectLst/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185" name="Shape"/>
            <p:cNvSpPr/>
            <p:nvPr/>
          </p:nvSpPr>
          <p:spPr>
            <a:xfrm>
              <a:off x="9956800" y="0"/>
              <a:ext cx="3044616" cy="7324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8697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477B2">
                <a:alpha val="7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effectLst/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186" name="Shape"/>
            <p:cNvSpPr/>
            <p:nvPr/>
          </p:nvSpPr>
          <p:spPr>
            <a:xfrm>
              <a:off x="11625312" y="0"/>
              <a:ext cx="1376102" cy="7324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073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17073" y="0"/>
                  </a:lnTo>
                  <a:close/>
                </a:path>
              </a:pathLst>
            </a:custGeom>
            <a:solidFill>
              <a:srgbClr val="90A2CF">
                <a:alpha val="7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effectLst/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187" name="Shape"/>
            <p:cNvSpPr/>
            <p:nvPr/>
          </p:nvSpPr>
          <p:spPr>
            <a:xfrm>
              <a:off x="11668266" y="0"/>
              <a:ext cx="1333147" cy="7324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9173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A66AC">
                <a:alpha val="64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effectLst/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188" name="Triangle"/>
            <p:cNvSpPr/>
            <p:nvPr/>
          </p:nvSpPr>
          <p:spPr>
            <a:xfrm>
              <a:off x="11063110" y="3838223"/>
              <a:ext cx="1938304" cy="3486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4A66AC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effectLst/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189" name="Triangle"/>
            <p:cNvSpPr/>
            <p:nvPr/>
          </p:nvSpPr>
          <p:spPr>
            <a:xfrm>
              <a:off x="-1" y="4289778"/>
              <a:ext cx="478650" cy="3034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4A66AC">
                <a:alpha val="8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effectLst/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</p:grpSp>
      <p:pic>
        <p:nvPicPr>
          <p:cNvPr id="191" name="image2.tif" descr="image2.t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70400" y="4158826"/>
            <a:ext cx="4064001" cy="143594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2" name="image3.png" descr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219263" y="7499053"/>
            <a:ext cx="1251713" cy="853441"/>
          </a:xfrm>
          <a:prstGeom prst="rect">
            <a:avLst/>
          </a:prstGeom>
          <a:ln w="12700">
            <a:miter lim="400000"/>
          </a:ln>
        </p:spPr>
      </p:pic>
      <p:sp>
        <p:nvSpPr>
          <p:cNvPr id="193" name="Title Text"/>
          <p:cNvSpPr/>
          <p:nvPr>
            <p:ph type="title"/>
          </p:nvPr>
        </p:nvSpPr>
        <p:spPr>
          <a:xfrm>
            <a:off x="722489" y="1869439"/>
            <a:ext cx="9169781" cy="1408855"/>
          </a:xfrm>
          <a:prstGeom prst="rect">
            <a:avLst/>
          </a:prstGeom>
        </p:spPr>
        <p:txBody>
          <a:bodyPr lIns="48767" tIns="48767" rIns="48767" bIns="48767" anchor="t">
            <a:normAutofit fontScale="100000" lnSpcReduction="0"/>
          </a:bodyPr>
          <a:lstStyle>
            <a:lvl1pPr defTabSz="650240">
              <a:defRPr sz="5000">
                <a:solidFill>
                  <a:srgbClr val="4A66AC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>
              <a:defRPr>
                <a:effectLst/>
              </a:defRPr>
            </a:pPr>
            <a:r>
              <a:t>Title Text</a:t>
            </a:r>
          </a:p>
        </p:txBody>
      </p:sp>
      <p:sp>
        <p:nvSpPr>
          <p:cNvPr id="194" name="Body Level One…"/>
          <p:cNvSpPr/>
          <p:nvPr>
            <p:ph type="body" sz="half" idx="1"/>
          </p:nvPr>
        </p:nvSpPr>
        <p:spPr>
          <a:xfrm>
            <a:off x="722489" y="3523828"/>
            <a:ext cx="9169781" cy="4139492"/>
          </a:xfrm>
          <a:prstGeom prst="rect">
            <a:avLst/>
          </a:prstGeom>
        </p:spPr>
        <p:txBody>
          <a:bodyPr lIns="48767" tIns="48767" rIns="48767" bIns="48767" anchor="t">
            <a:normAutofit fontScale="100000" lnSpcReduction="0"/>
          </a:bodyPr>
          <a:lstStyle>
            <a:lvl1pPr marL="457200" indent="-457200" defTabSz="650240">
              <a:spcBef>
                <a:spcPts val="1400"/>
              </a:spcBef>
              <a:buClr>
                <a:srgbClr val="4A66AC"/>
              </a:buClr>
              <a:buSzPct val="80000"/>
              <a:buChar char=""/>
              <a:defRPr sz="240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885825" indent="-428625" defTabSz="650240">
              <a:spcBef>
                <a:spcPts val="1400"/>
              </a:spcBef>
              <a:buClr>
                <a:srgbClr val="4A66AC"/>
              </a:buClr>
              <a:buSzPct val="80000"/>
              <a:buChar char=""/>
              <a:defRPr sz="240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06285" indent="-391885" defTabSz="650240">
              <a:spcBef>
                <a:spcPts val="1400"/>
              </a:spcBef>
              <a:buClr>
                <a:srgbClr val="4A66AC"/>
              </a:buClr>
              <a:buSzPct val="80000"/>
              <a:buChar char=""/>
              <a:defRPr sz="240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indent="-457200" defTabSz="650240">
              <a:spcBef>
                <a:spcPts val="1400"/>
              </a:spcBef>
              <a:buClr>
                <a:srgbClr val="4A66AC"/>
              </a:buClr>
              <a:buSzPct val="80000"/>
              <a:buChar char=""/>
              <a:defRPr sz="240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indent="-457200" defTabSz="650240">
              <a:spcBef>
                <a:spcPts val="1400"/>
              </a:spcBef>
              <a:buClr>
                <a:srgbClr val="4A66AC"/>
              </a:buClr>
              <a:buSzPct val="80000"/>
              <a:buChar char=""/>
              <a:defRPr sz="240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</a:lstStyle>
          <a:p>
            <a:pPr>
              <a:defRPr>
                <a:effectLst/>
              </a:defRPr>
            </a:pPr>
            <a:r>
              <a:t>Body Level One</a:t>
            </a:r>
          </a:p>
          <a:p>
            <a:pPr lvl="1">
              <a:defRPr>
                <a:effectLst/>
              </a:defRPr>
            </a:pPr>
            <a:r>
              <a:t>Body Level Two</a:t>
            </a:r>
          </a:p>
          <a:p>
            <a:pPr lvl="2">
              <a:defRPr>
                <a:effectLst/>
              </a:defRPr>
            </a:pPr>
            <a:r>
              <a:t>Body Level Three</a:t>
            </a:r>
          </a:p>
          <a:p>
            <a:pPr lvl="3">
              <a:defRPr>
                <a:effectLst/>
              </a:defRPr>
            </a:pPr>
            <a:r>
              <a:t>Body Level Four</a:t>
            </a:r>
          </a:p>
          <a:p>
            <a:pPr lvl="4">
              <a:defRPr>
                <a:effectLst/>
              </a:defRPr>
            </a:pPr>
            <a:r>
              <a:t>Body Level Five</a:t>
            </a:r>
          </a:p>
        </p:txBody>
      </p:sp>
      <p:sp>
        <p:nvSpPr>
          <p:cNvPr id="195" name="Slide Number"/>
          <p:cNvSpPr/>
          <p:nvPr>
            <p:ph type="sldNum" sz="quarter" idx="2"/>
          </p:nvPr>
        </p:nvSpPr>
        <p:spPr>
          <a:xfrm>
            <a:off x="9163374" y="7926513"/>
            <a:ext cx="429919" cy="453137"/>
          </a:xfrm>
          <a:prstGeom prst="rect">
            <a:avLst/>
          </a:prstGeom>
        </p:spPr>
        <p:txBody>
          <a:bodyPr lIns="48767" tIns="48767" rIns="48767" bIns="48767"/>
          <a:lstStyle>
            <a:lvl1pPr algn="l" defTabSz="1300480">
              <a:defRPr b="0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bg>
      <p:bgPr>
        <a:noFill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Body Level One…"/>
          <p:cNvSpPr/>
          <p:nvPr>
            <p:ph type="body" idx="1"/>
          </p:nvPr>
        </p:nvSpPr>
        <p:spPr>
          <a:xfrm>
            <a:off x="787400" y="2768600"/>
            <a:ext cx="11430000" cy="5715000"/>
          </a:xfrm>
          <a:prstGeom prst="rect">
            <a:avLst/>
          </a:prstGeom>
        </p:spPr>
        <p:txBody>
          <a:bodyPr anchor="t"/>
          <a:lstStyle>
            <a:lvl1pPr>
              <a:spcBef>
                <a:spcPts val="2400"/>
              </a:spcBef>
              <a:buBlip>
                <a:blip r:embed="rId2"/>
              </a:buBlip>
            </a:lvl1pPr>
            <a:lvl2pPr>
              <a:spcBef>
                <a:spcPts val="2400"/>
              </a:spcBef>
              <a:buBlip>
                <a:blip r:embed="rId2"/>
              </a:buBlip>
            </a:lvl2pPr>
            <a:lvl3pPr>
              <a:spcBef>
                <a:spcPts val="2400"/>
              </a:spcBef>
              <a:buBlip>
                <a:blip r:embed="rId2"/>
              </a:buBlip>
            </a:lvl3pPr>
            <a:lvl4pPr>
              <a:spcBef>
                <a:spcPts val="2400"/>
              </a:spcBef>
              <a:buBlip>
                <a:blip r:embed="rId2"/>
              </a:buBlip>
            </a:lvl4pPr>
            <a:lvl5pPr>
              <a:spcBef>
                <a:spcPts val="2400"/>
              </a:spcBef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0" name="Body Level One…"/>
          <p:cNvSpPr/>
          <p:nvPr>
            <p:ph type="body" idx="1"/>
          </p:nvPr>
        </p:nvSpPr>
        <p:spPr>
          <a:xfrm>
            <a:off x="787400" y="2768600"/>
            <a:ext cx="11430000" cy="5715000"/>
          </a:xfrm>
          <a:prstGeom prst="rect">
            <a:avLst/>
          </a:prstGeom>
        </p:spPr>
        <p:txBody>
          <a:bodyPr numCol="2" spcCol="571500" anchor="t"/>
          <a:lstStyle>
            <a:lvl1pPr>
              <a:spcBef>
                <a:spcPts val="2400"/>
              </a:spcBef>
              <a:buBlip>
                <a:blip r:embed="rId2"/>
              </a:buBlip>
            </a:lvl1pPr>
            <a:lvl2pPr>
              <a:spcBef>
                <a:spcPts val="2400"/>
              </a:spcBef>
              <a:buBlip>
                <a:blip r:embed="rId2"/>
              </a:buBlip>
            </a:lvl2pPr>
            <a:lvl3pPr>
              <a:spcBef>
                <a:spcPts val="2400"/>
              </a:spcBef>
              <a:buBlip>
                <a:blip r:embed="rId2"/>
              </a:buBlip>
            </a:lvl3pPr>
            <a:lvl4pPr>
              <a:spcBef>
                <a:spcPts val="2400"/>
              </a:spcBef>
              <a:buBlip>
                <a:blip r:embed="rId2"/>
              </a:buBlip>
            </a:lvl4pPr>
            <a:lvl5pPr>
              <a:spcBef>
                <a:spcPts val="2400"/>
              </a:spcBef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Body Level One…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Text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4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le Text"/>
          <p:cNvSpPr/>
          <p:nvPr>
            <p:ph type="title"/>
          </p:nvPr>
        </p:nvSpPr>
        <p:spPr>
          <a:xfrm>
            <a:off x="787400" y="3657600"/>
            <a:ext cx="11430000" cy="24384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2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Image"/>
          <p:cNvSpPr/>
          <p:nvPr>
            <p:ph type="pic" idx="13"/>
          </p:nvPr>
        </p:nvSpPr>
        <p:spPr>
          <a:xfrm>
            <a:off x="787400" y="939800"/>
            <a:ext cx="11430000" cy="5715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70" name="Title Text"/>
          <p:cNvSpPr/>
          <p:nvPr>
            <p:ph type="title"/>
          </p:nvPr>
        </p:nvSpPr>
        <p:spPr>
          <a:xfrm>
            <a:off x="787400" y="6807200"/>
            <a:ext cx="11430000" cy="12192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71" name="Body Level One…"/>
          <p:cNvSpPr/>
          <p:nvPr>
            <p:ph type="body" sz="quarter" idx="1"/>
          </p:nvPr>
        </p:nvSpPr>
        <p:spPr>
          <a:xfrm>
            <a:off x="787400" y="8013700"/>
            <a:ext cx="11430000" cy="15621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1pPr>
            <a:lvl2pPr marL="0" indent="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2pPr>
            <a:lvl3pPr marL="0" indent="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3pPr>
            <a:lvl4pPr marL="0" indent="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4pPr>
            <a:lvl5pPr marL="0" indent="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2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Image"/>
          <p:cNvSpPr/>
          <p:nvPr>
            <p:ph type="pic" sz="half" idx="13"/>
          </p:nvPr>
        </p:nvSpPr>
        <p:spPr>
          <a:xfrm>
            <a:off x="7200900" y="2019300"/>
            <a:ext cx="5016500" cy="5715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80" name="Title Text"/>
          <p:cNvSpPr/>
          <p:nvPr>
            <p:ph type="title"/>
          </p:nvPr>
        </p:nvSpPr>
        <p:spPr>
          <a:xfrm>
            <a:off x="787400" y="1384300"/>
            <a:ext cx="5143500" cy="35052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81" name="Body Level One…"/>
          <p:cNvSpPr/>
          <p:nvPr>
            <p:ph type="body" sz="quarter" idx="1"/>
          </p:nvPr>
        </p:nvSpPr>
        <p:spPr>
          <a:xfrm>
            <a:off x="787400" y="4876800"/>
            <a:ext cx="5143500" cy="30099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1200"/>
              </a:spcBef>
              <a:buSzTx/>
              <a:buNone/>
              <a:defRPr sz="4200">
                <a:solidFill>
                  <a:srgbClr val="73BFFF"/>
                </a:solidFill>
              </a:defRPr>
            </a:lvl1pPr>
            <a:lvl2pPr marL="0" indent="0">
              <a:spcBef>
                <a:spcPts val="1200"/>
              </a:spcBef>
              <a:buSzTx/>
              <a:buNone/>
              <a:defRPr sz="4200">
                <a:solidFill>
                  <a:srgbClr val="73BFFF"/>
                </a:solidFill>
              </a:defRPr>
            </a:lvl2pPr>
            <a:lvl3pPr marL="0" indent="0">
              <a:spcBef>
                <a:spcPts val="1200"/>
              </a:spcBef>
              <a:buSzTx/>
              <a:buNone/>
              <a:defRPr sz="4200">
                <a:solidFill>
                  <a:srgbClr val="73BFFF"/>
                </a:solidFill>
              </a:defRPr>
            </a:lvl3pPr>
            <a:lvl4pPr marL="0" indent="0">
              <a:spcBef>
                <a:spcPts val="1200"/>
              </a:spcBef>
              <a:buSzTx/>
              <a:buNone/>
              <a:defRPr sz="4200">
                <a:solidFill>
                  <a:srgbClr val="73BFFF"/>
                </a:solidFill>
              </a:defRPr>
            </a:lvl4pPr>
            <a:lvl5pPr marL="0" indent="0">
              <a:spcBef>
                <a:spcPts val="1200"/>
              </a:spcBef>
              <a:buSzTx/>
              <a:buNone/>
              <a:defRPr sz="4200">
                <a:solidFill>
                  <a:srgbClr val="73B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2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1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/>
          <p:nvPr>
            <p:ph type="body" idx="1"/>
          </p:nvPr>
        </p:nvSpPr>
        <p:spPr>
          <a:xfrm>
            <a:off x="787400" y="1371600"/>
            <a:ext cx="11430000" cy="7010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/>
          <p:nvPr>
            <p:ph type="title"/>
          </p:nvPr>
        </p:nvSpPr>
        <p:spPr>
          <a:xfrm>
            <a:off x="787400" y="254000"/>
            <a:ext cx="114300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/>
            <a:r>
              <a:t>Title Text</a:t>
            </a:r>
          </a:p>
        </p:txBody>
      </p:sp>
      <p:sp>
        <p:nvSpPr>
          <p:cNvPr id="4" name="Slide Number"/>
          <p:cNvSpPr/>
          <p:nvPr>
            <p:ph type="sldNum" sz="quarter" idx="2"/>
          </p:nvPr>
        </p:nvSpPr>
        <p:spPr>
          <a:xfrm>
            <a:off x="12536220" y="9309100"/>
            <a:ext cx="312015" cy="312343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r">
              <a:defRPr b="1" sz="1400">
                <a:solidFill>
                  <a:srgbClr val="FFFFFF">
                    <a:alpha val="70000"/>
                  </a:srgb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  <p:sldLayoutId id="2147483663" r:id="rId18"/>
    <p:sldLayoutId id="2147483664" r:id="rId19"/>
    <p:sldLayoutId id="2147483665" r:id="rId20"/>
  </p:sldLayoutIdLst>
  <p:transition xmlns:p14="http://schemas.microsoft.com/office/powerpoint/2010/main" spd="med" advClick="1"/>
  <p:txStyles>
    <p:title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9pPr>
    </p:titleStyle>
    <p:bodyStyle>
      <a:lvl1pPr marL="406400" marR="0" indent="-4064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1pPr>
      <a:lvl2pPr marL="850900" marR="0" indent="-4064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2pPr>
      <a:lvl3pPr marL="1295400" marR="0" indent="-4064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3pPr>
      <a:lvl4pPr marL="1739900" marR="0" indent="-4064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4pPr>
      <a:lvl5pPr marL="2184400" marR="0" indent="-4064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5pPr>
      <a:lvl6pPr marL="2628900" marR="0" indent="-4064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6pPr>
      <a:lvl7pPr marL="3073400" marR="0" indent="-4064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7pPr>
      <a:lvl8pPr marL="3517900" marR="0" indent="-4064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8pPr>
      <a:lvl9pPr marL="3962400" marR="0" indent="-4064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9pPr>
    </p:bodyStyle>
    <p:otherStyle>
      <a:lvl1pPr marL="0" marR="0" indent="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286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572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858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144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430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3716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002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288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hyperlink" Target="https://dev.pbs.gov.au/content/news/2017/04/uat-forms/uat-support-request-form.docx" TargetMode="External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
</file>

<file path=ppt/slides/_rels/slide3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3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3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3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4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4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4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
</file>

<file path=ppt/slides/_rels/slide4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
</file>

<file path=ppt/slides/_rels/slide4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4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4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4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4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4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5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5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5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5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5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
</file>

<file path=ppt/slides/_rels/slide5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5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5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5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5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6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6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Image" descr="Image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596900" y="749300"/>
            <a:ext cx="11811000" cy="6121400"/>
          </a:xfrm>
          <a:prstGeom prst="rect">
            <a:avLst/>
          </a:prstGeom>
        </p:spPr>
      </p:pic>
      <p:sp>
        <p:nvSpPr>
          <p:cNvPr id="212" name="PBS Developers’ Forum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PBS Developers’ Forum</a:t>
            </a:r>
          </a:p>
        </p:txBody>
      </p:sp>
      <p:sp>
        <p:nvSpPr>
          <p:cNvPr id="213" name="11th May 201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11th May 2017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Agenda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Agenda</a:t>
            </a:r>
          </a:p>
        </p:txBody>
      </p:sp>
      <p:sp>
        <p:nvSpPr>
          <p:cNvPr id="240" name="Welcome/Introduction…"/>
          <p:cNvSpPr/>
          <p:nvPr>
            <p:ph type="body" idx="1"/>
          </p:nvPr>
        </p:nvSpPr>
        <p:spPr>
          <a:xfrm>
            <a:off x="787400" y="2768600"/>
            <a:ext cx="11430000" cy="6007100"/>
          </a:xfrm>
          <a:prstGeom prst="rect">
            <a:avLst/>
          </a:prstGeom>
        </p:spPr>
        <p:txBody>
          <a:bodyPr numCol="2" spcCol="571500"/>
          <a:lstStyle/>
          <a:p>
            <a:pPr>
              <a:buBlip>
                <a:blip r:embed="rId2"/>
              </a:buBlip>
            </a:pPr>
            <a:r>
              <a:t>Welcome/Introduction</a:t>
            </a:r>
          </a:p>
          <a:p>
            <a:pPr>
              <a:buBlip>
                <a:blip r:embed="rId2"/>
              </a:buBlip>
            </a:pPr>
            <a:r>
              <a:t>Action Items</a:t>
            </a:r>
          </a:p>
          <a:p>
            <a:pPr>
              <a:buBlip>
                <a:blip r:embed="rId2"/>
              </a:buBlip>
              <a:defRPr>
                <a:solidFill>
                  <a:schemeClr val="accent4">
                    <a:hueOff val="384618"/>
                    <a:satOff val="3869"/>
                    <a:lumOff val="5802"/>
                  </a:schemeClr>
                </a:solidFill>
              </a:defRPr>
            </a:pPr>
            <a:r>
              <a:t>Safety Net</a:t>
            </a:r>
          </a:p>
          <a:p>
            <a:pPr>
              <a:buBlip>
                <a:blip r:embed="rId2"/>
              </a:buBlip>
            </a:pPr>
            <a:r>
              <a:t>EFC UOM “nanogram”</a:t>
            </a:r>
          </a:p>
          <a:p>
            <a:pPr>
              <a:buBlip>
                <a:blip r:embed="rId2"/>
              </a:buBlip>
            </a:pPr>
            <a:r>
              <a:t>PBS XML Schema 3.0</a:t>
            </a:r>
          </a:p>
          <a:p>
            <a:pPr>
              <a:buBlip>
                <a:blip r:embed="rId2"/>
              </a:buBlip>
            </a:pPr>
            <a:r>
              <a:t>AMT v3</a:t>
            </a:r>
          </a:p>
          <a:p>
            <a:pPr>
              <a:buBlip>
                <a:blip r:embed="rId2"/>
              </a:buBlip>
            </a:pPr>
            <a:r>
              <a:t>IHMN</a:t>
            </a:r>
          </a:p>
          <a:p>
            <a:pPr>
              <a:buBlip>
                <a:blip r:embed="rId2"/>
              </a:buBlip>
            </a:pPr>
            <a:r>
              <a:t>PBS XML Subsets</a:t>
            </a:r>
          </a:p>
          <a:p>
            <a:pPr>
              <a:buBlip>
                <a:blip r:embed="rId2"/>
              </a:buBlip>
            </a:pPr>
            <a:r>
              <a:t>Other Business</a:t>
            </a:r>
          </a:p>
          <a:p>
            <a:pPr>
              <a:buBlip>
                <a:blip r:embed="rId2"/>
              </a:buBlip>
            </a:pPr>
            <a:r>
              <a:t>Meeting close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afety Net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Safety Net</a:t>
            </a:r>
          </a:p>
        </p:txBody>
      </p:sp>
      <p:sp>
        <p:nvSpPr>
          <p:cNvPr id="243" name="Q: can vendors handle different values and combinations of days+counted?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pPr/>
            <a:r>
              <a:t>Q: can vendors handle different values and combinations of days+counted?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Agenda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Agenda</a:t>
            </a:r>
          </a:p>
        </p:txBody>
      </p:sp>
      <p:sp>
        <p:nvSpPr>
          <p:cNvPr id="246" name="Welcome/Introduction…"/>
          <p:cNvSpPr/>
          <p:nvPr>
            <p:ph type="body" idx="1"/>
          </p:nvPr>
        </p:nvSpPr>
        <p:spPr>
          <a:xfrm>
            <a:off x="787400" y="2768600"/>
            <a:ext cx="11430000" cy="6007100"/>
          </a:xfrm>
          <a:prstGeom prst="rect">
            <a:avLst/>
          </a:prstGeom>
        </p:spPr>
        <p:txBody>
          <a:bodyPr numCol="2" spcCol="571500"/>
          <a:lstStyle/>
          <a:p>
            <a:pPr>
              <a:buBlip>
                <a:blip r:embed="rId2"/>
              </a:buBlip>
            </a:pPr>
            <a:r>
              <a:t>Welcome/Introduction</a:t>
            </a:r>
          </a:p>
          <a:p>
            <a:pPr>
              <a:buBlip>
                <a:blip r:embed="rId2"/>
              </a:buBlip>
            </a:pPr>
            <a:r>
              <a:t>Action Items</a:t>
            </a:r>
          </a:p>
          <a:p>
            <a:pPr>
              <a:buBlip>
                <a:blip r:embed="rId2"/>
              </a:buBlip>
            </a:pPr>
            <a:r>
              <a:t>Safety Net</a:t>
            </a:r>
          </a:p>
          <a:p>
            <a:pPr>
              <a:buBlip>
                <a:blip r:embed="rId2"/>
              </a:buBlip>
              <a:defRPr>
                <a:solidFill>
                  <a:schemeClr val="accent4">
                    <a:hueOff val="384618"/>
                    <a:satOff val="3869"/>
                    <a:lumOff val="5802"/>
                  </a:schemeClr>
                </a:solidFill>
              </a:defRPr>
            </a:pPr>
            <a:r>
              <a:t>EFC UOM “nanogram”</a:t>
            </a:r>
          </a:p>
          <a:p>
            <a:pPr>
              <a:buBlip>
                <a:blip r:embed="rId2"/>
              </a:buBlip>
            </a:pPr>
            <a:r>
              <a:t>PBS XML Schema 3.0</a:t>
            </a:r>
          </a:p>
          <a:p>
            <a:pPr>
              <a:buBlip>
                <a:blip r:embed="rId2"/>
              </a:buBlip>
            </a:pPr>
            <a:r>
              <a:t>AMT v3</a:t>
            </a:r>
          </a:p>
          <a:p>
            <a:pPr>
              <a:buBlip>
                <a:blip r:embed="rId2"/>
              </a:buBlip>
            </a:pPr>
            <a:r>
              <a:t>IHMN</a:t>
            </a:r>
          </a:p>
          <a:p>
            <a:pPr>
              <a:buBlip>
                <a:blip r:embed="rId2"/>
              </a:buBlip>
            </a:pPr>
            <a:r>
              <a:t>PBS XML Subsets</a:t>
            </a:r>
          </a:p>
          <a:p>
            <a:pPr>
              <a:buBlip>
                <a:blip r:embed="rId2"/>
              </a:buBlip>
            </a:pPr>
            <a:r>
              <a:t>Other Business</a:t>
            </a:r>
          </a:p>
          <a:p>
            <a:pPr>
              <a:buBlip>
                <a:blip r:embed="rId2"/>
              </a:buBlip>
            </a:pPr>
            <a:r>
              <a:t>Meeting close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EFC UOM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EFC UOM</a:t>
            </a:r>
          </a:p>
        </p:txBody>
      </p:sp>
      <p:sp>
        <p:nvSpPr>
          <p:cNvPr id="249" name="New listing (May 2017)…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New listing (May 2017)</a:t>
            </a:r>
          </a:p>
          <a:p>
            <a:pPr lvl="1">
              <a:buBlip>
                <a:blip r:embed="rId2"/>
              </a:buBlip>
            </a:pPr>
            <a:r>
              <a:t>blinatumomab</a:t>
            </a:r>
          </a:p>
          <a:p>
            <a:pPr>
              <a:buBlip>
                <a:blip r:embed="rId2"/>
              </a:buBlip>
            </a:pPr>
            <a:r>
              <a:t>Vial size is 38.5 mcg</a:t>
            </a:r>
          </a:p>
          <a:p>
            <a:pPr>
              <a:buBlip>
                <a:blip r:embed="rId2"/>
              </a:buBlip>
            </a:pPr>
            <a:r>
              <a:t>Cannot have fractional size ⇒ new UOM</a:t>
            </a:r>
          </a:p>
          <a:p>
            <a:pPr>
              <a:buBlip>
                <a:blip r:embed="rId2"/>
              </a:buBlip>
            </a:pPr>
            <a:r>
              <a:t>“nanogram”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EFC UOM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EFC UOM</a:t>
            </a:r>
          </a:p>
        </p:txBody>
      </p:sp>
      <p:sp>
        <p:nvSpPr>
          <p:cNvPr id="252" name="New UOM after v3.0 PBS XML deploy…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New UOM after v3.0 PBS XML deploy</a:t>
            </a:r>
          </a:p>
          <a:p>
            <a:pPr>
              <a:buBlip>
                <a:blip r:embed="rId2"/>
              </a:buBlip>
            </a:pPr>
            <a:r>
              <a:t>Interim arrangement</a:t>
            </a:r>
          </a:p>
          <a:p>
            <a:pPr lvl="1">
              <a:buBlip>
                <a:blip r:embed="rId2"/>
              </a:buBlip>
            </a:pPr>
            <a:r>
              <a:t>vial content = 39 mcg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EFC UOM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EFC UOM</a:t>
            </a:r>
          </a:p>
        </p:txBody>
      </p:sp>
      <p:sp>
        <p:nvSpPr>
          <p:cNvPr id="255" name="&lt;pbs:maximum-quantity reference=&quot;unit-of-measure&quot;…"/>
          <p:cNvSpPr/>
          <p:nvPr/>
        </p:nvSpPr>
        <p:spPr>
          <a:xfrm>
            <a:off x="1168857" y="3538335"/>
            <a:ext cx="10667087" cy="3113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l">
              <a:defRPr sz="2800"/>
            </a:pPr>
            <a:r>
              <a:t>&lt;pbs:maximum-quantity reference="unit-of-measure"</a:t>
            </a:r>
          </a:p>
          <a:p>
            <a:pPr algn="l">
              <a:defRPr sz="2800"/>
            </a:pPr>
            <a:r>
              <a:t>                                     amount="1"</a:t>
            </a:r>
          </a:p>
          <a:p>
            <a:pPr algn="l">
              <a:defRPr sz="2800"/>
            </a:pPr>
            <a:r>
              <a:t>                                     unit="mcg"</a:t>
            </a:r>
          </a:p>
          <a:p>
            <a:pPr algn="l">
              <a:defRPr sz="2800"/>
            </a:pPr>
            <a:r>
              <a:t>&gt;651&lt;/pbs:maximum-quantity&gt;</a:t>
            </a:r>
          </a:p>
          <a:p>
            <a:pPr algn="l">
              <a:defRPr sz="2800"/>
            </a:pPr>
          </a:p>
          <a:p>
            <a:pPr algn="l">
              <a:defRPr sz="2800"/>
            </a:pPr>
            <a:r>
              <a:t>&lt;pbs:vial-content unit="mcg" amount=“1"&gt;39&lt;/pbs:vial-content&gt;</a:t>
            </a:r>
          </a:p>
          <a:p>
            <a:pPr algn="l">
              <a:defRPr sz="2800"/>
            </a:pPr>
            <a:r>
              <a:t>&lt;pbs:pack-content unit="mcg" amount="1"&gt;39&lt;/pbs:pack-content&gt;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EFC UOM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EFC UOM</a:t>
            </a:r>
          </a:p>
        </p:txBody>
      </p:sp>
      <p:sp>
        <p:nvSpPr>
          <p:cNvPr id="258" name="New UOM after v3.0 PBS XML deploy…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New UOM after v3.0 PBS XML deploy</a:t>
            </a:r>
          </a:p>
          <a:p>
            <a:pPr>
              <a:buBlip>
                <a:blip r:embed="rId2"/>
              </a:buBlip>
            </a:pPr>
            <a:r>
              <a:t>Listing will change to “nanogram”</a:t>
            </a:r>
          </a:p>
          <a:p>
            <a:pPr lvl="1">
              <a:buBlip>
                <a:blip r:embed="rId2"/>
              </a:buBlip>
            </a:pPr>
            <a:r>
              <a:t>vial content = 38500 nanogram</a:t>
            </a:r>
          </a:p>
          <a:p>
            <a:pPr>
              <a:buBlip>
                <a:blip r:embed="rId2"/>
              </a:buBlip>
            </a:pPr>
            <a:r>
              <a:t>Items 11115B, 11116C, 1117D, 11118E, 11119F, 11120G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EFC UOM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EFC UOM</a:t>
            </a:r>
          </a:p>
        </p:txBody>
      </p:sp>
      <p:sp>
        <p:nvSpPr>
          <p:cNvPr id="261" name="&lt;maximum-prescribable…"/>
          <p:cNvSpPr/>
          <p:nvPr/>
        </p:nvSpPr>
        <p:spPr>
          <a:xfrm>
            <a:off x="850417" y="2547735"/>
            <a:ext cx="11303966" cy="65682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l">
              <a:defRPr sz="2800"/>
            </a:pPr>
            <a:r>
              <a:t>&lt;maximum-prescribable</a:t>
            </a:r>
          </a:p>
          <a:p>
            <a:pPr algn="l">
              <a:defRPr sz="2800"/>
            </a:pPr>
            <a:r>
              <a:t>  rdf:resource="http://pbs.gov.au/reference/unit-of-measure/</a:t>
            </a:r>
            <a:r>
              <a:rPr>
                <a:solidFill>
                  <a:schemeClr val="accent4">
                    <a:hueOff val="384618"/>
                    <a:satOff val="3869"/>
                    <a:lumOff val="5802"/>
                  </a:schemeClr>
                </a:solidFill>
              </a:rPr>
              <a:t>nanogram</a:t>
            </a:r>
            <a:r>
              <a:t>"&gt;</a:t>
            </a:r>
          </a:p>
          <a:p>
            <a:pPr algn="l">
              <a:defRPr sz="2800"/>
            </a:pPr>
            <a:r>
              <a:t>  &lt;value&gt;</a:t>
            </a:r>
            <a:r>
              <a:rPr>
                <a:solidFill>
                  <a:schemeClr val="accent4">
                    <a:hueOff val="384618"/>
                    <a:satOff val="3869"/>
                    <a:lumOff val="5802"/>
                  </a:schemeClr>
                </a:solidFill>
              </a:rPr>
              <a:t>651000</a:t>
            </a:r>
            <a:r>
              <a:t>&lt;/value&gt;</a:t>
            </a:r>
          </a:p>
          <a:p>
            <a:pPr algn="l">
              <a:defRPr sz="2800"/>
            </a:pPr>
            <a:r>
              <a:t>  &lt;determined/&gt;</a:t>
            </a:r>
          </a:p>
          <a:p>
            <a:pPr algn="l">
              <a:defRPr sz="2800"/>
            </a:pPr>
            <a:r>
              <a:t>  &lt;mp-reference xlink:href="#a1026"&gt;</a:t>
            </a:r>
          </a:p>
          <a:p>
            <a:pPr algn="l">
              <a:defRPr sz="2800"/>
            </a:pPr>
            <a:r>
              <a:t>    &lt;code rdf:resource=“http://snomed.info/sct/900062011000036108”</a:t>
            </a:r>
          </a:p>
          <a:p>
            <a:pPr algn="l">
              <a:defRPr sz="2800"/>
            </a:pPr>
            <a:r>
              <a:t>    &gt;764951000168103&lt;/code&gt;</a:t>
            </a:r>
          </a:p>
          <a:p>
            <a:pPr algn="l">
              <a:defRPr sz="2800"/>
            </a:pPr>
            <a:r>
              <a:t>    &lt;effective&gt;&lt;date&gt;2017-05-01&lt;/date&gt;&lt;/effective&gt;</a:t>
            </a:r>
          </a:p>
          <a:p>
            <a:pPr algn="l">
              <a:defRPr sz="2800"/>
            </a:pPr>
            <a:r>
              <a:t>  &lt;/mp-reference&gt;</a:t>
            </a:r>
          </a:p>
          <a:p>
            <a:pPr algn="l">
              <a:defRPr sz="2800"/>
            </a:pPr>
            <a:r>
              <a:t>  &lt;effective&gt;&lt;date&gt;2017-05-01&lt;/date&gt;&lt;/effective&gt;</a:t>
            </a:r>
          </a:p>
          <a:p>
            <a:pPr algn="l">
              <a:defRPr sz="2800"/>
            </a:pPr>
            <a:r>
              <a:t>&lt;/maximum-prescribable&gt;</a:t>
            </a:r>
          </a:p>
          <a:p>
            <a:pPr algn="l">
              <a:defRPr sz="2800"/>
            </a:pPr>
          </a:p>
          <a:p>
            <a:pPr algn="l">
              <a:defRPr sz="2800"/>
            </a:pPr>
            <a:r>
              <a:t>&lt;content</a:t>
            </a:r>
          </a:p>
          <a:p>
            <a:pPr algn="l">
              <a:defRPr sz="2800"/>
            </a:pPr>
            <a:r>
              <a:t>  rdf:resource=“http://pbs.gov.au/reference/unit-of-measure/</a:t>
            </a:r>
            <a:r>
              <a:rPr>
                <a:solidFill>
                  <a:schemeClr val="accent4">
                    <a:hueOff val="384618"/>
                    <a:satOff val="3869"/>
                    <a:lumOff val="5802"/>
                  </a:schemeClr>
                </a:solidFill>
              </a:rPr>
              <a:t>nanogram</a:t>
            </a:r>
            <a:r>
              <a:t>"</a:t>
            </a:r>
          </a:p>
          <a:p>
            <a:pPr algn="l">
              <a:defRPr sz="2800"/>
            </a:pPr>
            <a:r>
              <a:t>&gt;</a:t>
            </a:r>
            <a:r>
              <a:rPr>
                <a:solidFill>
                  <a:schemeClr val="accent4">
                    <a:hueOff val="384618"/>
                    <a:satOff val="3869"/>
                    <a:lumOff val="5802"/>
                  </a:schemeClr>
                </a:solidFill>
              </a:rPr>
              <a:t>38500</a:t>
            </a:r>
            <a:r>
              <a:t>&lt;/content&gt;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Agenda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Agenda</a:t>
            </a:r>
          </a:p>
        </p:txBody>
      </p:sp>
      <p:sp>
        <p:nvSpPr>
          <p:cNvPr id="264" name="Welcome/Introduction…"/>
          <p:cNvSpPr/>
          <p:nvPr>
            <p:ph type="body" idx="1"/>
          </p:nvPr>
        </p:nvSpPr>
        <p:spPr>
          <a:xfrm>
            <a:off x="787400" y="2768600"/>
            <a:ext cx="11430000" cy="6007100"/>
          </a:xfrm>
          <a:prstGeom prst="rect">
            <a:avLst/>
          </a:prstGeom>
        </p:spPr>
        <p:txBody>
          <a:bodyPr numCol="2" spcCol="571500"/>
          <a:lstStyle/>
          <a:p>
            <a:pPr>
              <a:buBlip>
                <a:blip r:embed="rId2"/>
              </a:buBlip>
            </a:pPr>
            <a:r>
              <a:t>Welcome/Introduction</a:t>
            </a:r>
          </a:p>
          <a:p>
            <a:pPr>
              <a:buBlip>
                <a:blip r:embed="rId2"/>
              </a:buBlip>
            </a:pPr>
            <a:r>
              <a:t>Action Items</a:t>
            </a:r>
          </a:p>
          <a:p>
            <a:pPr>
              <a:buBlip>
                <a:blip r:embed="rId2"/>
              </a:buBlip>
            </a:pPr>
            <a:r>
              <a:t>Safety Net</a:t>
            </a:r>
          </a:p>
          <a:p>
            <a:pPr>
              <a:buBlip>
                <a:blip r:embed="rId2"/>
              </a:buBlip>
            </a:pPr>
            <a:r>
              <a:t>EFC UOM “nanogram”</a:t>
            </a:r>
          </a:p>
          <a:p>
            <a:pPr>
              <a:buBlip>
                <a:blip r:embed="rId2"/>
              </a:buBlip>
              <a:defRPr>
                <a:solidFill>
                  <a:schemeClr val="accent4">
                    <a:hueOff val="384618"/>
                    <a:satOff val="3869"/>
                    <a:lumOff val="5802"/>
                  </a:schemeClr>
                </a:solidFill>
              </a:defRPr>
            </a:pPr>
            <a:r>
              <a:t>PBS XML Schema 3.0</a:t>
            </a:r>
          </a:p>
          <a:p>
            <a:pPr>
              <a:buBlip>
                <a:blip r:embed="rId2"/>
              </a:buBlip>
            </a:pPr>
            <a:r>
              <a:t>AMT v3</a:t>
            </a:r>
          </a:p>
          <a:p>
            <a:pPr>
              <a:buBlip>
                <a:blip r:embed="rId2"/>
              </a:buBlip>
            </a:pPr>
            <a:r>
              <a:t>IHMN</a:t>
            </a:r>
          </a:p>
          <a:p>
            <a:pPr>
              <a:buBlip>
                <a:blip r:embed="rId2"/>
              </a:buBlip>
            </a:pPr>
            <a:r>
              <a:t>PBS XML Subsets</a:t>
            </a:r>
          </a:p>
          <a:p>
            <a:pPr>
              <a:buBlip>
                <a:blip r:embed="rId2"/>
              </a:buBlip>
            </a:pPr>
            <a:r>
              <a:t>Other Business</a:t>
            </a:r>
          </a:p>
          <a:p>
            <a:pPr>
              <a:buBlip>
                <a:blip r:embed="rId2"/>
              </a:buBlip>
            </a:pPr>
            <a:r>
              <a:t>Meeting close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BS XML v3.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PBS XML v3.0</a:t>
            </a:r>
          </a:p>
        </p:txBody>
      </p:sp>
      <p:sp>
        <p:nvSpPr>
          <p:cNvPr id="267" name="Schedule…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  <a:defRPr>
                <a:solidFill>
                  <a:schemeClr val="accent4">
                    <a:hueOff val="384618"/>
                    <a:satOff val="3869"/>
                    <a:lumOff val="5802"/>
                  </a:schemeClr>
                </a:solidFill>
              </a:defRPr>
            </a:pPr>
            <a:r>
              <a:t>Schedule</a:t>
            </a:r>
          </a:p>
          <a:p>
            <a:pPr>
              <a:buBlip>
                <a:blip r:embed="rId2"/>
              </a:buBlip>
            </a:pPr>
            <a:r>
              <a:t>Testing</a:t>
            </a:r>
          </a:p>
          <a:p>
            <a:pPr>
              <a:buBlip>
                <a:blip r:embed="rId2"/>
              </a:buBlip>
            </a:pPr>
            <a:r>
              <a:t>Transition Plan</a:t>
            </a:r>
          </a:p>
          <a:p>
            <a:pPr>
              <a:buBlip>
                <a:blip r:embed="rId2"/>
              </a:buBlip>
            </a:pPr>
            <a:r>
              <a:t>Progress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Agenda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Agenda</a:t>
            </a:r>
          </a:p>
        </p:txBody>
      </p:sp>
      <p:sp>
        <p:nvSpPr>
          <p:cNvPr id="216" name="Welcome/Introduction…"/>
          <p:cNvSpPr/>
          <p:nvPr>
            <p:ph type="body" idx="1"/>
          </p:nvPr>
        </p:nvSpPr>
        <p:spPr>
          <a:xfrm>
            <a:off x="787400" y="2768600"/>
            <a:ext cx="11430000" cy="6007100"/>
          </a:xfrm>
          <a:prstGeom prst="rect">
            <a:avLst/>
          </a:prstGeom>
        </p:spPr>
        <p:txBody>
          <a:bodyPr numCol="2" spcCol="571500"/>
          <a:lstStyle/>
          <a:p>
            <a:pPr>
              <a:buBlip>
                <a:blip r:embed="rId2"/>
              </a:buBlip>
              <a:defRPr>
                <a:solidFill>
                  <a:srgbClr val="FF9300"/>
                </a:solidFill>
              </a:defRPr>
            </a:pPr>
            <a:r>
              <a:rPr>
                <a:solidFill>
                  <a:schemeClr val="accent4">
                    <a:hueOff val="384618"/>
                    <a:satOff val="3869"/>
                    <a:lumOff val="5802"/>
                  </a:schemeClr>
                </a:solidFill>
              </a:rPr>
              <a:t>Welcome</a:t>
            </a:r>
            <a:r>
              <a:t>/Introduction</a:t>
            </a:r>
          </a:p>
          <a:p>
            <a:pPr>
              <a:buBlip>
                <a:blip r:embed="rId2"/>
              </a:buBlip>
            </a:pPr>
            <a:r>
              <a:t>Action Items</a:t>
            </a:r>
          </a:p>
          <a:p>
            <a:pPr>
              <a:buBlip>
                <a:blip r:embed="rId2"/>
              </a:buBlip>
            </a:pPr>
            <a:r>
              <a:t>Safety Net</a:t>
            </a:r>
          </a:p>
          <a:p>
            <a:pPr>
              <a:buBlip>
                <a:blip r:embed="rId2"/>
              </a:buBlip>
            </a:pPr>
            <a:r>
              <a:t>EFC UOM “nanogram”</a:t>
            </a:r>
          </a:p>
          <a:p>
            <a:pPr>
              <a:buBlip>
                <a:blip r:embed="rId2"/>
              </a:buBlip>
            </a:pPr>
            <a:r>
              <a:t>PBS XML Schema 3.0</a:t>
            </a:r>
          </a:p>
          <a:p>
            <a:pPr>
              <a:buBlip>
                <a:blip r:embed="rId2"/>
              </a:buBlip>
            </a:pPr>
            <a:r>
              <a:t>AMT v3</a:t>
            </a:r>
          </a:p>
          <a:p>
            <a:pPr>
              <a:buBlip>
                <a:blip r:embed="rId2"/>
              </a:buBlip>
            </a:pPr>
            <a:r>
              <a:t>IHMN</a:t>
            </a:r>
          </a:p>
          <a:p>
            <a:pPr>
              <a:buBlip>
                <a:blip r:embed="rId2"/>
              </a:buBlip>
            </a:pPr>
            <a:r>
              <a:t>PBS XML Subsets</a:t>
            </a:r>
          </a:p>
          <a:p>
            <a:pPr>
              <a:buBlip>
                <a:blip r:embed="rId2"/>
              </a:buBlip>
            </a:pPr>
            <a:r>
              <a:t>Other Business</a:t>
            </a:r>
          </a:p>
          <a:p>
            <a:pPr>
              <a:buBlip>
                <a:blip r:embed="rId2"/>
              </a:buBlip>
            </a:pPr>
            <a:r>
              <a:t>Meeting close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PBS XML v3.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PBS XML v3.0</a:t>
            </a:r>
          </a:p>
        </p:txBody>
      </p:sp>
      <p:sp>
        <p:nvSpPr>
          <p:cNvPr id="270" name="Schedule…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Schedule</a:t>
            </a:r>
          </a:p>
          <a:p>
            <a:pPr>
              <a:buBlip>
                <a:blip r:embed="rId2"/>
              </a:buBlip>
            </a:pPr>
            <a:r>
              <a:t>Align with DHS</a:t>
            </a:r>
          </a:p>
          <a:p>
            <a:pPr>
              <a:buBlip>
                <a:blip r:embed="rId2"/>
              </a:buBlip>
            </a:pPr>
            <a:r>
              <a:t>No changes in March 2017</a:t>
            </a:r>
          </a:p>
          <a:p>
            <a:pPr>
              <a:buBlip>
                <a:blip r:embed="rId2"/>
              </a:buBlip>
              <a:defRPr strike="sngStrike"/>
            </a:pPr>
            <a:r>
              <a:t>V3 Go-Live: April 2017 Schedule</a:t>
            </a:r>
          </a:p>
          <a:p>
            <a:pPr>
              <a:buBlip>
                <a:blip r:embed="rId2"/>
              </a:buBlip>
            </a:pPr>
            <a:r>
              <a:t>V3 Go-Live: September 2017 Schedule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Line"/>
          <p:cNvSpPr/>
          <p:nvPr/>
        </p:nvSpPr>
        <p:spPr>
          <a:xfrm>
            <a:off x="6192455" y="8820823"/>
            <a:ext cx="5842156" cy="1"/>
          </a:xfrm>
          <a:prstGeom prst="line">
            <a:avLst/>
          </a:prstGeom>
          <a:ln w="101600">
            <a:solidFill>
              <a:schemeClr val="accent1">
                <a:hueOff val="-37249"/>
                <a:satOff val="-2150"/>
                <a:lumOff val="12811"/>
                <a:alpha val="75483"/>
              </a:schemeClr>
            </a:solidFill>
            <a:miter lim="400000"/>
            <a:headEnd type="triangle" len="sm"/>
            <a:tailEnd type="triangle"/>
          </a:ln>
        </p:spPr>
        <p:txBody>
          <a:bodyPr lIns="50800" tIns="50800" rIns="50800" bIns="50800" anchor="ctr"/>
          <a:lstStyle/>
          <a:p>
            <a:pPr>
              <a:defRPr sz="3600"/>
            </a:pPr>
          </a:p>
        </p:txBody>
      </p:sp>
      <p:sp>
        <p:nvSpPr>
          <p:cNvPr id="273" name="Line"/>
          <p:cNvSpPr/>
          <p:nvPr/>
        </p:nvSpPr>
        <p:spPr>
          <a:xfrm>
            <a:off x="9797376" y="7678093"/>
            <a:ext cx="2223262" cy="1"/>
          </a:xfrm>
          <a:prstGeom prst="line">
            <a:avLst/>
          </a:prstGeom>
          <a:ln w="101600">
            <a:solidFill>
              <a:schemeClr val="accent2">
                <a:hueOff val="-2057865"/>
                <a:satOff val="-1362"/>
                <a:lumOff val="13058"/>
                <a:alpha val="64800"/>
              </a:schemeClr>
            </a:solidFill>
            <a:miter lim="400000"/>
            <a:headEnd type="triangle" len="sm"/>
            <a:tailEnd type="triangle"/>
          </a:ln>
        </p:spPr>
        <p:txBody>
          <a:bodyPr lIns="50800" tIns="50800" rIns="50800" bIns="50800" anchor="ctr"/>
          <a:lstStyle/>
          <a:p>
            <a:pPr>
              <a:defRPr sz="3600"/>
            </a:pPr>
          </a:p>
        </p:txBody>
      </p:sp>
      <p:sp>
        <p:nvSpPr>
          <p:cNvPr id="274" name="Line"/>
          <p:cNvSpPr/>
          <p:nvPr/>
        </p:nvSpPr>
        <p:spPr>
          <a:xfrm>
            <a:off x="1003449" y="6963887"/>
            <a:ext cx="4925689" cy="1"/>
          </a:xfrm>
          <a:prstGeom prst="line">
            <a:avLst/>
          </a:prstGeom>
          <a:ln w="101600">
            <a:solidFill>
              <a:schemeClr val="accent1">
                <a:hueOff val="-37249"/>
                <a:satOff val="-2150"/>
                <a:lumOff val="12811"/>
                <a:alpha val="75483"/>
              </a:schemeClr>
            </a:solidFill>
            <a:miter lim="400000"/>
            <a:tailEnd type="triangle" len="sm"/>
          </a:ln>
        </p:spPr>
        <p:txBody>
          <a:bodyPr lIns="50800" tIns="50800" rIns="50800" bIns="50800" anchor="ctr"/>
          <a:lstStyle/>
          <a:p>
            <a:pPr>
              <a:defRPr sz="3600"/>
            </a:pPr>
          </a:p>
        </p:txBody>
      </p:sp>
      <p:sp>
        <p:nvSpPr>
          <p:cNvPr id="275" name="Line"/>
          <p:cNvSpPr/>
          <p:nvPr/>
        </p:nvSpPr>
        <p:spPr>
          <a:xfrm>
            <a:off x="1003449" y="6321561"/>
            <a:ext cx="8886721" cy="1"/>
          </a:xfrm>
          <a:prstGeom prst="line">
            <a:avLst/>
          </a:prstGeom>
          <a:ln w="101600">
            <a:solidFill>
              <a:schemeClr val="accent1">
                <a:hueOff val="-37249"/>
                <a:satOff val="-2150"/>
                <a:lumOff val="12811"/>
                <a:alpha val="75483"/>
              </a:schemeClr>
            </a:solidFill>
            <a:miter lim="400000"/>
            <a:tailEnd type="triangle" len="sm"/>
          </a:ln>
        </p:spPr>
        <p:txBody>
          <a:bodyPr lIns="50800" tIns="50800" rIns="50800" bIns="50800" anchor="ctr"/>
          <a:lstStyle/>
          <a:p>
            <a:pPr>
              <a:defRPr sz="3600"/>
            </a:pPr>
          </a:p>
        </p:txBody>
      </p:sp>
      <p:sp>
        <p:nvSpPr>
          <p:cNvPr id="276" name="PBS XML v3.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PBS XML v3.0</a:t>
            </a:r>
          </a:p>
        </p:txBody>
      </p:sp>
      <p:sp>
        <p:nvSpPr>
          <p:cNvPr id="277" name="Line"/>
          <p:cNvSpPr/>
          <p:nvPr/>
        </p:nvSpPr>
        <p:spPr>
          <a:xfrm>
            <a:off x="1003449" y="5626100"/>
            <a:ext cx="10997903" cy="0"/>
          </a:xfrm>
          <a:prstGeom prst="line">
            <a:avLst/>
          </a:prstGeom>
          <a:ln w="101600">
            <a:solidFill>
              <a:schemeClr val="accent1">
                <a:hueOff val="-37249"/>
                <a:satOff val="-2150"/>
                <a:lumOff val="12811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3600"/>
            </a:pPr>
          </a:p>
        </p:txBody>
      </p:sp>
      <p:sp>
        <p:nvSpPr>
          <p:cNvPr id="278" name="April 2017"/>
          <p:cNvSpPr/>
          <p:nvPr/>
        </p:nvSpPr>
        <p:spPr>
          <a:xfrm rot="16200000">
            <a:off x="4321670" y="3647386"/>
            <a:ext cx="2456460" cy="733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April 2017</a:t>
            </a:r>
          </a:p>
        </p:txBody>
      </p:sp>
      <p:sp>
        <p:nvSpPr>
          <p:cNvPr id="279" name="May 2017"/>
          <p:cNvSpPr/>
          <p:nvPr/>
        </p:nvSpPr>
        <p:spPr>
          <a:xfrm rot="16200000">
            <a:off x="5297106" y="3670323"/>
            <a:ext cx="2410588" cy="7338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May 2017</a:t>
            </a:r>
          </a:p>
        </p:txBody>
      </p:sp>
      <p:sp>
        <p:nvSpPr>
          <p:cNvPr id="280" name="June 2017"/>
          <p:cNvSpPr/>
          <p:nvPr/>
        </p:nvSpPr>
        <p:spPr>
          <a:xfrm rot="16200000">
            <a:off x="6223063" y="3693276"/>
            <a:ext cx="2565274" cy="733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June 2017</a:t>
            </a:r>
          </a:p>
        </p:txBody>
      </p:sp>
      <p:sp>
        <p:nvSpPr>
          <p:cNvPr id="281" name="March 2017"/>
          <p:cNvSpPr/>
          <p:nvPr/>
        </p:nvSpPr>
        <p:spPr>
          <a:xfrm rot="16200000">
            <a:off x="3129343" y="3478849"/>
            <a:ext cx="2885314" cy="733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trike="sngStrike"/>
            </a:lvl1pPr>
          </a:lstStyle>
          <a:p>
            <a:pPr/>
            <a:r>
              <a:t>March 2017</a:t>
            </a:r>
          </a:p>
        </p:txBody>
      </p:sp>
      <p:sp>
        <p:nvSpPr>
          <p:cNvPr id="282" name="Feb 2017"/>
          <p:cNvSpPr/>
          <p:nvPr/>
        </p:nvSpPr>
        <p:spPr>
          <a:xfrm rot="16200000">
            <a:off x="2434945" y="3762351"/>
            <a:ext cx="2318310" cy="733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Feb 2017</a:t>
            </a:r>
          </a:p>
        </p:txBody>
      </p:sp>
      <p:sp>
        <p:nvSpPr>
          <p:cNvPr id="283" name="Jan 2017"/>
          <p:cNvSpPr/>
          <p:nvPr/>
        </p:nvSpPr>
        <p:spPr>
          <a:xfrm rot="16200000">
            <a:off x="1476781" y="3782087"/>
            <a:ext cx="2278838" cy="7338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Jan 2017</a:t>
            </a:r>
          </a:p>
        </p:txBody>
      </p:sp>
      <p:sp>
        <p:nvSpPr>
          <p:cNvPr id="284" name="V2 Prod"/>
          <p:cNvSpPr/>
          <p:nvPr/>
        </p:nvSpPr>
        <p:spPr>
          <a:xfrm>
            <a:off x="245567" y="6007125"/>
            <a:ext cx="1707186" cy="647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600"/>
            </a:lvl1pPr>
          </a:lstStyle>
          <a:p>
            <a:pPr/>
            <a:r>
              <a:t>V2 Prod</a:t>
            </a:r>
          </a:p>
        </p:txBody>
      </p:sp>
      <p:sp>
        <p:nvSpPr>
          <p:cNvPr id="285" name="V3 Up"/>
          <p:cNvSpPr/>
          <p:nvPr/>
        </p:nvSpPr>
        <p:spPr>
          <a:xfrm>
            <a:off x="228244" y="6633968"/>
            <a:ext cx="1342340" cy="647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600"/>
            </a:lvl1pPr>
          </a:lstStyle>
          <a:p>
            <a:pPr/>
            <a:r>
              <a:t>V3 Up</a:t>
            </a:r>
          </a:p>
        </p:txBody>
      </p:sp>
      <p:sp>
        <p:nvSpPr>
          <p:cNvPr id="286" name="V3 Prod"/>
          <p:cNvSpPr/>
          <p:nvPr/>
        </p:nvSpPr>
        <p:spPr>
          <a:xfrm>
            <a:off x="245567" y="7354524"/>
            <a:ext cx="1707186" cy="647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600"/>
            </a:lvl1pPr>
          </a:lstStyle>
          <a:p>
            <a:pPr/>
            <a:r>
              <a:t>V3 Prod</a:t>
            </a:r>
          </a:p>
        </p:txBody>
      </p:sp>
      <p:sp>
        <p:nvSpPr>
          <p:cNvPr id="287" name="V2 Down"/>
          <p:cNvSpPr/>
          <p:nvPr/>
        </p:nvSpPr>
        <p:spPr>
          <a:xfrm>
            <a:off x="266344" y="8497254"/>
            <a:ext cx="1918412" cy="647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600"/>
            </a:lvl1pPr>
          </a:lstStyle>
          <a:p>
            <a:pPr/>
            <a:r>
              <a:t>V2 Down</a:t>
            </a:r>
          </a:p>
        </p:txBody>
      </p:sp>
      <p:sp>
        <p:nvSpPr>
          <p:cNvPr id="288" name="Circle"/>
          <p:cNvSpPr/>
          <p:nvPr/>
        </p:nvSpPr>
        <p:spPr>
          <a:xfrm>
            <a:off x="2462832" y="6169056"/>
            <a:ext cx="306736" cy="301775"/>
          </a:xfrm>
          <a:prstGeom prst="ellipse">
            <a:avLst/>
          </a:prstGeom>
          <a:gradFill>
            <a:gsLst>
              <a:gs pos="0">
                <a:srgbClr val="FF2600"/>
              </a:gs>
              <a:gs pos="55423">
                <a:srgbClr val="CA1C00"/>
              </a:gs>
              <a:gs pos="100000">
                <a:srgbClr val="941100"/>
              </a:gs>
            </a:gsLst>
            <a:path path="circle">
              <a:fillToRect l="36362" t="-19383" r="63637" b="119383"/>
            </a:path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</a:p>
        </p:txBody>
      </p:sp>
      <p:sp>
        <p:nvSpPr>
          <p:cNvPr id="289" name="Circle"/>
          <p:cNvSpPr/>
          <p:nvPr/>
        </p:nvSpPr>
        <p:spPr>
          <a:xfrm>
            <a:off x="10184432" y="7544584"/>
            <a:ext cx="230536" cy="225575"/>
          </a:xfrm>
          <a:prstGeom prst="ellipse">
            <a:avLst/>
          </a:prstGeom>
          <a:solidFill>
            <a:srgbClr val="A6AAA9"/>
          </a:solidFill>
          <a:ln w="50800">
            <a:solidFill>
              <a:schemeClr val="accent2">
                <a:hueOff val="-2057865"/>
                <a:satOff val="-1362"/>
                <a:lumOff val="13058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</a:p>
        </p:txBody>
      </p:sp>
      <p:sp>
        <p:nvSpPr>
          <p:cNvPr id="290" name="Circle"/>
          <p:cNvSpPr/>
          <p:nvPr/>
        </p:nvSpPr>
        <p:spPr>
          <a:xfrm>
            <a:off x="3440732" y="6170674"/>
            <a:ext cx="306736" cy="301774"/>
          </a:xfrm>
          <a:prstGeom prst="ellipse">
            <a:avLst/>
          </a:prstGeom>
          <a:gradFill>
            <a:gsLst>
              <a:gs pos="0">
                <a:srgbClr val="FF2600"/>
              </a:gs>
              <a:gs pos="55423">
                <a:srgbClr val="CA1C00"/>
              </a:gs>
              <a:gs pos="100000">
                <a:srgbClr val="941100"/>
              </a:gs>
            </a:gsLst>
            <a:path path="circle">
              <a:fillToRect l="36362" t="-19383" r="63637" b="119383"/>
            </a:path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</a:p>
        </p:txBody>
      </p:sp>
      <p:sp>
        <p:nvSpPr>
          <p:cNvPr id="291" name="Circle"/>
          <p:cNvSpPr/>
          <p:nvPr/>
        </p:nvSpPr>
        <p:spPr>
          <a:xfrm>
            <a:off x="10133632" y="8669936"/>
            <a:ext cx="306736" cy="301775"/>
          </a:xfrm>
          <a:prstGeom prst="ellipse">
            <a:avLst/>
          </a:prstGeom>
          <a:gradFill>
            <a:gsLst>
              <a:gs pos="0">
                <a:srgbClr val="FF2600"/>
              </a:gs>
              <a:gs pos="55423">
                <a:srgbClr val="CA1C00"/>
              </a:gs>
              <a:gs pos="100000">
                <a:srgbClr val="941100"/>
              </a:gs>
            </a:gsLst>
            <a:path path="circle">
              <a:fillToRect l="36362" t="-19383" r="63637" b="119383"/>
            </a:path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</a:p>
        </p:txBody>
      </p:sp>
      <p:sp>
        <p:nvSpPr>
          <p:cNvPr id="292" name="Circle"/>
          <p:cNvSpPr/>
          <p:nvPr/>
        </p:nvSpPr>
        <p:spPr>
          <a:xfrm>
            <a:off x="11060732" y="8669936"/>
            <a:ext cx="306736" cy="301775"/>
          </a:xfrm>
          <a:prstGeom prst="ellipse">
            <a:avLst/>
          </a:prstGeom>
          <a:gradFill>
            <a:gsLst>
              <a:gs pos="0">
                <a:srgbClr val="FF2600"/>
              </a:gs>
              <a:gs pos="55423">
                <a:srgbClr val="CA1C00"/>
              </a:gs>
              <a:gs pos="100000">
                <a:srgbClr val="941100"/>
              </a:gs>
            </a:gsLst>
            <a:path path="circle">
              <a:fillToRect l="36362" t="-19383" r="63637" b="119383"/>
            </a:path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</a:p>
        </p:txBody>
      </p:sp>
      <p:sp>
        <p:nvSpPr>
          <p:cNvPr id="293" name="Circle"/>
          <p:cNvSpPr/>
          <p:nvPr/>
        </p:nvSpPr>
        <p:spPr>
          <a:xfrm>
            <a:off x="11073432" y="7527206"/>
            <a:ext cx="306736" cy="301775"/>
          </a:xfrm>
          <a:prstGeom prst="ellipse">
            <a:avLst/>
          </a:prstGeom>
          <a:gradFill>
            <a:gsLst>
              <a:gs pos="0">
                <a:srgbClr val="73FA79"/>
              </a:gs>
              <a:gs pos="55423">
                <a:srgbClr val="61C53C"/>
              </a:gs>
              <a:gs pos="100000">
                <a:srgbClr val="4F8F00"/>
              </a:gs>
            </a:gsLst>
            <a:path path="circle">
              <a:fillToRect l="36362" t="-19383" r="63637" b="119383"/>
            </a:path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</a:p>
        </p:txBody>
      </p:sp>
      <p:sp>
        <p:nvSpPr>
          <p:cNvPr id="294" name="Circle"/>
          <p:cNvSpPr/>
          <p:nvPr/>
        </p:nvSpPr>
        <p:spPr>
          <a:xfrm>
            <a:off x="7352332" y="8669936"/>
            <a:ext cx="306736" cy="301775"/>
          </a:xfrm>
          <a:prstGeom prst="ellipse">
            <a:avLst/>
          </a:prstGeom>
          <a:solidFill>
            <a:schemeClr val="accent3">
              <a:hueOff val="-546624"/>
              <a:satOff val="7767"/>
              <a:lumOff val="-14512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</a:p>
        </p:txBody>
      </p:sp>
      <p:sp>
        <p:nvSpPr>
          <p:cNvPr id="295" name="Circle"/>
          <p:cNvSpPr/>
          <p:nvPr/>
        </p:nvSpPr>
        <p:spPr>
          <a:xfrm>
            <a:off x="6349032" y="8669936"/>
            <a:ext cx="306736" cy="301775"/>
          </a:xfrm>
          <a:prstGeom prst="ellipse">
            <a:avLst/>
          </a:prstGeom>
          <a:solidFill>
            <a:schemeClr val="accent3">
              <a:hueOff val="-546624"/>
              <a:satOff val="7767"/>
              <a:lumOff val="-14512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</a:p>
        </p:txBody>
      </p:sp>
      <p:sp>
        <p:nvSpPr>
          <p:cNvPr id="296" name="Circle"/>
          <p:cNvSpPr/>
          <p:nvPr/>
        </p:nvSpPr>
        <p:spPr>
          <a:xfrm>
            <a:off x="8279432" y="8669936"/>
            <a:ext cx="306736" cy="301775"/>
          </a:xfrm>
          <a:prstGeom prst="ellipse">
            <a:avLst/>
          </a:prstGeom>
          <a:solidFill>
            <a:schemeClr val="accent3">
              <a:hueOff val="-546624"/>
              <a:satOff val="7767"/>
              <a:lumOff val="-14512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</a:p>
        </p:txBody>
      </p:sp>
      <p:sp>
        <p:nvSpPr>
          <p:cNvPr id="297" name="July 2017"/>
          <p:cNvSpPr/>
          <p:nvPr/>
        </p:nvSpPr>
        <p:spPr>
          <a:xfrm rot="16200000">
            <a:off x="7258977" y="3790693"/>
            <a:ext cx="2347646" cy="733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July 2017</a:t>
            </a:r>
          </a:p>
        </p:txBody>
      </p:sp>
      <p:sp>
        <p:nvSpPr>
          <p:cNvPr id="298" name="Aug 2017"/>
          <p:cNvSpPr/>
          <p:nvPr/>
        </p:nvSpPr>
        <p:spPr>
          <a:xfrm rot="16200000">
            <a:off x="8175942" y="3693276"/>
            <a:ext cx="2367916" cy="733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Aug 2017</a:t>
            </a:r>
          </a:p>
        </p:txBody>
      </p:sp>
      <p:sp>
        <p:nvSpPr>
          <p:cNvPr id="299" name="Sept 2017"/>
          <p:cNvSpPr/>
          <p:nvPr/>
        </p:nvSpPr>
        <p:spPr>
          <a:xfrm rot="16200000">
            <a:off x="9024099" y="3612715"/>
            <a:ext cx="2525802" cy="733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Sept 2017</a:t>
            </a:r>
          </a:p>
        </p:txBody>
      </p:sp>
      <p:sp>
        <p:nvSpPr>
          <p:cNvPr id="300" name="Oct 2017"/>
          <p:cNvSpPr/>
          <p:nvPr/>
        </p:nvSpPr>
        <p:spPr>
          <a:xfrm rot="16200000">
            <a:off x="10074681" y="3736197"/>
            <a:ext cx="2278838" cy="733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Oct 2017</a:t>
            </a:r>
          </a:p>
        </p:txBody>
      </p:sp>
      <p:sp>
        <p:nvSpPr>
          <p:cNvPr id="301" name="Circle"/>
          <p:cNvSpPr/>
          <p:nvPr/>
        </p:nvSpPr>
        <p:spPr>
          <a:xfrm>
            <a:off x="5396532" y="6186157"/>
            <a:ext cx="306736" cy="301775"/>
          </a:xfrm>
          <a:prstGeom prst="ellipse">
            <a:avLst/>
          </a:prstGeom>
          <a:gradFill>
            <a:gsLst>
              <a:gs pos="0">
                <a:srgbClr val="FF2600"/>
              </a:gs>
              <a:gs pos="55423">
                <a:srgbClr val="CA1C00"/>
              </a:gs>
              <a:gs pos="100000">
                <a:srgbClr val="941100"/>
              </a:gs>
            </a:gsLst>
            <a:path path="circle">
              <a:fillToRect l="36362" t="-19383" r="63637" b="119383"/>
            </a:path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</a:p>
        </p:txBody>
      </p:sp>
      <p:sp>
        <p:nvSpPr>
          <p:cNvPr id="302" name="Circle"/>
          <p:cNvSpPr/>
          <p:nvPr/>
        </p:nvSpPr>
        <p:spPr>
          <a:xfrm>
            <a:off x="6349032" y="6170674"/>
            <a:ext cx="306736" cy="301774"/>
          </a:xfrm>
          <a:prstGeom prst="ellipse">
            <a:avLst/>
          </a:prstGeom>
          <a:gradFill>
            <a:gsLst>
              <a:gs pos="0">
                <a:srgbClr val="FF2600"/>
              </a:gs>
              <a:gs pos="55423">
                <a:srgbClr val="CA1C00"/>
              </a:gs>
              <a:gs pos="100000">
                <a:srgbClr val="941100"/>
              </a:gs>
            </a:gsLst>
            <a:path path="circle">
              <a:fillToRect l="36362" t="-19383" r="63637" b="119383"/>
            </a:path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</a:p>
        </p:txBody>
      </p:sp>
      <p:sp>
        <p:nvSpPr>
          <p:cNvPr id="303" name="Circle"/>
          <p:cNvSpPr/>
          <p:nvPr/>
        </p:nvSpPr>
        <p:spPr>
          <a:xfrm>
            <a:off x="7352332" y="6170674"/>
            <a:ext cx="306736" cy="301774"/>
          </a:xfrm>
          <a:prstGeom prst="ellipse">
            <a:avLst/>
          </a:prstGeom>
          <a:gradFill>
            <a:gsLst>
              <a:gs pos="0">
                <a:srgbClr val="FF2600"/>
              </a:gs>
              <a:gs pos="55423">
                <a:srgbClr val="CA1C00"/>
              </a:gs>
              <a:gs pos="100000">
                <a:srgbClr val="941100"/>
              </a:gs>
            </a:gsLst>
            <a:path path="circle">
              <a:fillToRect l="36362" t="-19383" r="63637" b="119383"/>
            </a:path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</a:p>
        </p:txBody>
      </p:sp>
      <p:sp>
        <p:nvSpPr>
          <p:cNvPr id="304" name="Circle"/>
          <p:cNvSpPr/>
          <p:nvPr/>
        </p:nvSpPr>
        <p:spPr>
          <a:xfrm>
            <a:off x="8279432" y="6186157"/>
            <a:ext cx="306736" cy="301775"/>
          </a:xfrm>
          <a:prstGeom prst="ellipse">
            <a:avLst/>
          </a:prstGeom>
          <a:gradFill>
            <a:gsLst>
              <a:gs pos="0">
                <a:srgbClr val="FF2600"/>
              </a:gs>
              <a:gs pos="55423">
                <a:srgbClr val="CA1C00"/>
              </a:gs>
              <a:gs pos="100000">
                <a:srgbClr val="941100"/>
              </a:gs>
            </a:gsLst>
            <a:path path="circle">
              <a:fillToRect l="36362" t="-19383" r="63637" b="119383"/>
            </a:path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</a:p>
        </p:txBody>
      </p:sp>
      <p:sp>
        <p:nvSpPr>
          <p:cNvPr id="305" name="Circle"/>
          <p:cNvSpPr/>
          <p:nvPr/>
        </p:nvSpPr>
        <p:spPr>
          <a:xfrm>
            <a:off x="9206532" y="6170674"/>
            <a:ext cx="306736" cy="301774"/>
          </a:xfrm>
          <a:prstGeom prst="ellipse">
            <a:avLst/>
          </a:prstGeom>
          <a:gradFill>
            <a:gsLst>
              <a:gs pos="0">
                <a:srgbClr val="FF2600"/>
              </a:gs>
              <a:gs pos="55423">
                <a:srgbClr val="CA1C00"/>
              </a:gs>
              <a:gs pos="100000">
                <a:srgbClr val="941100"/>
              </a:gs>
            </a:gsLst>
            <a:path path="circle">
              <a:fillToRect l="36362" t="-19383" r="63637" b="119383"/>
            </a:path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</a:p>
        </p:txBody>
      </p:sp>
      <p:sp>
        <p:nvSpPr>
          <p:cNvPr id="306" name="Line"/>
          <p:cNvSpPr/>
          <p:nvPr/>
        </p:nvSpPr>
        <p:spPr>
          <a:xfrm>
            <a:off x="6196662" y="8209130"/>
            <a:ext cx="3698676" cy="1"/>
          </a:xfrm>
          <a:prstGeom prst="line">
            <a:avLst/>
          </a:prstGeom>
          <a:ln w="101600">
            <a:solidFill>
              <a:schemeClr val="accent1">
                <a:hueOff val="-37249"/>
                <a:satOff val="-2150"/>
                <a:lumOff val="12811"/>
                <a:alpha val="75483"/>
              </a:schemeClr>
            </a:solidFill>
            <a:miter lim="400000"/>
            <a:headEnd type="triangle" len="sm"/>
            <a:tailEnd type="triangle" len="sm"/>
          </a:ln>
        </p:spPr>
        <p:txBody>
          <a:bodyPr lIns="50800" tIns="50800" rIns="50800" bIns="50800" anchor="ctr"/>
          <a:lstStyle/>
          <a:p>
            <a:pPr>
              <a:defRPr sz="3600"/>
            </a:pPr>
          </a:p>
        </p:txBody>
      </p:sp>
      <p:sp>
        <p:nvSpPr>
          <p:cNvPr id="307" name="V3 Test"/>
          <p:cNvSpPr/>
          <p:nvPr/>
        </p:nvSpPr>
        <p:spPr>
          <a:xfrm>
            <a:off x="260418" y="7946611"/>
            <a:ext cx="1562711" cy="647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600"/>
            </a:lvl1pPr>
          </a:lstStyle>
          <a:p>
            <a:pPr/>
            <a:r>
              <a:t>V3 Test</a:t>
            </a:r>
          </a:p>
        </p:txBody>
      </p:sp>
      <p:sp>
        <p:nvSpPr>
          <p:cNvPr id="308" name="Circle"/>
          <p:cNvSpPr/>
          <p:nvPr/>
        </p:nvSpPr>
        <p:spPr>
          <a:xfrm>
            <a:off x="6349667" y="8058243"/>
            <a:ext cx="306736" cy="301775"/>
          </a:xfrm>
          <a:prstGeom prst="ellipse">
            <a:avLst/>
          </a:prstGeom>
          <a:gradFill>
            <a:gsLst>
              <a:gs pos="0">
                <a:srgbClr val="FF2600"/>
              </a:gs>
              <a:gs pos="55423">
                <a:srgbClr val="CA1C00"/>
              </a:gs>
              <a:gs pos="100000">
                <a:srgbClr val="941100"/>
              </a:gs>
            </a:gsLst>
            <a:path path="circle">
              <a:fillToRect l="36362" t="-19383" r="63637" b="119383"/>
            </a:path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</a:p>
        </p:txBody>
      </p:sp>
      <p:sp>
        <p:nvSpPr>
          <p:cNvPr id="309" name="Circle"/>
          <p:cNvSpPr/>
          <p:nvPr/>
        </p:nvSpPr>
        <p:spPr>
          <a:xfrm>
            <a:off x="7352967" y="8058243"/>
            <a:ext cx="306736" cy="301775"/>
          </a:xfrm>
          <a:prstGeom prst="ellipse">
            <a:avLst/>
          </a:prstGeom>
          <a:gradFill>
            <a:gsLst>
              <a:gs pos="0">
                <a:srgbClr val="FF2600"/>
              </a:gs>
              <a:gs pos="55423">
                <a:srgbClr val="CA1C00"/>
              </a:gs>
              <a:gs pos="100000">
                <a:srgbClr val="941100"/>
              </a:gs>
            </a:gsLst>
            <a:path path="circle">
              <a:fillToRect l="36362" t="-19383" r="63637" b="119383"/>
            </a:path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</a:p>
        </p:txBody>
      </p:sp>
      <p:sp>
        <p:nvSpPr>
          <p:cNvPr id="310" name="Circle"/>
          <p:cNvSpPr/>
          <p:nvPr/>
        </p:nvSpPr>
        <p:spPr>
          <a:xfrm>
            <a:off x="8280067" y="8058243"/>
            <a:ext cx="306736" cy="301775"/>
          </a:xfrm>
          <a:prstGeom prst="ellipse">
            <a:avLst/>
          </a:prstGeom>
          <a:gradFill>
            <a:gsLst>
              <a:gs pos="0">
                <a:srgbClr val="FF2600"/>
              </a:gs>
              <a:gs pos="55423">
                <a:srgbClr val="CA1C00"/>
              </a:gs>
              <a:gs pos="100000">
                <a:srgbClr val="941100"/>
              </a:gs>
            </a:gsLst>
            <a:path path="circle">
              <a:fillToRect l="36362" t="-19383" r="63637" b="119383"/>
            </a:path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</a:p>
        </p:txBody>
      </p:sp>
      <p:cxnSp>
        <p:nvCxnSpPr>
          <p:cNvPr id="311" name="Connection Line"/>
          <p:cNvCxnSpPr>
            <a:stCxn id="308" idx="0"/>
            <a:endCxn id="295" idx="0"/>
          </p:cNvCxnSpPr>
          <p:nvPr/>
        </p:nvCxnSpPr>
        <p:spPr>
          <a:xfrm flipH="1">
            <a:off x="6502400" y="8209130"/>
            <a:ext cx="635" cy="611694"/>
          </a:xfrm>
          <a:prstGeom prst="straightConnector1">
            <a:avLst/>
          </a:prstGeom>
          <a:ln w="38100">
            <a:solidFill>
              <a:schemeClr val="accent6">
                <a:satOff val="24555"/>
                <a:lumOff val="22232"/>
              </a:schemeClr>
            </a:solidFill>
            <a:miter lim="400000"/>
            <a:tailEnd type="triangle"/>
          </a:ln>
        </p:spPr>
      </p:cxnSp>
      <p:cxnSp>
        <p:nvCxnSpPr>
          <p:cNvPr id="312" name="Connection Line"/>
          <p:cNvCxnSpPr>
            <a:stCxn id="309" idx="0"/>
            <a:endCxn id="294" idx="0"/>
          </p:cNvCxnSpPr>
          <p:nvPr/>
        </p:nvCxnSpPr>
        <p:spPr>
          <a:xfrm flipH="1">
            <a:off x="7505700" y="8209130"/>
            <a:ext cx="635" cy="611694"/>
          </a:xfrm>
          <a:prstGeom prst="straightConnector1">
            <a:avLst/>
          </a:prstGeom>
          <a:ln w="38100">
            <a:solidFill>
              <a:schemeClr val="accent6">
                <a:satOff val="24555"/>
                <a:lumOff val="22232"/>
              </a:schemeClr>
            </a:solidFill>
            <a:miter lim="400000"/>
            <a:tailEnd type="triangle"/>
          </a:ln>
        </p:spPr>
      </p:cxnSp>
      <p:cxnSp>
        <p:nvCxnSpPr>
          <p:cNvPr id="313" name="Connection Line"/>
          <p:cNvCxnSpPr>
            <a:stCxn id="310" idx="0"/>
            <a:endCxn id="296" idx="0"/>
          </p:cNvCxnSpPr>
          <p:nvPr/>
        </p:nvCxnSpPr>
        <p:spPr>
          <a:xfrm flipH="1">
            <a:off x="8432800" y="8209130"/>
            <a:ext cx="635" cy="611694"/>
          </a:xfrm>
          <a:prstGeom prst="straightConnector1">
            <a:avLst/>
          </a:prstGeom>
          <a:ln w="38100">
            <a:solidFill>
              <a:schemeClr val="accent6">
                <a:satOff val="24555"/>
                <a:lumOff val="22232"/>
              </a:schemeClr>
            </a:solidFill>
            <a:miter lim="400000"/>
            <a:tailEnd type="triangle"/>
          </a:ln>
        </p:spPr>
      </p:cxnSp>
      <p:cxnSp>
        <p:nvCxnSpPr>
          <p:cNvPr id="314" name="Connection Line"/>
          <p:cNvCxnSpPr>
            <a:stCxn id="289" idx="0"/>
            <a:endCxn id="291" idx="0"/>
          </p:cNvCxnSpPr>
          <p:nvPr/>
        </p:nvCxnSpPr>
        <p:spPr>
          <a:xfrm flipH="1">
            <a:off x="10287000" y="7657371"/>
            <a:ext cx="12700" cy="1163453"/>
          </a:xfrm>
          <a:prstGeom prst="straightConnector1">
            <a:avLst/>
          </a:prstGeom>
          <a:ln w="38100">
            <a:solidFill>
              <a:schemeClr val="accent6">
                <a:satOff val="24555"/>
                <a:lumOff val="22232"/>
              </a:schemeClr>
            </a:solidFill>
            <a:miter lim="400000"/>
            <a:tailEnd type="triangle"/>
          </a:ln>
        </p:spPr>
      </p:cxnSp>
      <p:cxnSp>
        <p:nvCxnSpPr>
          <p:cNvPr id="315" name="Connection Line"/>
          <p:cNvCxnSpPr>
            <a:stCxn id="293" idx="0"/>
            <a:endCxn id="292" idx="0"/>
          </p:cNvCxnSpPr>
          <p:nvPr/>
        </p:nvCxnSpPr>
        <p:spPr>
          <a:xfrm flipH="1">
            <a:off x="11214100" y="7678093"/>
            <a:ext cx="12700" cy="1142731"/>
          </a:xfrm>
          <a:prstGeom prst="straightConnector1">
            <a:avLst/>
          </a:prstGeom>
          <a:ln w="38100">
            <a:solidFill>
              <a:schemeClr val="accent6">
                <a:satOff val="24555"/>
                <a:lumOff val="22232"/>
              </a:schemeClr>
            </a:solidFill>
            <a:miter lim="400000"/>
            <a:tailEnd type="triangle"/>
          </a:ln>
        </p:spPr>
      </p:cxnSp>
      <p:sp>
        <p:nvSpPr>
          <p:cNvPr id="316" name="Circle"/>
          <p:cNvSpPr/>
          <p:nvPr/>
        </p:nvSpPr>
        <p:spPr>
          <a:xfrm>
            <a:off x="9207167" y="8058243"/>
            <a:ext cx="306736" cy="301775"/>
          </a:xfrm>
          <a:prstGeom prst="ellipse">
            <a:avLst/>
          </a:prstGeom>
          <a:gradFill>
            <a:gsLst>
              <a:gs pos="0">
                <a:srgbClr val="FF2600"/>
              </a:gs>
              <a:gs pos="55423">
                <a:srgbClr val="CA1C00"/>
              </a:gs>
              <a:gs pos="100000">
                <a:srgbClr val="941100"/>
              </a:gs>
            </a:gsLst>
            <a:path path="circle">
              <a:fillToRect l="36362" t="-19383" r="63637" b="119383"/>
            </a:path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</a:p>
        </p:txBody>
      </p:sp>
      <p:sp>
        <p:nvSpPr>
          <p:cNvPr id="317" name="Circle"/>
          <p:cNvSpPr/>
          <p:nvPr/>
        </p:nvSpPr>
        <p:spPr>
          <a:xfrm>
            <a:off x="9206532" y="8669936"/>
            <a:ext cx="306736" cy="301775"/>
          </a:xfrm>
          <a:prstGeom prst="ellipse">
            <a:avLst/>
          </a:prstGeom>
          <a:solidFill>
            <a:schemeClr val="accent3">
              <a:hueOff val="-546624"/>
              <a:satOff val="7767"/>
              <a:lumOff val="-14512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</a:p>
        </p:txBody>
      </p:sp>
      <p:cxnSp>
        <p:nvCxnSpPr>
          <p:cNvPr id="318" name="Connection Line"/>
          <p:cNvCxnSpPr>
            <a:stCxn id="317" idx="0"/>
            <a:endCxn id="316" idx="0"/>
          </p:cNvCxnSpPr>
          <p:nvPr/>
        </p:nvCxnSpPr>
        <p:spPr>
          <a:xfrm flipV="1">
            <a:off x="9359900" y="8209130"/>
            <a:ext cx="635" cy="611694"/>
          </a:xfrm>
          <a:prstGeom prst="straightConnector1">
            <a:avLst/>
          </a:prstGeom>
          <a:ln w="38100">
            <a:solidFill>
              <a:schemeClr val="accent6">
                <a:satOff val="24555"/>
                <a:lumOff val="22232"/>
              </a:schemeClr>
            </a:solidFill>
            <a:miter lim="400000"/>
            <a:headEnd type="triangle"/>
          </a:ln>
        </p:spPr>
      </p:cxnSp>
      <p:cxnSp>
        <p:nvCxnSpPr>
          <p:cNvPr id="319" name="Connection Line"/>
          <p:cNvCxnSpPr>
            <a:stCxn id="322" idx="0"/>
            <a:endCxn id="288" idx="0"/>
          </p:cNvCxnSpPr>
          <p:nvPr/>
        </p:nvCxnSpPr>
        <p:spPr>
          <a:xfrm flipV="1">
            <a:off x="2616199" y="6319943"/>
            <a:ext cx="1" cy="643945"/>
          </a:xfrm>
          <a:prstGeom prst="straightConnector1">
            <a:avLst/>
          </a:prstGeom>
          <a:ln w="38100">
            <a:solidFill>
              <a:schemeClr val="accent6">
                <a:satOff val="24555"/>
                <a:lumOff val="22232"/>
              </a:schemeClr>
            </a:solidFill>
            <a:miter lim="400000"/>
            <a:headEnd type="triangle"/>
          </a:ln>
        </p:spPr>
      </p:cxnSp>
      <p:cxnSp>
        <p:nvCxnSpPr>
          <p:cNvPr id="320" name="Connection Line"/>
          <p:cNvCxnSpPr>
            <a:stCxn id="323" idx="0"/>
            <a:endCxn id="290" idx="0"/>
          </p:cNvCxnSpPr>
          <p:nvPr/>
        </p:nvCxnSpPr>
        <p:spPr>
          <a:xfrm flipV="1">
            <a:off x="3594100" y="6321561"/>
            <a:ext cx="0" cy="642327"/>
          </a:xfrm>
          <a:prstGeom prst="straightConnector1">
            <a:avLst/>
          </a:prstGeom>
          <a:ln w="38100">
            <a:solidFill>
              <a:schemeClr val="accent6">
                <a:satOff val="24555"/>
                <a:lumOff val="22232"/>
              </a:schemeClr>
            </a:solidFill>
            <a:miter lim="400000"/>
            <a:headEnd type="triangle"/>
          </a:ln>
        </p:spPr>
      </p:cxnSp>
      <p:cxnSp>
        <p:nvCxnSpPr>
          <p:cNvPr id="321" name="Connection Line"/>
          <p:cNvCxnSpPr>
            <a:stCxn id="324" idx="0"/>
            <a:endCxn id="301" idx="0"/>
          </p:cNvCxnSpPr>
          <p:nvPr/>
        </p:nvCxnSpPr>
        <p:spPr>
          <a:xfrm flipV="1">
            <a:off x="5549900" y="6337044"/>
            <a:ext cx="0" cy="626844"/>
          </a:xfrm>
          <a:prstGeom prst="straightConnector1">
            <a:avLst/>
          </a:prstGeom>
          <a:ln w="38100">
            <a:solidFill>
              <a:schemeClr val="accent6">
                <a:satOff val="24555"/>
                <a:lumOff val="22232"/>
              </a:schemeClr>
            </a:solidFill>
            <a:miter lim="400000"/>
            <a:headEnd type="triangle"/>
          </a:ln>
        </p:spPr>
      </p:cxnSp>
      <p:sp>
        <p:nvSpPr>
          <p:cNvPr id="322" name="Circle"/>
          <p:cNvSpPr/>
          <p:nvPr/>
        </p:nvSpPr>
        <p:spPr>
          <a:xfrm>
            <a:off x="2462832" y="6813000"/>
            <a:ext cx="306736" cy="301775"/>
          </a:xfrm>
          <a:prstGeom prst="ellipse">
            <a:avLst/>
          </a:prstGeom>
          <a:solidFill>
            <a:schemeClr val="accent3">
              <a:hueOff val="-546624"/>
              <a:satOff val="7767"/>
              <a:lumOff val="-14512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</a:p>
        </p:txBody>
      </p:sp>
      <p:sp>
        <p:nvSpPr>
          <p:cNvPr id="323" name="Circle"/>
          <p:cNvSpPr/>
          <p:nvPr/>
        </p:nvSpPr>
        <p:spPr>
          <a:xfrm>
            <a:off x="3440732" y="6813000"/>
            <a:ext cx="306736" cy="301775"/>
          </a:xfrm>
          <a:prstGeom prst="ellipse">
            <a:avLst/>
          </a:prstGeom>
          <a:solidFill>
            <a:schemeClr val="accent3">
              <a:hueOff val="-546624"/>
              <a:satOff val="7767"/>
              <a:lumOff val="-14512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</a:p>
        </p:txBody>
      </p:sp>
      <p:sp>
        <p:nvSpPr>
          <p:cNvPr id="324" name="Circle"/>
          <p:cNvSpPr/>
          <p:nvPr/>
        </p:nvSpPr>
        <p:spPr>
          <a:xfrm>
            <a:off x="5396532" y="6813000"/>
            <a:ext cx="306736" cy="301775"/>
          </a:xfrm>
          <a:prstGeom prst="ellipse">
            <a:avLst/>
          </a:prstGeom>
          <a:solidFill>
            <a:schemeClr val="accent3">
              <a:hueOff val="-546624"/>
              <a:satOff val="7767"/>
              <a:lumOff val="-14512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PBS XML v3.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PBS XML v3.0</a:t>
            </a:r>
          </a:p>
        </p:txBody>
      </p:sp>
      <p:sp>
        <p:nvSpPr>
          <p:cNvPr id="327" name="Schedule…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Schedule</a:t>
            </a:r>
          </a:p>
          <a:p>
            <a:pPr>
              <a:buBlip>
                <a:blip r:embed="rId2"/>
              </a:buBlip>
              <a:defRPr>
                <a:solidFill>
                  <a:schemeClr val="accent4">
                    <a:hueOff val="384618"/>
                    <a:satOff val="3869"/>
                    <a:lumOff val="5802"/>
                  </a:schemeClr>
                </a:solidFill>
              </a:defRPr>
            </a:pPr>
            <a:r>
              <a:t>Testing</a:t>
            </a:r>
          </a:p>
          <a:p>
            <a:pPr>
              <a:buBlip>
                <a:blip r:embed="rId2"/>
              </a:buBlip>
            </a:pPr>
            <a:r>
              <a:t>Transition Plan</a:t>
            </a:r>
          </a:p>
          <a:p>
            <a:pPr>
              <a:buBlip>
                <a:blip r:embed="rId2"/>
              </a:buBlip>
            </a:pPr>
            <a:r>
              <a:t>Progress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PBS XML v3.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PBS XML v3.0</a:t>
            </a:r>
          </a:p>
        </p:txBody>
      </p:sp>
      <p:sp>
        <p:nvSpPr>
          <p:cNvPr id="330" name="V3 PBS XML test data…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V3 PBS XML test data</a:t>
            </a:r>
          </a:p>
          <a:p>
            <a:pPr>
              <a:buBlip>
                <a:blip r:embed="rId2"/>
              </a:buBlip>
            </a:pPr>
            <a:r>
              <a:t>down-converted V2.12 PBS XML test data</a:t>
            </a:r>
          </a:p>
          <a:p>
            <a:pPr>
              <a:buBlip>
                <a:blip r:embed="rId2"/>
              </a:buBlip>
            </a:pPr>
            <a:r>
              <a:t>Up to April 2017</a:t>
            </a:r>
          </a:p>
          <a:p>
            <a:pPr lvl="1">
              <a:buBlip>
                <a:blip r:embed="rId2"/>
              </a:buBlip>
            </a:pPr>
            <a:r>
              <a:t>Production V2.12 up-converted to V3.0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PBS XML v3.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PBS XML v3.0</a:t>
            </a:r>
          </a:p>
        </p:txBody>
      </p:sp>
      <p:sp>
        <p:nvSpPr>
          <p:cNvPr id="333" name="V3 PBS XML test data…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V3 PBS XML test data</a:t>
            </a:r>
          </a:p>
          <a:p>
            <a:pPr>
              <a:buBlip>
                <a:blip r:embed="rId2"/>
              </a:buBlip>
            </a:pPr>
            <a:r>
              <a:t>down-converted V2.12 PBS XML test data</a:t>
            </a:r>
          </a:p>
          <a:p>
            <a:pPr>
              <a:buBlip>
                <a:blip r:embed="rId2"/>
              </a:buBlip>
            </a:pPr>
            <a:r>
              <a:t>Beyond May 2017</a:t>
            </a:r>
          </a:p>
          <a:p>
            <a:pPr lvl="1">
              <a:buBlip>
                <a:blip r:embed="rId2"/>
              </a:buBlip>
            </a:pPr>
            <a:r>
              <a:t>Production Schedule produced as V3.0</a:t>
            </a:r>
          </a:p>
          <a:p>
            <a:pPr lvl="1">
              <a:buBlip>
                <a:blip r:embed="rId2"/>
              </a:buBlip>
            </a:pPr>
            <a:r>
              <a:t>down-convert to V2.12</a:t>
            </a:r>
          </a:p>
          <a:p>
            <a:pPr lvl="1">
              <a:buBlip>
                <a:blip r:embed="rId2"/>
              </a:buBlip>
            </a:pPr>
            <a:r>
              <a:t>Produce text extracts using existing process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PBS XML v3.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PBS XML v3.0</a:t>
            </a:r>
          </a:p>
        </p:txBody>
      </p:sp>
      <p:sp>
        <p:nvSpPr>
          <p:cNvPr id="336" name="File naming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pPr/>
            <a:r>
              <a:t>File naming</a:t>
            </a:r>
          </a:p>
        </p:txBody>
      </p:sp>
      <p:graphicFrame>
        <p:nvGraphicFramePr>
          <p:cNvPr id="337" name="Table"/>
          <p:cNvGraphicFramePr/>
          <p:nvPr/>
        </p:nvGraphicFramePr>
        <p:xfrm>
          <a:off x="481235" y="4279900"/>
          <a:ext cx="12067730" cy="4451499"/>
        </p:xfrm>
        <a:graphic xmlns:a="http://schemas.openxmlformats.org/drawingml/2006/main">
          <a:graphicData uri="http://schemas.openxmlformats.org/drawingml/2006/table">
            <a:tbl>
              <a:tblPr firstCol="1" firstRow="1" lastCol="0" lastRow="0" bandCol="0" bandRow="1" rtl="0">
                <a:tableStyleId>{4C3C2611-4C71-4FC5-86AE-919BDF0F9419}</a:tableStyleId>
              </a:tblPr>
              <a:tblGrid>
                <a:gridCol w="3368890"/>
                <a:gridCol w="3997242"/>
                <a:gridCol w="4676196"/>
              </a:tblGrid>
              <a:tr h="737683">
                <a:tc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34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Purpose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34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Filename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34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Zip</a:t>
                      </a:r>
                    </a:p>
                  </a:txBody>
                  <a:tcPr marL="50800" marR="50800" marT="50800" marB="50800" anchor="ctr" anchorCtr="0" horzOverflow="overflow">
                    <a:lnR w="25400">
                      <a:miter lim="400000"/>
                    </a:lnR>
                  </a:tcPr>
                </a:tc>
              </a:tr>
              <a:tr h="737683">
                <a:tc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V2.12 PBS XML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168400" algn="l"/>
                        </a:tabLst>
                        <a:defRPr b="0" sz="2400"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defRPr>
                      </a:pPr>
                      <a:r>
                        <a:t>pbs-</a:t>
                      </a:r>
                      <a:r>
                        <a:rPr i="1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yyyy</a:t>
                      </a:r>
                      <a:r>
                        <a:t>-</a:t>
                      </a:r>
                      <a:r>
                        <a:rPr i="1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mm</a:t>
                      </a:r>
                      <a:r>
                        <a:t>-</a:t>
                      </a:r>
                      <a:r>
                        <a:rPr i="1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dd</a:t>
                      </a:r>
                      <a:r>
                        <a:t>-v</a:t>
                      </a:r>
                      <a:r>
                        <a:rPr i="1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R</a:t>
                      </a:r>
                      <a:r>
                        <a:t>.xml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168400" algn="l"/>
                        </a:tabLst>
                        <a:defRPr b="0" sz="2400"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defRPr>
                      </a:pPr>
                      <a:r>
                        <a:rPr i="1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yyyy</a:t>
                      </a:r>
                      <a:r>
                        <a:t>-</a:t>
                      </a:r>
                      <a:r>
                        <a:rPr i="1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mm</a:t>
                      </a:r>
                      <a:r>
                        <a:t>-</a:t>
                      </a:r>
                      <a:r>
                        <a:rPr i="1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dd</a:t>
                      </a:r>
                      <a:r>
                        <a:t>-xml-v</a:t>
                      </a:r>
                      <a:r>
                        <a:rPr i="1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R</a:t>
                      </a:r>
                      <a:r>
                        <a:t>.zip</a:t>
                      </a:r>
                    </a:p>
                  </a:txBody>
                  <a:tcPr marL="50800" marR="50800" marT="50800" marB="50800" anchor="ctr" anchorCtr="0" horzOverflow="overflow">
                    <a:lnR w="25400">
                      <a:miter lim="400000"/>
                    </a:lnR>
                  </a:tcPr>
                </a:tc>
              </a:tr>
              <a:tr h="737683">
                <a:tc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text extracts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168400" algn="l"/>
                        </a:tabLst>
                        <a:defRPr b="0" sz="2400"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defRPr>
                      </a:pPr>
                      <a:r>
                        <a:rPr i="1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file</a:t>
                      </a:r>
                      <a:r>
                        <a:t>_</a:t>
                      </a:r>
                      <a:r>
                        <a:rPr i="1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yyyymmdd</a:t>
                      </a:r>
                      <a:r>
                        <a:t>.txt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168400" algn="l"/>
                        </a:tabLst>
                        <a:defRPr b="0" sz="2400"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defRPr>
                      </a:pPr>
                      <a:r>
                        <a:rPr i="1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yyyy</a:t>
                      </a:r>
                      <a:r>
                        <a:t>-</a:t>
                      </a:r>
                      <a:r>
                        <a:rPr i="1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mm</a:t>
                      </a:r>
                      <a:r>
                        <a:t>-</a:t>
                      </a:r>
                      <a:r>
                        <a:rPr i="1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dd</a:t>
                      </a:r>
                      <a:r>
                        <a:t>-extracts-v</a:t>
                      </a:r>
                      <a:r>
                        <a:rPr i="1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R</a:t>
                      </a:r>
                      <a:r>
                        <a:t>.zip</a:t>
                      </a:r>
                    </a:p>
                  </a:txBody>
                  <a:tcPr marL="50800" marR="50800" marT="50800" marB="50800" anchor="ctr" anchorCtr="0" horzOverflow="overflow">
                    <a:lnR w="25400">
                      <a:miter lim="400000"/>
                    </a:lnR>
                  </a:tcPr>
                </a:tc>
              </a:tr>
              <a:tr h="737683">
                <a:tc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V3.x PBS XML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168400" algn="l"/>
                        </a:tabLst>
                        <a:defRPr b="0" sz="2400"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defRPr>
                      </a:pPr>
                      <a:r>
                        <a:t>sch-</a:t>
                      </a:r>
                      <a:r>
                        <a:rPr i="1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yyyy</a:t>
                      </a:r>
                      <a:r>
                        <a:t>-</a:t>
                      </a:r>
                      <a:r>
                        <a:rPr i="1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mm</a:t>
                      </a:r>
                      <a:r>
                        <a:t>-</a:t>
                      </a:r>
                      <a:r>
                        <a:rPr i="1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dd</a:t>
                      </a:r>
                      <a:r>
                        <a:t>-r</a:t>
                      </a:r>
                      <a:r>
                        <a:rPr i="1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R</a:t>
                      </a:r>
                      <a:r>
                        <a:t>.xml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168400" algn="l"/>
                        </a:tabLst>
                        <a:defRPr b="0" sz="2400"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defRPr>
                      </a:pPr>
                      <a:r>
                        <a:rPr i="1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yyyy</a:t>
                      </a:r>
                      <a:r>
                        <a:t>-</a:t>
                      </a:r>
                      <a:r>
                        <a:rPr i="1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mm</a:t>
                      </a:r>
                      <a:r>
                        <a:t>-</a:t>
                      </a:r>
                      <a:r>
                        <a:rPr i="1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dd</a:t>
                      </a:r>
                      <a:r>
                        <a:t>-sch-r</a:t>
                      </a:r>
                      <a:r>
                        <a:rPr i="1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R</a:t>
                      </a:r>
                      <a:r>
                        <a:t>.zip</a:t>
                      </a:r>
                    </a:p>
                  </a:txBody>
                  <a:tcPr marL="50800" marR="50800" marT="50800" marB="50800" anchor="ctr" anchorCtr="0" horzOverflow="overflow">
                    <a:lnR w="25400">
                      <a:miter lim="400000"/>
                    </a:lnR>
                  </a:tcPr>
                </a:tc>
              </a:tr>
              <a:tr h="737683">
                <a:tc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DC V2.12 PBS XML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168400" algn="l"/>
                        </a:tabLst>
                        <a:defRPr b="0" sz="2400"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defRPr>
                      </a:pPr>
                      <a:r>
                        <a:t>down-</a:t>
                      </a:r>
                      <a:r>
                        <a:rPr i="1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yyyy</a:t>
                      </a:r>
                      <a:r>
                        <a:t>-</a:t>
                      </a:r>
                      <a:r>
                        <a:rPr i="1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mm</a:t>
                      </a:r>
                      <a:r>
                        <a:t>-</a:t>
                      </a:r>
                      <a:r>
                        <a:rPr i="1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dd</a:t>
                      </a:r>
                      <a:r>
                        <a:t>-r</a:t>
                      </a:r>
                      <a:r>
                        <a:rPr i="1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R</a:t>
                      </a:r>
                      <a:r>
                        <a:t>.xml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168400" algn="l"/>
                        </a:tabLst>
                        <a:defRPr b="0" sz="2400"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defRPr>
                      </a:pPr>
                      <a:r>
                        <a:rPr i="1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yyyy</a:t>
                      </a:r>
                      <a:r>
                        <a:t>-</a:t>
                      </a:r>
                      <a:r>
                        <a:rPr i="1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mm</a:t>
                      </a:r>
                      <a:r>
                        <a:t>-</a:t>
                      </a:r>
                      <a:r>
                        <a:rPr i="1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dd</a:t>
                      </a:r>
                      <a:r>
                        <a:t>-down-r</a:t>
                      </a:r>
                      <a:r>
                        <a:rPr i="1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R</a:t>
                      </a:r>
                      <a:r>
                        <a:t>.zip</a:t>
                      </a:r>
                    </a:p>
                  </a:txBody>
                  <a:tcPr marL="50800" marR="50800" marT="50800" marB="50800" anchor="ctr" anchorCtr="0" horzOverflow="overflow">
                    <a:lnR w="25400">
                      <a:miter lim="400000"/>
                    </a:lnR>
                  </a:tcPr>
                </a:tc>
              </a:tr>
              <a:tr h="737683">
                <a:tc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DC text extracts</a:t>
                      </a:r>
                    </a:p>
                  </a:txBody>
                  <a:tcPr marL="50800" marR="50800" marT="50800" marB="50800" anchor="ctr" anchorCtr="0" horzOverflow="overflow">
                    <a:lnB w="254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168400" algn="l"/>
                        </a:tabLst>
                        <a:defRPr b="0" sz="2400"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defRPr>
                      </a:pPr>
                      <a:r>
                        <a:rPr i="1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file</a:t>
                      </a:r>
                      <a:r>
                        <a:t>_</a:t>
                      </a:r>
                      <a:r>
                        <a:rPr i="1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yyyymmdd</a:t>
                      </a:r>
                      <a:r>
                        <a:t>.txt</a:t>
                      </a:r>
                    </a:p>
                  </a:txBody>
                  <a:tcPr marL="50800" marR="50800" marT="50800" marB="50800" anchor="ctr" anchorCtr="0" horzOverflow="overflow">
                    <a:lnB w="254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168400" algn="l"/>
                        </a:tabLst>
                        <a:defRPr b="0" sz="2400"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defRPr>
                      </a:pPr>
                      <a:r>
                        <a:rPr i="1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yyyy</a:t>
                      </a:r>
                      <a:r>
                        <a:t>-</a:t>
                      </a:r>
                      <a:r>
                        <a:rPr i="1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mm</a:t>
                      </a:r>
                      <a:r>
                        <a:t>-</a:t>
                      </a:r>
                      <a:r>
                        <a:rPr i="1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dd</a:t>
                      </a:r>
                      <a:r>
                        <a:t>-downextracts-v</a:t>
                      </a:r>
                      <a:r>
                        <a:rPr i="1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R</a:t>
                      </a:r>
                      <a:r>
                        <a:t>.zip</a:t>
                      </a:r>
                    </a:p>
                  </a:txBody>
                  <a:tcPr marL="50800" marR="50800" marT="50800" marB="50800" anchor="ctr" anchorCtr="0" horzOverflow="overflow">
                    <a:lnR w="25400">
                      <a:miter lim="400000"/>
                    </a:lnR>
                    <a:lnB w="25400">
                      <a:miter lim="400000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PBS XML v3.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PBS XML v3.0</a:t>
            </a:r>
          </a:p>
        </p:txBody>
      </p:sp>
      <p:sp>
        <p:nvSpPr>
          <p:cNvPr id="340" name="NB. ‘r’ for ‘release’ instead of ‘v’…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NB. ‘r’ for ‘release’ instead of ‘v’</a:t>
            </a:r>
          </a:p>
          <a:p>
            <a:pPr>
              <a:buBlip>
                <a:blip r:embed="rId2"/>
              </a:buBlip>
            </a:pPr>
            <a:r>
              <a:t>Q: do we want DC PBS XML v2.12 to appear to be exactly the same as current v2.12 PBS XML?</a:t>
            </a:r>
          </a:p>
          <a:p>
            <a:pPr lvl="1">
              <a:buBlip>
                <a:blip r:embed="rId2"/>
              </a:buBlip>
            </a:pPr>
            <a:r>
              <a:t>i.e. use same filename?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PBS XML v3.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PBS XML v3.0</a:t>
            </a:r>
          </a:p>
        </p:txBody>
      </p:sp>
      <p:sp>
        <p:nvSpPr>
          <p:cNvPr id="343" name="UAT…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UAT</a:t>
            </a:r>
          </a:p>
          <a:p>
            <a:pPr>
              <a:buBlip>
                <a:blip r:embed="rId2"/>
              </a:buBlip>
            </a:pPr>
            <a:r>
              <a:t>Test files available to all</a:t>
            </a:r>
          </a:p>
          <a:p>
            <a:pPr>
              <a:buBlip>
                <a:blip r:embed="rId2"/>
              </a:buBlip>
            </a:pPr>
            <a:r>
              <a:t>Use UAT form to report issues</a:t>
            </a:r>
          </a:p>
          <a:p>
            <a:pPr lvl="1">
              <a:buBlip>
                <a:blip r:embed="rId2"/>
              </a:buBlip>
            </a:pPr>
            <a:r>
              <a:t>https://dev.pbs.gov.au/content/news/2017/04/uat-forms/uat-support-request-form.pdf</a:t>
            </a:r>
          </a:p>
          <a:p>
            <a:pPr lvl="1">
              <a:buBlip>
                <a:blip r:embed="rId2"/>
              </a:buBlip>
            </a:pPr>
            <a:r>
              <a:rPr u="sng">
                <a:hlinkClick r:id="rId3" invalidUrl="" action="" tgtFrame="" tooltip="" history="1" highlightClick="0" endSnd="0"/>
              </a:rPr>
              <a:t>https://dev.pbs.gov.au/content/news/2017/04/uat-forms/uat-support-request-form.docx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PBS XML v3.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PBS XML v3.0</a:t>
            </a:r>
          </a:p>
        </p:txBody>
      </p:sp>
      <p:sp>
        <p:nvSpPr>
          <p:cNvPr id="346" name="UAT…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UAT</a:t>
            </a:r>
          </a:p>
          <a:p>
            <a:pPr>
              <a:buBlip>
                <a:blip r:embed="rId2"/>
              </a:buBlip>
            </a:pPr>
            <a:r>
              <a:t>1 issue per emailed form</a:t>
            </a:r>
          </a:p>
          <a:p>
            <a:pPr>
              <a:buBlip>
                <a:blip r:embed="rId2"/>
              </a:buBlip>
            </a:pPr>
            <a:r>
              <a:t>Continuous feedback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PBS XML v3.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PBS XML v3.0</a:t>
            </a:r>
          </a:p>
        </p:txBody>
      </p:sp>
      <p:sp>
        <p:nvSpPr>
          <p:cNvPr id="349" name="UAT…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UAT</a:t>
            </a:r>
          </a:p>
          <a:p>
            <a:pPr>
              <a:buBlip>
                <a:blip r:embed="rId2"/>
              </a:buBlip>
            </a:pPr>
            <a:r>
              <a:t>Control group</a:t>
            </a:r>
          </a:p>
          <a:p>
            <a:pPr>
              <a:buBlip>
                <a:blip r:embed="rId2"/>
              </a:buBlip>
            </a:pPr>
            <a:r>
              <a:t>Start 24th April 2017</a:t>
            </a:r>
          </a:p>
          <a:p>
            <a:pPr>
              <a:buBlip>
                <a:blip r:embed="rId2"/>
              </a:buBlip>
            </a:pPr>
            <a:r>
              <a:t>End 7th June 2017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Agenda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Agenda</a:t>
            </a:r>
          </a:p>
        </p:txBody>
      </p:sp>
      <p:sp>
        <p:nvSpPr>
          <p:cNvPr id="219" name="Welcome/Introduction…"/>
          <p:cNvSpPr/>
          <p:nvPr>
            <p:ph type="body" idx="1"/>
          </p:nvPr>
        </p:nvSpPr>
        <p:spPr>
          <a:xfrm>
            <a:off x="787400" y="2768600"/>
            <a:ext cx="11430000" cy="6007100"/>
          </a:xfrm>
          <a:prstGeom prst="rect">
            <a:avLst/>
          </a:prstGeom>
        </p:spPr>
        <p:txBody>
          <a:bodyPr numCol="2" spcCol="571500"/>
          <a:lstStyle/>
          <a:p>
            <a:pPr>
              <a:buBlip>
                <a:blip r:embed="rId2"/>
              </a:buBlip>
            </a:pPr>
            <a:r>
              <a:t>Welcome/Introduction</a:t>
            </a:r>
          </a:p>
          <a:p>
            <a:pPr>
              <a:buBlip>
                <a:blip r:embed="rId2"/>
              </a:buBlip>
              <a:defRPr>
                <a:solidFill>
                  <a:schemeClr val="accent4">
                    <a:hueOff val="384618"/>
                    <a:satOff val="3869"/>
                    <a:lumOff val="5802"/>
                  </a:schemeClr>
                </a:solidFill>
              </a:defRPr>
            </a:pPr>
            <a:r>
              <a:t>Action Items</a:t>
            </a:r>
          </a:p>
          <a:p>
            <a:pPr>
              <a:buBlip>
                <a:blip r:embed="rId2"/>
              </a:buBlip>
            </a:pPr>
            <a:r>
              <a:t>Safety Net</a:t>
            </a:r>
          </a:p>
          <a:p>
            <a:pPr>
              <a:buBlip>
                <a:blip r:embed="rId2"/>
              </a:buBlip>
            </a:pPr>
            <a:r>
              <a:t>EFC UOM “nanogram”</a:t>
            </a:r>
          </a:p>
          <a:p>
            <a:pPr>
              <a:buBlip>
                <a:blip r:embed="rId2"/>
              </a:buBlip>
            </a:pPr>
            <a:r>
              <a:t>PBS XML Schema 3.0</a:t>
            </a:r>
          </a:p>
          <a:p>
            <a:pPr>
              <a:buBlip>
                <a:blip r:embed="rId2"/>
              </a:buBlip>
            </a:pPr>
            <a:r>
              <a:t>AMT v3</a:t>
            </a:r>
          </a:p>
          <a:p>
            <a:pPr>
              <a:buBlip>
                <a:blip r:embed="rId2"/>
              </a:buBlip>
            </a:pPr>
            <a:r>
              <a:t>IHMN</a:t>
            </a:r>
          </a:p>
          <a:p>
            <a:pPr>
              <a:buBlip>
                <a:blip r:embed="rId2"/>
              </a:buBlip>
            </a:pPr>
            <a:r>
              <a:t>PBS XML Subsets</a:t>
            </a:r>
          </a:p>
          <a:p>
            <a:pPr>
              <a:buBlip>
                <a:blip r:embed="rId2"/>
              </a:buBlip>
            </a:pPr>
            <a:r>
              <a:t>Other Business</a:t>
            </a:r>
          </a:p>
          <a:p>
            <a:pPr>
              <a:buBlip>
                <a:blip r:embed="rId2"/>
              </a:buBlip>
            </a:pPr>
            <a:r>
              <a:t>Meeting close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PBS XML v3.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PBS XML v3.0</a:t>
            </a:r>
          </a:p>
        </p:txBody>
      </p:sp>
      <p:sp>
        <p:nvSpPr>
          <p:cNvPr id="352" name="Arrow"/>
          <p:cNvSpPr/>
          <p:nvPr/>
        </p:nvSpPr>
        <p:spPr>
          <a:xfrm>
            <a:off x="393402" y="4978400"/>
            <a:ext cx="11839080" cy="1270000"/>
          </a:xfrm>
          <a:prstGeom prst="rightArrow">
            <a:avLst>
              <a:gd name="adj1" fmla="val 32000"/>
              <a:gd name="adj2" fmla="val 64000"/>
            </a:avLst>
          </a:prstGeom>
          <a:blipFill>
            <a:blip r:embed="rId2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</a:p>
        </p:txBody>
      </p:sp>
      <p:sp>
        <p:nvSpPr>
          <p:cNvPr id="353" name="2017-04-24"/>
          <p:cNvSpPr/>
          <p:nvPr/>
        </p:nvSpPr>
        <p:spPr>
          <a:xfrm rot="2700000">
            <a:off x="140360" y="6719686"/>
            <a:ext cx="2881580" cy="7338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2017-04-24</a:t>
            </a:r>
          </a:p>
        </p:txBody>
      </p:sp>
      <p:sp>
        <p:nvSpPr>
          <p:cNvPr id="354" name="2017-05-10"/>
          <p:cNvSpPr/>
          <p:nvPr/>
        </p:nvSpPr>
        <p:spPr>
          <a:xfrm rot="2700000">
            <a:off x="2845460" y="6719686"/>
            <a:ext cx="2881580" cy="7338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2017-05-10</a:t>
            </a:r>
          </a:p>
        </p:txBody>
      </p:sp>
      <p:sp>
        <p:nvSpPr>
          <p:cNvPr id="355" name="2017-05-17"/>
          <p:cNvSpPr/>
          <p:nvPr/>
        </p:nvSpPr>
        <p:spPr>
          <a:xfrm rot="2700000">
            <a:off x="4598060" y="6719686"/>
            <a:ext cx="2881580" cy="7338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2017-05-17</a:t>
            </a:r>
          </a:p>
        </p:txBody>
      </p:sp>
      <p:sp>
        <p:nvSpPr>
          <p:cNvPr id="356" name="2017-05-24"/>
          <p:cNvSpPr/>
          <p:nvPr/>
        </p:nvSpPr>
        <p:spPr>
          <a:xfrm rot="2700000">
            <a:off x="6445910" y="6719686"/>
            <a:ext cx="2881580" cy="7338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2017-05-24</a:t>
            </a:r>
          </a:p>
        </p:txBody>
      </p:sp>
      <p:sp>
        <p:nvSpPr>
          <p:cNvPr id="357" name="2017-05-31"/>
          <p:cNvSpPr/>
          <p:nvPr/>
        </p:nvSpPr>
        <p:spPr>
          <a:xfrm rot="2700000">
            <a:off x="8281060" y="6719686"/>
            <a:ext cx="2881580" cy="7338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2017-05-31</a:t>
            </a:r>
          </a:p>
        </p:txBody>
      </p:sp>
      <p:sp>
        <p:nvSpPr>
          <p:cNvPr id="358" name="2017-06-07"/>
          <p:cNvSpPr/>
          <p:nvPr/>
        </p:nvSpPr>
        <p:spPr>
          <a:xfrm rot="2700000">
            <a:off x="10046360" y="6719686"/>
            <a:ext cx="2881580" cy="7338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2017-06-07</a:t>
            </a:r>
          </a:p>
        </p:txBody>
      </p:sp>
      <p:sp>
        <p:nvSpPr>
          <p:cNvPr id="359" name="Review 1"/>
          <p:cNvSpPr/>
          <p:nvPr/>
        </p:nvSpPr>
        <p:spPr>
          <a:xfrm rot="18900000">
            <a:off x="895502" y="3265286"/>
            <a:ext cx="2209496" cy="7338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Review 1</a:t>
            </a:r>
          </a:p>
        </p:txBody>
      </p:sp>
      <p:sp>
        <p:nvSpPr>
          <p:cNvPr id="360" name="Review 2"/>
          <p:cNvSpPr/>
          <p:nvPr/>
        </p:nvSpPr>
        <p:spPr>
          <a:xfrm rot="18900000">
            <a:off x="5746902" y="3328786"/>
            <a:ext cx="2209496" cy="7338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Review 2</a:t>
            </a:r>
          </a:p>
        </p:txBody>
      </p:sp>
      <p:sp>
        <p:nvSpPr>
          <p:cNvPr id="361" name="Review 3"/>
          <p:cNvSpPr/>
          <p:nvPr/>
        </p:nvSpPr>
        <p:spPr>
          <a:xfrm rot="18900000">
            <a:off x="9722002" y="3341486"/>
            <a:ext cx="2209496" cy="7338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Review 3</a:t>
            </a:r>
          </a:p>
        </p:txBody>
      </p:sp>
      <p:sp>
        <p:nvSpPr>
          <p:cNvPr id="362" name="Feedback 1"/>
          <p:cNvSpPr/>
          <p:nvPr/>
        </p:nvSpPr>
        <p:spPr>
          <a:xfrm rot="18900000">
            <a:off x="3695763" y="3125586"/>
            <a:ext cx="2831974" cy="7338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Feedback 1</a:t>
            </a:r>
          </a:p>
        </p:txBody>
      </p:sp>
      <p:sp>
        <p:nvSpPr>
          <p:cNvPr id="363" name="Feedback 2"/>
          <p:cNvSpPr/>
          <p:nvPr/>
        </p:nvSpPr>
        <p:spPr>
          <a:xfrm rot="18900000">
            <a:off x="7620063" y="3125586"/>
            <a:ext cx="2831974" cy="7338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Feedback 2</a:t>
            </a:r>
          </a:p>
        </p:txBody>
      </p:sp>
      <p:sp>
        <p:nvSpPr>
          <p:cNvPr id="364" name="Rectangle"/>
          <p:cNvSpPr/>
          <p:nvPr/>
        </p:nvSpPr>
        <p:spPr>
          <a:xfrm>
            <a:off x="393700" y="5032882"/>
            <a:ext cx="2880569" cy="364618"/>
          </a:xfrm>
          <a:prstGeom prst="rect">
            <a:avLst/>
          </a:prstGeom>
          <a:blipFill>
            <a:blip r:embed="rId3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</a:p>
        </p:txBody>
      </p:sp>
      <p:sp>
        <p:nvSpPr>
          <p:cNvPr id="365" name="Rectangle"/>
          <p:cNvSpPr/>
          <p:nvPr/>
        </p:nvSpPr>
        <p:spPr>
          <a:xfrm>
            <a:off x="5232400" y="5032882"/>
            <a:ext cx="1991569" cy="364618"/>
          </a:xfrm>
          <a:prstGeom prst="rect">
            <a:avLst/>
          </a:prstGeom>
          <a:blipFill>
            <a:blip r:embed="rId3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</a:p>
        </p:txBody>
      </p:sp>
      <p:sp>
        <p:nvSpPr>
          <p:cNvPr id="366" name="Rectangle"/>
          <p:cNvSpPr/>
          <p:nvPr/>
        </p:nvSpPr>
        <p:spPr>
          <a:xfrm>
            <a:off x="9182100" y="5032882"/>
            <a:ext cx="1991569" cy="364618"/>
          </a:xfrm>
          <a:prstGeom prst="rect">
            <a:avLst/>
          </a:prstGeom>
          <a:blipFill>
            <a:blip r:embed="rId3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</a:p>
        </p:txBody>
      </p:sp>
      <p:sp>
        <p:nvSpPr>
          <p:cNvPr id="367" name="Rectangle"/>
          <p:cNvSpPr/>
          <p:nvPr/>
        </p:nvSpPr>
        <p:spPr>
          <a:xfrm>
            <a:off x="3288134" y="5032882"/>
            <a:ext cx="1930401" cy="364618"/>
          </a:xfrm>
          <a:prstGeom prst="rect">
            <a:avLst/>
          </a:prstGeom>
          <a:blipFill>
            <a:blip r:embed="rId4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</a:p>
        </p:txBody>
      </p:sp>
      <p:sp>
        <p:nvSpPr>
          <p:cNvPr id="368" name="Rectangle"/>
          <p:cNvSpPr/>
          <p:nvPr/>
        </p:nvSpPr>
        <p:spPr>
          <a:xfrm>
            <a:off x="7237834" y="5032882"/>
            <a:ext cx="1930401" cy="364618"/>
          </a:xfrm>
          <a:prstGeom prst="rect">
            <a:avLst/>
          </a:prstGeom>
          <a:blipFill>
            <a:blip r:embed="rId4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PBS XML v3.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PBS XML v3.0</a:t>
            </a:r>
          </a:p>
        </p:txBody>
      </p:sp>
      <p:sp>
        <p:nvSpPr>
          <p:cNvPr id="371" name="Schedule…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Schedule</a:t>
            </a:r>
          </a:p>
          <a:p>
            <a:pPr>
              <a:buBlip>
                <a:blip r:embed="rId2"/>
              </a:buBlip>
            </a:pPr>
            <a:r>
              <a:t>Testing</a:t>
            </a:r>
          </a:p>
          <a:p>
            <a:pPr>
              <a:buBlip>
                <a:blip r:embed="rId2"/>
              </a:buBlip>
              <a:defRPr>
                <a:solidFill>
                  <a:schemeClr val="accent4">
                    <a:hueOff val="384618"/>
                    <a:satOff val="3869"/>
                    <a:lumOff val="5802"/>
                  </a:schemeClr>
                </a:solidFill>
              </a:defRPr>
            </a:pPr>
            <a:r>
              <a:t>Transition Plan</a:t>
            </a:r>
          </a:p>
          <a:p>
            <a:pPr>
              <a:buBlip>
                <a:blip r:embed="rId2"/>
              </a:buBlip>
            </a:pPr>
            <a:r>
              <a:t>Progress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PBS XML v3.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PBS XML v3.0</a:t>
            </a:r>
          </a:p>
        </p:txBody>
      </p:sp>
      <p:sp>
        <p:nvSpPr>
          <p:cNvPr id="374" name="Transition Plan…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Transition Plan</a:t>
            </a:r>
          </a:p>
          <a:p>
            <a:pPr>
              <a:buBlip>
                <a:blip r:embed="rId2"/>
              </a:buBlip>
            </a:pPr>
            <a:r>
              <a:t>Support users to transition from v2 to v3</a:t>
            </a:r>
          </a:p>
          <a:p>
            <a:pPr>
              <a:buBlip>
                <a:blip r:embed="rId2"/>
              </a:buBlip>
            </a:pPr>
            <a:r>
              <a:t>Support users to adopt v3</a:t>
            </a:r>
          </a:p>
          <a:p>
            <a:pPr>
              <a:buBlip>
                <a:blip r:embed="rId2"/>
              </a:buBlip>
            </a:pPr>
            <a:r>
              <a:t>Support users to transition from text extracts to v3 or Subsets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PBS XML v3.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PBS XML v3.0</a:t>
            </a:r>
          </a:p>
        </p:txBody>
      </p:sp>
      <p:sp>
        <p:nvSpPr>
          <p:cNvPr id="377" name="Transition Plan"/>
          <p:cNvSpPr/>
          <p:nvPr>
            <p:ph type="body" sz="half" idx="1"/>
          </p:nvPr>
        </p:nvSpPr>
        <p:spPr>
          <a:prstGeom prst="rect">
            <a:avLst/>
          </a:prstGeom>
        </p:spPr>
        <p:txBody>
          <a:bodyPr anchor="t"/>
          <a:lstStyle>
            <a:lvl1pPr>
              <a:buBlip>
                <a:blip r:embed="rId2"/>
              </a:buBlip>
            </a:lvl1pPr>
          </a:lstStyle>
          <a:p>
            <a:pPr/>
            <a:r>
              <a:t>Transition Plan</a:t>
            </a:r>
          </a:p>
        </p:txBody>
      </p:sp>
      <p:sp>
        <p:nvSpPr>
          <p:cNvPr id="378" name="OLD…"/>
          <p:cNvSpPr/>
          <p:nvPr/>
        </p:nvSpPr>
        <p:spPr>
          <a:xfrm>
            <a:off x="1028700" y="3822700"/>
            <a:ext cx="2304207" cy="1250950"/>
          </a:xfrm>
          <a:prstGeom prst="roundRect">
            <a:avLst>
              <a:gd name="adj" fmla="val 15228"/>
            </a:avLst>
          </a:prstGeom>
          <a:blipFill>
            <a:blip r:embed="rId3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sz="3600"/>
            </a:pPr>
            <a:r>
              <a:t>OLD</a:t>
            </a:r>
          </a:p>
          <a:p>
            <a:pPr>
              <a:defRPr sz="3600"/>
            </a:pPr>
            <a:r>
              <a:t>PharmCIS</a:t>
            </a:r>
          </a:p>
        </p:txBody>
      </p:sp>
      <p:sp>
        <p:nvSpPr>
          <p:cNvPr id="379" name="NEW…"/>
          <p:cNvSpPr/>
          <p:nvPr/>
        </p:nvSpPr>
        <p:spPr>
          <a:xfrm>
            <a:off x="1028700" y="6337300"/>
            <a:ext cx="2304207" cy="1250950"/>
          </a:xfrm>
          <a:prstGeom prst="roundRect">
            <a:avLst>
              <a:gd name="adj" fmla="val 15228"/>
            </a:avLst>
          </a:prstGeom>
          <a:gradFill>
            <a:gsLst>
              <a:gs pos="0">
                <a:schemeClr val="accent2">
                  <a:hueOff val="-91749"/>
                  <a:satOff val="-8708"/>
                  <a:lumOff val="24244"/>
                </a:schemeClr>
              </a:gs>
              <a:gs pos="100000">
                <a:schemeClr val="accent2"/>
              </a:gs>
            </a:gsLst>
            <a:lin ang="54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sz="3600"/>
            </a:pPr>
            <a:r>
              <a:t>NEW</a:t>
            </a:r>
          </a:p>
          <a:p>
            <a:pPr>
              <a:defRPr sz="3600"/>
            </a:pPr>
            <a:r>
              <a:t>PharmCIS</a:t>
            </a:r>
          </a:p>
        </p:txBody>
      </p:sp>
      <p:grpSp>
        <p:nvGrpSpPr>
          <p:cNvPr id="382" name="Group"/>
          <p:cNvGrpSpPr/>
          <p:nvPr/>
        </p:nvGrpSpPr>
        <p:grpSpPr>
          <a:xfrm>
            <a:off x="6939657" y="3271865"/>
            <a:ext cx="1652786" cy="2143070"/>
            <a:chOff x="0" y="0"/>
            <a:chExt cx="1652785" cy="2143069"/>
          </a:xfrm>
        </p:grpSpPr>
        <p:sp>
          <p:nvSpPr>
            <p:cNvPr id="380" name="V2 PBS XML"/>
            <p:cNvSpPr/>
            <p:nvPr/>
          </p:nvSpPr>
          <p:spPr>
            <a:xfrm>
              <a:off x="0" y="490283"/>
              <a:ext cx="1652786" cy="1652787"/>
            </a:xfrm>
            <a:prstGeom prst="rect">
              <a:avLst/>
            </a:prstGeom>
            <a:blipFill rotWithShape="1">
              <a:blip r:embed="rId3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3600"/>
              </a:lvl1pPr>
            </a:lstStyle>
            <a:p>
              <a:pPr/>
              <a:r>
                <a:t>V2 PBS XML</a:t>
              </a:r>
            </a:p>
          </p:txBody>
        </p:sp>
        <p:sp>
          <p:nvSpPr>
            <p:cNvPr id="381" name="Triangle"/>
            <p:cNvSpPr/>
            <p:nvPr/>
          </p:nvSpPr>
          <p:spPr>
            <a:xfrm>
              <a:off x="0" y="0"/>
              <a:ext cx="1652786" cy="490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blipFill rotWithShape="1">
              <a:blip r:embed="rId3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</a:p>
          </p:txBody>
        </p:sp>
      </p:grpSp>
      <p:grpSp>
        <p:nvGrpSpPr>
          <p:cNvPr id="391" name="Group"/>
          <p:cNvGrpSpPr/>
          <p:nvPr/>
        </p:nvGrpSpPr>
        <p:grpSpPr>
          <a:xfrm>
            <a:off x="9359900" y="3276600"/>
            <a:ext cx="2034034" cy="1270000"/>
            <a:chOff x="0" y="0"/>
            <a:chExt cx="2034033" cy="1270000"/>
          </a:xfrm>
        </p:grpSpPr>
        <p:sp>
          <p:nvSpPr>
            <p:cNvPr id="383" name="Rectangle"/>
            <p:cNvSpPr/>
            <p:nvPr/>
          </p:nvSpPr>
          <p:spPr>
            <a:xfrm>
              <a:off x="0" y="0"/>
              <a:ext cx="2034034" cy="1270000"/>
            </a:xfrm>
            <a:prstGeom prst="rect">
              <a:avLst/>
            </a:prstGeom>
            <a:solidFill>
              <a:schemeClr val="accent1"/>
            </a:solidFill>
            <a:ln w="101600" cap="flat">
              <a:solidFill>
                <a:srgbClr val="A6AAA9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</a:p>
          </p:txBody>
        </p:sp>
        <p:sp>
          <p:nvSpPr>
            <p:cNvPr id="384" name="Line"/>
            <p:cNvSpPr/>
            <p:nvPr/>
          </p:nvSpPr>
          <p:spPr>
            <a:xfrm>
              <a:off x="85228" y="202108"/>
              <a:ext cx="1863578" cy="1"/>
            </a:xfrm>
            <a:prstGeom prst="line">
              <a:avLst/>
            </a:prstGeom>
            <a:noFill/>
            <a:ln w="50800" cap="flat">
              <a:solidFill>
                <a:srgbClr val="53585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</a:p>
          </p:txBody>
        </p:sp>
        <p:sp>
          <p:nvSpPr>
            <p:cNvPr id="385" name="Line"/>
            <p:cNvSpPr/>
            <p:nvPr/>
          </p:nvSpPr>
          <p:spPr>
            <a:xfrm>
              <a:off x="85228" y="341808"/>
              <a:ext cx="1863578" cy="1"/>
            </a:xfrm>
            <a:prstGeom prst="line">
              <a:avLst/>
            </a:prstGeom>
            <a:noFill/>
            <a:ln w="50800" cap="flat">
              <a:solidFill>
                <a:srgbClr val="53585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</a:p>
          </p:txBody>
        </p:sp>
        <p:sp>
          <p:nvSpPr>
            <p:cNvPr id="386" name="Line"/>
            <p:cNvSpPr/>
            <p:nvPr/>
          </p:nvSpPr>
          <p:spPr>
            <a:xfrm>
              <a:off x="85228" y="481508"/>
              <a:ext cx="1863578" cy="1"/>
            </a:xfrm>
            <a:prstGeom prst="line">
              <a:avLst/>
            </a:prstGeom>
            <a:noFill/>
            <a:ln w="50800" cap="flat">
              <a:solidFill>
                <a:srgbClr val="53585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</a:p>
          </p:txBody>
        </p:sp>
        <p:sp>
          <p:nvSpPr>
            <p:cNvPr id="387" name="Line"/>
            <p:cNvSpPr/>
            <p:nvPr/>
          </p:nvSpPr>
          <p:spPr>
            <a:xfrm>
              <a:off x="85228" y="621208"/>
              <a:ext cx="1863578" cy="1"/>
            </a:xfrm>
            <a:prstGeom prst="line">
              <a:avLst/>
            </a:prstGeom>
            <a:noFill/>
            <a:ln w="50800" cap="flat">
              <a:solidFill>
                <a:srgbClr val="53585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</a:p>
          </p:txBody>
        </p:sp>
        <p:sp>
          <p:nvSpPr>
            <p:cNvPr id="388" name="Line"/>
            <p:cNvSpPr/>
            <p:nvPr/>
          </p:nvSpPr>
          <p:spPr>
            <a:xfrm>
              <a:off x="85228" y="760908"/>
              <a:ext cx="1863578" cy="1"/>
            </a:xfrm>
            <a:prstGeom prst="line">
              <a:avLst/>
            </a:prstGeom>
            <a:noFill/>
            <a:ln w="50800" cap="flat">
              <a:solidFill>
                <a:srgbClr val="53585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</a:p>
          </p:txBody>
        </p:sp>
        <p:sp>
          <p:nvSpPr>
            <p:cNvPr id="389" name="Line"/>
            <p:cNvSpPr/>
            <p:nvPr/>
          </p:nvSpPr>
          <p:spPr>
            <a:xfrm>
              <a:off x="85228" y="900608"/>
              <a:ext cx="1863578" cy="1"/>
            </a:xfrm>
            <a:prstGeom prst="line">
              <a:avLst/>
            </a:prstGeom>
            <a:noFill/>
            <a:ln w="50800" cap="flat">
              <a:solidFill>
                <a:srgbClr val="53585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</a:p>
          </p:txBody>
        </p:sp>
        <p:sp>
          <p:nvSpPr>
            <p:cNvPr id="390" name="Line"/>
            <p:cNvSpPr/>
            <p:nvPr/>
          </p:nvSpPr>
          <p:spPr>
            <a:xfrm>
              <a:off x="85228" y="1040308"/>
              <a:ext cx="1863578" cy="1"/>
            </a:xfrm>
            <a:prstGeom prst="line">
              <a:avLst/>
            </a:prstGeom>
            <a:noFill/>
            <a:ln w="50800" cap="flat">
              <a:solidFill>
                <a:srgbClr val="53585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</a:p>
          </p:txBody>
        </p:sp>
      </p:grpSp>
      <p:grpSp>
        <p:nvGrpSpPr>
          <p:cNvPr id="400" name="Group"/>
          <p:cNvGrpSpPr/>
          <p:nvPr/>
        </p:nvGrpSpPr>
        <p:grpSpPr>
          <a:xfrm>
            <a:off x="9601200" y="3492500"/>
            <a:ext cx="2034034" cy="1270000"/>
            <a:chOff x="0" y="0"/>
            <a:chExt cx="2034033" cy="1270000"/>
          </a:xfrm>
        </p:grpSpPr>
        <p:sp>
          <p:nvSpPr>
            <p:cNvPr id="392" name="Rectangle"/>
            <p:cNvSpPr/>
            <p:nvPr/>
          </p:nvSpPr>
          <p:spPr>
            <a:xfrm>
              <a:off x="0" y="0"/>
              <a:ext cx="2034034" cy="1270000"/>
            </a:xfrm>
            <a:prstGeom prst="rect">
              <a:avLst/>
            </a:prstGeom>
            <a:solidFill>
              <a:schemeClr val="accent1"/>
            </a:solidFill>
            <a:ln w="101600" cap="flat">
              <a:solidFill>
                <a:srgbClr val="A6AAA9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</a:p>
          </p:txBody>
        </p:sp>
        <p:sp>
          <p:nvSpPr>
            <p:cNvPr id="393" name="Line"/>
            <p:cNvSpPr/>
            <p:nvPr/>
          </p:nvSpPr>
          <p:spPr>
            <a:xfrm>
              <a:off x="85228" y="202108"/>
              <a:ext cx="1863578" cy="1"/>
            </a:xfrm>
            <a:prstGeom prst="line">
              <a:avLst/>
            </a:prstGeom>
            <a:noFill/>
            <a:ln w="50800" cap="flat">
              <a:solidFill>
                <a:srgbClr val="53585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</a:p>
          </p:txBody>
        </p:sp>
        <p:sp>
          <p:nvSpPr>
            <p:cNvPr id="394" name="Line"/>
            <p:cNvSpPr/>
            <p:nvPr/>
          </p:nvSpPr>
          <p:spPr>
            <a:xfrm>
              <a:off x="85228" y="341808"/>
              <a:ext cx="1863578" cy="1"/>
            </a:xfrm>
            <a:prstGeom prst="line">
              <a:avLst/>
            </a:prstGeom>
            <a:noFill/>
            <a:ln w="50800" cap="flat">
              <a:solidFill>
                <a:srgbClr val="53585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</a:p>
          </p:txBody>
        </p:sp>
        <p:sp>
          <p:nvSpPr>
            <p:cNvPr id="395" name="Line"/>
            <p:cNvSpPr/>
            <p:nvPr/>
          </p:nvSpPr>
          <p:spPr>
            <a:xfrm>
              <a:off x="85228" y="481508"/>
              <a:ext cx="1863578" cy="1"/>
            </a:xfrm>
            <a:prstGeom prst="line">
              <a:avLst/>
            </a:prstGeom>
            <a:noFill/>
            <a:ln w="50800" cap="flat">
              <a:solidFill>
                <a:srgbClr val="53585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</a:p>
          </p:txBody>
        </p:sp>
        <p:sp>
          <p:nvSpPr>
            <p:cNvPr id="396" name="Line"/>
            <p:cNvSpPr/>
            <p:nvPr/>
          </p:nvSpPr>
          <p:spPr>
            <a:xfrm>
              <a:off x="85228" y="621208"/>
              <a:ext cx="1863578" cy="1"/>
            </a:xfrm>
            <a:prstGeom prst="line">
              <a:avLst/>
            </a:prstGeom>
            <a:noFill/>
            <a:ln w="50800" cap="flat">
              <a:solidFill>
                <a:srgbClr val="53585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</a:p>
          </p:txBody>
        </p:sp>
        <p:sp>
          <p:nvSpPr>
            <p:cNvPr id="397" name="Line"/>
            <p:cNvSpPr/>
            <p:nvPr/>
          </p:nvSpPr>
          <p:spPr>
            <a:xfrm>
              <a:off x="85228" y="760908"/>
              <a:ext cx="1863578" cy="1"/>
            </a:xfrm>
            <a:prstGeom prst="line">
              <a:avLst/>
            </a:prstGeom>
            <a:noFill/>
            <a:ln w="50800" cap="flat">
              <a:solidFill>
                <a:srgbClr val="53585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</a:p>
          </p:txBody>
        </p:sp>
        <p:sp>
          <p:nvSpPr>
            <p:cNvPr id="398" name="Line"/>
            <p:cNvSpPr/>
            <p:nvPr/>
          </p:nvSpPr>
          <p:spPr>
            <a:xfrm>
              <a:off x="85228" y="900608"/>
              <a:ext cx="1863578" cy="1"/>
            </a:xfrm>
            <a:prstGeom prst="line">
              <a:avLst/>
            </a:prstGeom>
            <a:noFill/>
            <a:ln w="50800" cap="flat">
              <a:solidFill>
                <a:srgbClr val="53585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</a:p>
          </p:txBody>
        </p:sp>
        <p:sp>
          <p:nvSpPr>
            <p:cNvPr id="399" name="Line"/>
            <p:cNvSpPr/>
            <p:nvPr/>
          </p:nvSpPr>
          <p:spPr>
            <a:xfrm>
              <a:off x="85228" y="1040308"/>
              <a:ext cx="1863578" cy="1"/>
            </a:xfrm>
            <a:prstGeom prst="line">
              <a:avLst/>
            </a:prstGeom>
            <a:noFill/>
            <a:ln w="50800" cap="flat">
              <a:solidFill>
                <a:srgbClr val="53585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</a:p>
          </p:txBody>
        </p:sp>
      </p:grpSp>
      <p:grpSp>
        <p:nvGrpSpPr>
          <p:cNvPr id="409" name="Group"/>
          <p:cNvGrpSpPr/>
          <p:nvPr/>
        </p:nvGrpSpPr>
        <p:grpSpPr>
          <a:xfrm>
            <a:off x="9855200" y="3708400"/>
            <a:ext cx="2034034" cy="1270000"/>
            <a:chOff x="0" y="0"/>
            <a:chExt cx="2034033" cy="1270000"/>
          </a:xfrm>
        </p:grpSpPr>
        <p:sp>
          <p:nvSpPr>
            <p:cNvPr id="401" name="Rectangle"/>
            <p:cNvSpPr/>
            <p:nvPr/>
          </p:nvSpPr>
          <p:spPr>
            <a:xfrm>
              <a:off x="0" y="0"/>
              <a:ext cx="2034034" cy="1270000"/>
            </a:xfrm>
            <a:prstGeom prst="rect">
              <a:avLst/>
            </a:prstGeom>
            <a:solidFill>
              <a:schemeClr val="accent1"/>
            </a:solidFill>
            <a:ln w="101600" cap="flat">
              <a:solidFill>
                <a:srgbClr val="A6AAA9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</a:p>
          </p:txBody>
        </p:sp>
        <p:sp>
          <p:nvSpPr>
            <p:cNvPr id="402" name="Line"/>
            <p:cNvSpPr/>
            <p:nvPr/>
          </p:nvSpPr>
          <p:spPr>
            <a:xfrm>
              <a:off x="85228" y="202108"/>
              <a:ext cx="1863578" cy="1"/>
            </a:xfrm>
            <a:prstGeom prst="line">
              <a:avLst/>
            </a:prstGeom>
            <a:noFill/>
            <a:ln w="50800" cap="flat">
              <a:solidFill>
                <a:srgbClr val="53585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</a:p>
          </p:txBody>
        </p:sp>
        <p:sp>
          <p:nvSpPr>
            <p:cNvPr id="403" name="Line"/>
            <p:cNvSpPr/>
            <p:nvPr/>
          </p:nvSpPr>
          <p:spPr>
            <a:xfrm>
              <a:off x="85228" y="341808"/>
              <a:ext cx="1863578" cy="1"/>
            </a:xfrm>
            <a:prstGeom prst="line">
              <a:avLst/>
            </a:prstGeom>
            <a:noFill/>
            <a:ln w="50800" cap="flat">
              <a:solidFill>
                <a:srgbClr val="53585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</a:p>
          </p:txBody>
        </p:sp>
        <p:sp>
          <p:nvSpPr>
            <p:cNvPr id="404" name="Line"/>
            <p:cNvSpPr/>
            <p:nvPr/>
          </p:nvSpPr>
          <p:spPr>
            <a:xfrm>
              <a:off x="85228" y="481508"/>
              <a:ext cx="1863578" cy="1"/>
            </a:xfrm>
            <a:prstGeom prst="line">
              <a:avLst/>
            </a:prstGeom>
            <a:noFill/>
            <a:ln w="50800" cap="flat">
              <a:solidFill>
                <a:srgbClr val="53585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</a:p>
          </p:txBody>
        </p:sp>
        <p:sp>
          <p:nvSpPr>
            <p:cNvPr id="405" name="Line"/>
            <p:cNvSpPr/>
            <p:nvPr/>
          </p:nvSpPr>
          <p:spPr>
            <a:xfrm>
              <a:off x="85228" y="621208"/>
              <a:ext cx="1863578" cy="1"/>
            </a:xfrm>
            <a:prstGeom prst="line">
              <a:avLst/>
            </a:prstGeom>
            <a:noFill/>
            <a:ln w="50800" cap="flat">
              <a:solidFill>
                <a:srgbClr val="53585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</a:p>
          </p:txBody>
        </p:sp>
        <p:sp>
          <p:nvSpPr>
            <p:cNvPr id="406" name="Line"/>
            <p:cNvSpPr/>
            <p:nvPr/>
          </p:nvSpPr>
          <p:spPr>
            <a:xfrm>
              <a:off x="85228" y="760908"/>
              <a:ext cx="1863578" cy="1"/>
            </a:xfrm>
            <a:prstGeom prst="line">
              <a:avLst/>
            </a:prstGeom>
            <a:noFill/>
            <a:ln w="50800" cap="flat">
              <a:solidFill>
                <a:srgbClr val="53585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</a:p>
          </p:txBody>
        </p:sp>
        <p:sp>
          <p:nvSpPr>
            <p:cNvPr id="407" name="Line"/>
            <p:cNvSpPr/>
            <p:nvPr/>
          </p:nvSpPr>
          <p:spPr>
            <a:xfrm>
              <a:off x="85228" y="900608"/>
              <a:ext cx="1863578" cy="1"/>
            </a:xfrm>
            <a:prstGeom prst="line">
              <a:avLst/>
            </a:prstGeom>
            <a:noFill/>
            <a:ln w="50800" cap="flat">
              <a:solidFill>
                <a:srgbClr val="53585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</a:p>
          </p:txBody>
        </p:sp>
        <p:sp>
          <p:nvSpPr>
            <p:cNvPr id="408" name="Line"/>
            <p:cNvSpPr/>
            <p:nvPr/>
          </p:nvSpPr>
          <p:spPr>
            <a:xfrm>
              <a:off x="85228" y="1040308"/>
              <a:ext cx="1863578" cy="1"/>
            </a:xfrm>
            <a:prstGeom prst="line">
              <a:avLst/>
            </a:prstGeom>
            <a:noFill/>
            <a:ln w="50800" cap="flat">
              <a:solidFill>
                <a:srgbClr val="53585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</a:p>
          </p:txBody>
        </p:sp>
      </p:grpSp>
      <p:grpSp>
        <p:nvGrpSpPr>
          <p:cNvPr id="418" name="Group"/>
          <p:cNvGrpSpPr/>
          <p:nvPr/>
        </p:nvGrpSpPr>
        <p:grpSpPr>
          <a:xfrm>
            <a:off x="10096500" y="3924300"/>
            <a:ext cx="2034034" cy="1270000"/>
            <a:chOff x="0" y="0"/>
            <a:chExt cx="2034033" cy="1270000"/>
          </a:xfrm>
        </p:grpSpPr>
        <p:sp>
          <p:nvSpPr>
            <p:cNvPr id="410" name="Rectangle"/>
            <p:cNvSpPr/>
            <p:nvPr/>
          </p:nvSpPr>
          <p:spPr>
            <a:xfrm>
              <a:off x="0" y="0"/>
              <a:ext cx="2034034" cy="1270000"/>
            </a:xfrm>
            <a:prstGeom prst="rect">
              <a:avLst/>
            </a:prstGeom>
            <a:solidFill>
              <a:schemeClr val="accent1"/>
            </a:solidFill>
            <a:ln w="101600" cap="flat">
              <a:solidFill>
                <a:srgbClr val="A6AAA9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</a:p>
          </p:txBody>
        </p:sp>
        <p:sp>
          <p:nvSpPr>
            <p:cNvPr id="411" name="Line"/>
            <p:cNvSpPr/>
            <p:nvPr/>
          </p:nvSpPr>
          <p:spPr>
            <a:xfrm>
              <a:off x="85228" y="202108"/>
              <a:ext cx="1863578" cy="1"/>
            </a:xfrm>
            <a:prstGeom prst="line">
              <a:avLst/>
            </a:prstGeom>
            <a:noFill/>
            <a:ln w="50800" cap="flat">
              <a:solidFill>
                <a:srgbClr val="53585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</a:p>
          </p:txBody>
        </p:sp>
        <p:sp>
          <p:nvSpPr>
            <p:cNvPr id="412" name="Line"/>
            <p:cNvSpPr/>
            <p:nvPr/>
          </p:nvSpPr>
          <p:spPr>
            <a:xfrm>
              <a:off x="85228" y="341808"/>
              <a:ext cx="1863578" cy="1"/>
            </a:xfrm>
            <a:prstGeom prst="line">
              <a:avLst/>
            </a:prstGeom>
            <a:noFill/>
            <a:ln w="50800" cap="flat">
              <a:solidFill>
                <a:srgbClr val="53585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</a:p>
          </p:txBody>
        </p:sp>
        <p:sp>
          <p:nvSpPr>
            <p:cNvPr id="413" name="Line"/>
            <p:cNvSpPr/>
            <p:nvPr/>
          </p:nvSpPr>
          <p:spPr>
            <a:xfrm>
              <a:off x="85228" y="481508"/>
              <a:ext cx="1863578" cy="1"/>
            </a:xfrm>
            <a:prstGeom prst="line">
              <a:avLst/>
            </a:prstGeom>
            <a:noFill/>
            <a:ln w="50800" cap="flat">
              <a:solidFill>
                <a:srgbClr val="53585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</a:p>
          </p:txBody>
        </p:sp>
        <p:sp>
          <p:nvSpPr>
            <p:cNvPr id="414" name="Line"/>
            <p:cNvSpPr/>
            <p:nvPr/>
          </p:nvSpPr>
          <p:spPr>
            <a:xfrm>
              <a:off x="85228" y="621208"/>
              <a:ext cx="1863578" cy="1"/>
            </a:xfrm>
            <a:prstGeom prst="line">
              <a:avLst/>
            </a:prstGeom>
            <a:noFill/>
            <a:ln w="50800" cap="flat">
              <a:solidFill>
                <a:srgbClr val="53585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</a:p>
          </p:txBody>
        </p:sp>
        <p:sp>
          <p:nvSpPr>
            <p:cNvPr id="415" name="Line"/>
            <p:cNvSpPr/>
            <p:nvPr/>
          </p:nvSpPr>
          <p:spPr>
            <a:xfrm>
              <a:off x="85228" y="760908"/>
              <a:ext cx="1863578" cy="1"/>
            </a:xfrm>
            <a:prstGeom prst="line">
              <a:avLst/>
            </a:prstGeom>
            <a:noFill/>
            <a:ln w="50800" cap="flat">
              <a:solidFill>
                <a:srgbClr val="53585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</a:p>
          </p:txBody>
        </p:sp>
        <p:sp>
          <p:nvSpPr>
            <p:cNvPr id="416" name="Line"/>
            <p:cNvSpPr/>
            <p:nvPr/>
          </p:nvSpPr>
          <p:spPr>
            <a:xfrm>
              <a:off x="85228" y="900608"/>
              <a:ext cx="1863578" cy="1"/>
            </a:xfrm>
            <a:prstGeom prst="line">
              <a:avLst/>
            </a:prstGeom>
            <a:noFill/>
            <a:ln w="50800" cap="flat">
              <a:solidFill>
                <a:srgbClr val="53585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</a:p>
          </p:txBody>
        </p:sp>
        <p:sp>
          <p:nvSpPr>
            <p:cNvPr id="417" name="Line"/>
            <p:cNvSpPr/>
            <p:nvPr/>
          </p:nvSpPr>
          <p:spPr>
            <a:xfrm>
              <a:off x="85228" y="1040308"/>
              <a:ext cx="1863578" cy="1"/>
            </a:xfrm>
            <a:prstGeom prst="line">
              <a:avLst/>
            </a:prstGeom>
            <a:noFill/>
            <a:ln w="50800" cap="flat">
              <a:solidFill>
                <a:srgbClr val="53585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</a:p>
          </p:txBody>
        </p:sp>
      </p:grpSp>
      <p:sp>
        <p:nvSpPr>
          <p:cNvPr id="419" name="Text Extracts"/>
          <p:cNvSpPr/>
          <p:nvPr/>
        </p:nvSpPr>
        <p:spPr>
          <a:xfrm>
            <a:off x="9719971" y="5205070"/>
            <a:ext cx="1796492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/>
            </a:lvl1pPr>
          </a:lstStyle>
          <a:p>
            <a:pPr/>
            <a:r>
              <a:t>Text Extracts</a:t>
            </a:r>
          </a:p>
        </p:txBody>
      </p:sp>
      <p:grpSp>
        <p:nvGrpSpPr>
          <p:cNvPr id="422" name="Group"/>
          <p:cNvGrpSpPr/>
          <p:nvPr/>
        </p:nvGrpSpPr>
        <p:grpSpPr>
          <a:xfrm>
            <a:off x="4542110" y="5840440"/>
            <a:ext cx="1652787" cy="2143070"/>
            <a:chOff x="0" y="0"/>
            <a:chExt cx="1652785" cy="2143069"/>
          </a:xfrm>
        </p:grpSpPr>
        <p:sp>
          <p:nvSpPr>
            <p:cNvPr id="420" name="V3 PBS XML"/>
            <p:cNvSpPr/>
            <p:nvPr/>
          </p:nvSpPr>
          <p:spPr>
            <a:xfrm>
              <a:off x="0" y="490283"/>
              <a:ext cx="1652786" cy="1652787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3600"/>
              </a:lvl1pPr>
            </a:lstStyle>
            <a:p>
              <a:pPr/>
              <a:r>
                <a:t>V3 PBS XML</a:t>
              </a:r>
            </a:p>
          </p:txBody>
        </p:sp>
        <p:sp>
          <p:nvSpPr>
            <p:cNvPr id="421" name="Triangle"/>
            <p:cNvSpPr/>
            <p:nvPr/>
          </p:nvSpPr>
          <p:spPr>
            <a:xfrm>
              <a:off x="0" y="0"/>
              <a:ext cx="1652786" cy="490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</a:p>
          </p:txBody>
        </p:sp>
      </p:grpSp>
      <p:grpSp>
        <p:nvGrpSpPr>
          <p:cNvPr id="425" name="Group"/>
          <p:cNvGrpSpPr/>
          <p:nvPr/>
        </p:nvGrpSpPr>
        <p:grpSpPr>
          <a:xfrm>
            <a:off x="6967810" y="5840440"/>
            <a:ext cx="1652787" cy="2143070"/>
            <a:chOff x="0" y="0"/>
            <a:chExt cx="1652785" cy="2143069"/>
          </a:xfrm>
        </p:grpSpPr>
        <p:sp>
          <p:nvSpPr>
            <p:cNvPr id="423" name="V2 PBS XML"/>
            <p:cNvSpPr/>
            <p:nvPr/>
          </p:nvSpPr>
          <p:spPr>
            <a:xfrm>
              <a:off x="0" y="490283"/>
              <a:ext cx="1652786" cy="1652787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3600"/>
              </a:lvl1pPr>
            </a:lstStyle>
            <a:p>
              <a:pPr/>
              <a:r>
                <a:t>V2 PBS XML</a:t>
              </a:r>
            </a:p>
          </p:txBody>
        </p:sp>
        <p:sp>
          <p:nvSpPr>
            <p:cNvPr id="424" name="Triangle"/>
            <p:cNvSpPr/>
            <p:nvPr/>
          </p:nvSpPr>
          <p:spPr>
            <a:xfrm>
              <a:off x="0" y="0"/>
              <a:ext cx="1652786" cy="490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</a:p>
          </p:txBody>
        </p:sp>
      </p:grpSp>
      <p:grpSp>
        <p:nvGrpSpPr>
          <p:cNvPr id="458" name="Group"/>
          <p:cNvGrpSpPr/>
          <p:nvPr/>
        </p:nvGrpSpPr>
        <p:grpSpPr>
          <a:xfrm>
            <a:off x="9393510" y="5994400"/>
            <a:ext cx="2770635" cy="1917700"/>
            <a:chOff x="0" y="0"/>
            <a:chExt cx="2770633" cy="1917700"/>
          </a:xfrm>
        </p:grpSpPr>
        <p:sp>
          <p:nvSpPr>
            <p:cNvPr id="426" name="Rectangle"/>
            <p:cNvSpPr/>
            <p:nvPr/>
          </p:nvSpPr>
          <p:spPr>
            <a:xfrm>
              <a:off x="0" y="0"/>
              <a:ext cx="2034034" cy="1270000"/>
            </a:xfrm>
            <a:prstGeom prst="rect">
              <a:avLst/>
            </a:prstGeom>
            <a:solidFill>
              <a:schemeClr val="accent2"/>
            </a:solidFill>
            <a:ln w="101600" cap="flat">
              <a:solidFill>
                <a:srgbClr val="A6AAA9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</a:p>
          </p:txBody>
        </p:sp>
        <p:sp>
          <p:nvSpPr>
            <p:cNvPr id="427" name="Line"/>
            <p:cNvSpPr/>
            <p:nvPr/>
          </p:nvSpPr>
          <p:spPr>
            <a:xfrm>
              <a:off x="85228" y="202108"/>
              <a:ext cx="1863578" cy="1"/>
            </a:xfrm>
            <a:prstGeom prst="line">
              <a:avLst/>
            </a:prstGeom>
            <a:noFill/>
            <a:ln w="50800" cap="flat">
              <a:solidFill>
                <a:srgbClr val="53585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</a:p>
          </p:txBody>
        </p:sp>
        <p:sp>
          <p:nvSpPr>
            <p:cNvPr id="428" name="Line"/>
            <p:cNvSpPr/>
            <p:nvPr/>
          </p:nvSpPr>
          <p:spPr>
            <a:xfrm>
              <a:off x="85228" y="341808"/>
              <a:ext cx="1863578" cy="1"/>
            </a:xfrm>
            <a:prstGeom prst="line">
              <a:avLst/>
            </a:prstGeom>
            <a:noFill/>
            <a:ln w="50800" cap="flat">
              <a:solidFill>
                <a:srgbClr val="53585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</a:p>
          </p:txBody>
        </p:sp>
        <p:sp>
          <p:nvSpPr>
            <p:cNvPr id="429" name="Line"/>
            <p:cNvSpPr/>
            <p:nvPr/>
          </p:nvSpPr>
          <p:spPr>
            <a:xfrm>
              <a:off x="85228" y="481508"/>
              <a:ext cx="1863578" cy="1"/>
            </a:xfrm>
            <a:prstGeom prst="line">
              <a:avLst/>
            </a:prstGeom>
            <a:noFill/>
            <a:ln w="50800" cap="flat">
              <a:solidFill>
                <a:srgbClr val="53585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</a:p>
          </p:txBody>
        </p:sp>
        <p:sp>
          <p:nvSpPr>
            <p:cNvPr id="430" name="Line"/>
            <p:cNvSpPr/>
            <p:nvPr/>
          </p:nvSpPr>
          <p:spPr>
            <a:xfrm>
              <a:off x="85228" y="621208"/>
              <a:ext cx="1863578" cy="1"/>
            </a:xfrm>
            <a:prstGeom prst="line">
              <a:avLst/>
            </a:prstGeom>
            <a:noFill/>
            <a:ln w="50800" cap="flat">
              <a:solidFill>
                <a:srgbClr val="53585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</a:p>
          </p:txBody>
        </p:sp>
        <p:sp>
          <p:nvSpPr>
            <p:cNvPr id="431" name="Line"/>
            <p:cNvSpPr/>
            <p:nvPr/>
          </p:nvSpPr>
          <p:spPr>
            <a:xfrm>
              <a:off x="85228" y="760908"/>
              <a:ext cx="1863578" cy="1"/>
            </a:xfrm>
            <a:prstGeom prst="line">
              <a:avLst/>
            </a:prstGeom>
            <a:noFill/>
            <a:ln w="50800" cap="flat">
              <a:solidFill>
                <a:srgbClr val="53585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</a:p>
          </p:txBody>
        </p:sp>
        <p:sp>
          <p:nvSpPr>
            <p:cNvPr id="432" name="Line"/>
            <p:cNvSpPr/>
            <p:nvPr/>
          </p:nvSpPr>
          <p:spPr>
            <a:xfrm>
              <a:off x="85228" y="900608"/>
              <a:ext cx="1863578" cy="1"/>
            </a:xfrm>
            <a:prstGeom prst="line">
              <a:avLst/>
            </a:prstGeom>
            <a:noFill/>
            <a:ln w="50800" cap="flat">
              <a:solidFill>
                <a:srgbClr val="53585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</a:p>
          </p:txBody>
        </p:sp>
        <p:sp>
          <p:nvSpPr>
            <p:cNvPr id="433" name="Line"/>
            <p:cNvSpPr/>
            <p:nvPr/>
          </p:nvSpPr>
          <p:spPr>
            <a:xfrm>
              <a:off x="85228" y="1040308"/>
              <a:ext cx="1863578" cy="1"/>
            </a:xfrm>
            <a:prstGeom prst="line">
              <a:avLst/>
            </a:prstGeom>
            <a:noFill/>
            <a:ln w="50800" cap="flat">
              <a:solidFill>
                <a:srgbClr val="53585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</a:p>
          </p:txBody>
        </p:sp>
        <p:sp>
          <p:nvSpPr>
            <p:cNvPr id="434" name="Rectangle"/>
            <p:cNvSpPr/>
            <p:nvPr/>
          </p:nvSpPr>
          <p:spPr>
            <a:xfrm>
              <a:off x="241300" y="215900"/>
              <a:ext cx="2034034" cy="1270000"/>
            </a:xfrm>
            <a:prstGeom prst="rect">
              <a:avLst/>
            </a:prstGeom>
            <a:solidFill>
              <a:schemeClr val="accent2"/>
            </a:solidFill>
            <a:ln w="101600" cap="flat">
              <a:solidFill>
                <a:srgbClr val="A6AAA9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</a:p>
          </p:txBody>
        </p:sp>
        <p:sp>
          <p:nvSpPr>
            <p:cNvPr id="435" name="Line"/>
            <p:cNvSpPr/>
            <p:nvPr/>
          </p:nvSpPr>
          <p:spPr>
            <a:xfrm>
              <a:off x="326528" y="418008"/>
              <a:ext cx="1863578" cy="1"/>
            </a:xfrm>
            <a:prstGeom prst="line">
              <a:avLst/>
            </a:prstGeom>
            <a:noFill/>
            <a:ln w="50800" cap="flat">
              <a:solidFill>
                <a:srgbClr val="53585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</a:p>
          </p:txBody>
        </p:sp>
        <p:sp>
          <p:nvSpPr>
            <p:cNvPr id="436" name="Line"/>
            <p:cNvSpPr/>
            <p:nvPr/>
          </p:nvSpPr>
          <p:spPr>
            <a:xfrm>
              <a:off x="326528" y="557708"/>
              <a:ext cx="1863578" cy="1"/>
            </a:xfrm>
            <a:prstGeom prst="line">
              <a:avLst/>
            </a:prstGeom>
            <a:noFill/>
            <a:ln w="50800" cap="flat">
              <a:solidFill>
                <a:srgbClr val="53585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</a:p>
          </p:txBody>
        </p:sp>
        <p:sp>
          <p:nvSpPr>
            <p:cNvPr id="437" name="Line"/>
            <p:cNvSpPr/>
            <p:nvPr/>
          </p:nvSpPr>
          <p:spPr>
            <a:xfrm>
              <a:off x="326528" y="697408"/>
              <a:ext cx="1863578" cy="1"/>
            </a:xfrm>
            <a:prstGeom prst="line">
              <a:avLst/>
            </a:prstGeom>
            <a:noFill/>
            <a:ln w="50800" cap="flat">
              <a:solidFill>
                <a:srgbClr val="53585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</a:p>
          </p:txBody>
        </p:sp>
        <p:sp>
          <p:nvSpPr>
            <p:cNvPr id="438" name="Line"/>
            <p:cNvSpPr/>
            <p:nvPr/>
          </p:nvSpPr>
          <p:spPr>
            <a:xfrm>
              <a:off x="326528" y="837108"/>
              <a:ext cx="1863578" cy="1"/>
            </a:xfrm>
            <a:prstGeom prst="line">
              <a:avLst/>
            </a:prstGeom>
            <a:noFill/>
            <a:ln w="50800" cap="flat">
              <a:solidFill>
                <a:srgbClr val="53585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</a:p>
          </p:txBody>
        </p:sp>
        <p:sp>
          <p:nvSpPr>
            <p:cNvPr id="439" name="Line"/>
            <p:cNvSpPr/>
            <p:nvPr/>
          </p:nvSpPr>
          <p:spPr>
            <a:xfrm>
              <a:off x="326528" y="976808"/>
              <a:ext cx="1863578" cy="1"/>
            </a:xfrm>
            <a:prstGeom prst="line">
              <a:avLst/>
            </a:prstGeom>
            <a:noFill/>
            <a:ln w="50800" cap="flat">
              <a:solidFill>
                <a:srgbClr val="53585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</a:p>
          </p:txBody>
        </p:sp>
        <p:sp>
          <p:nvSpPr>
            <p:cNvPr id="440" name="Line"/>
            <p:cNvSpPr/>
            <p:nvPr/>
          </p:nvSpPr>
          <p:spPr>
            <a:xfrm>
              <a:off x="326528" y="1116508"/>
              <a:ext cx="1863578" cy="1"/>
            </a:xfrm>
            <a:prstGeom prst="line">
              <a:avLst/>
            </a:prstGeom>
            <a:noFill/>
            <a:ln w="50800" cap="flat">
              <a:solidFill>
                <a:srgbClr val="53585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</a:p>
          </p:txBody>
        </p:sp>
        <p:sp>
          <p:nvSpPr>
            <p:cNvPr id="441" name="Line"/>
            <p:cNvSpPr/>
            <p:nvPr/>
          </p:nvSpPr>
          <p:spPr>
            <a:xfrm>
              <a:off x="326528" y="1256208"/>
              <a:ext cx="1863578" cy="1"/>
            </a:xfrm>
            <a:prstGeom prst="line">
              <a:avLst/>
            </a:prstGeom>
            <a:noFill/>
            <a:ln w="50800" cap="flat">
              <a:solidFill>
                <a:srgbClr val="53585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</a:p>
          </p:txBody>
        </p:sp>
        <p:sp>
          <p:nvSpPr>
            <p:cNvPr id="442" name="Rectangle"/>
            <p:cNvSpPr/>
            <p:nvPr/>
          </p:nvSpPr>
          <p:spPr>
            <a:xfrm>
              <a:off x="495300" y="431800"/>
              <a:ext cx="2034034" cy="1270000"/>
            </a:xfrm>
            <a:prstGeom prst="rect">
              <a:avLst/>
            </a:prstGeom>
            <a:solidFill>
              <a:schemeClr val="accent2"/>
            </a:solidFill>
            <a:ln w="101600" cap="flat">
              <a:solidFill>
                <a:srgbClr val="A6AAA9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</a:p>
          </p:txBody>
        </p:sp>
        <p:sp>
          <p:nvSpPr>
            <p:cNvPr id="443" name="Line"/>
            <p:cNvSpPr/>
            <p:nvPr/>
          </p:nvSpPr>
          <p:spPr>
            <a:xfrm>
              <a:off x="580528" y="633908"/>
              <a:ext cx="1863578" cy="1"/>
            </a:xfrm>
            <a:prstGeom prst="line">
              <a:avLst/>
            </a:prstGeom>
            <a:noFill/>
            <a:ln w="50800" cap="flat">
              <a:solidFill>
                <a:srgbClr val="53585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</a:p>
          </p:txBody>
        </p:sp>
        <p:sp>
          <p:nvSpPr>
            <p:cNvPr id="444" name="Line"/>
            <p:cNvSpPr/>
            <p:nvPr/>
          </p:nvSpPr>
          <p:spPr>
            <a:xfrm>
              <a:off x="580528" y="773608"/>
              <a:ext cx="1863578" cy="1"/>
            </a:xfrm>
            <a:prstGeom prst="line">
              <a:avLst/>
            </a:prstGeom>
            <a:noFill/>
            <a:ln w="50800" cap="flat">
              <a:solidFill>
                <a:srgbClr val="53585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</a:p>
          </p:txBody>
        </p:sp>
        <p:sp>
          <p:nvSpPr>
            <p:cNvPr id="445" name="Line"/>
            <p:cNvSpPr/>
            <p:nvPr/>
          </p:nvSpPr>
          <p:spPr>
            <a:xfrm>
              <a:off x="580528" y="913308"/>
              <a:ext cx="1863578" cy="1"/>
            </a:xfrm>
            <a:prstGeom prst="line">
              <a:avLst/>
            </a:prstGeom>
            <a:noFill/>
            <a:ln w="50800" cap="flat">
              <a:solidFill>
                <a:srgbClr val="53585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</a:p>
          </p:txBody>
        </p:sp>
        <p:sp>
          <p:nvSpPr>
            <p:cNvPr id="446" name="Line"/>
            <p:cNvSpPr/>
            <p:nvPr/>
          </p:nvSpPr>
          <p:spPr>
            <a:xfrm>
              <a:off x="580528" y="1053008"/>
              <a:ext cx="1863578" cy="1"/>
            </a:xfrm>
            <a:prstGeom prst="line">
              <a:avLst/>
            </a:prstGeom>
            <a:noFill/>
            <a:ln w="50800" cap="flat">
              <a:solidFill>
                <a:srgbClr val="53585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</a:p>
          </p:txBody>
        </p:sp>
        <p:sp>
          <p:nvSpPr>
            <p:cNvPr id="447" name="Line"/>
            <p:cNvSpPr/>
            <p:nvPr/>
          </p:nvSpPr>
          <p:spPr>
            <a:xfrm>
              <a:off x="580528" y="1192708"/>
              <a:ext cx="1863578" cy="1"/>
            </a:xfrm>
            <a:prstGeom prst="line">
              <a:avLst/>
            </a:prstGeom>
            <a:noFill/>
            <a:ln w="50800" cap="flat">
              <a:solidFill>
                <a:srgbClr val="53585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</a:p>
          </p:txBody>
        </p:sp>
        <p:sp>
          <p:nvSpPr>
            <p:cNvPr id="448" name="Line"/>
            <p:cNvSpPr/>
            <p:nvPr/>
          </p:nvSpPr>
          <p:spPr>
            <a:xfrm>
              <a:off x="580528" y="1332408"/>
              <a:ext cx="1863578" cy="1"/>
            </a:xfrm>
            <a:prstGeom prst="line">
              <a:avLst/>
            </a:prstGeom>
            <a:noFill/>
            <a:ln w="50800" cap="flat">
              <a:solidFill>
                <a:srgbClr val="53585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</a:p>
          </p:txBody>
        </p:sp>
        <p:sp>
          <p:nvSpPr>
            <p:cNvPr id="449" name="Line"/>
            <p:cNvSpPr/>
            <p:nvPr/>
          </p:nvSpPr>
          <p:spPr>
            <a:xfrm>
              <a:off x="580528" y="1472108"/>
              <a:ext cx="1863578" cy="1"/>
            </a:xfrm>
            <a:prstGeom prst="line">
              <a:avLst/>
            </a:prstGeom>
            <a:noFill/>
            <a:ln w="50800" cap="flat">
              <a:solidFill>
                <a:srgbClr val="53585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</a:p>
          </p:txBody>
        </p:sp>
        <p:sp>
          <p:nvSpPr>
            <p:cNvPr id="450" name="Rectangle"/>
            <p:cNvSpPr/>
            <p:nvPr/>
          </p:nvSpPr>
          <p:spPr>
            <a:xfrm>
              <a:off x="736600" y="647700"/>
              <a:ext cx="2034034" cy="1270000"/>
            </a:xfrm>
            <a:prstGeom prst="rect">
              <a:avLst/>
            </a:prstGeom>
            <a:solidFill>
              <a:schemeClr val="accent2"/>
            </a:solidFill>
            <a:ln w="101600" cap="flat">
              <a:solidFill>
                <a:srgbClr val="A6AAA9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</a:p>
          </p:txBody>
        </p:sp>
        <p:sp>
          <p:nvSpPr>
            <p:cNvPr id="451" name="Line"/>
            <p:cNvSpPr/>
            <p:nvPr/>
          </p:nvSpPr>
          <p:spPr>
            <a:xfrm>
              <a:off x="821828" y="849808"/>
              <a:ext cx="1863578" cy="1"/>
            </a:xfrm>
            <a:prstGeom prst="line">
              <a:avLst/>
            </a:prstGeom>
            <a:noFill/>
            <a:ln w="50800" cap="flat">
              <a:solidFill>
                <a:srgbClr val="53585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</a:p>
          </p:txBody>
        </p:sp>
        <p:sp>
          <p:nvSpPr>
            <p:cNvPr id="452" name="Line"/>
            <p:cNvSpPr/>
            <p:nvPr/>
          </p:nvSpPr>
          <p:spPr>
            <a:xfrm>
              <a:off x="821828" y="989508"/>
              <a:ext cx="1863578" cy="1"/>
            </a:xfrm>
            <a:prstGeom prst="line">
              <a:avLst/>
            </a:prstGeom>
            <a:noFill/>
            <a:ln w="50800" cap="flat">
              <a:solidFill>
                <a:srgbClr val="53585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</a:p>
          </p:txBody>
        </p:sp>
        <p:sp>
          <p:nvSpPr>
            <p:cNvPr id="453" name="Line"/>
            <p:cNvSpPr/>
            <p:nvPr/>
          </p:nvSpPr>
          <p:spPr>
            <a:xfrm>
              <a:off x="821828" y="1129208"/>
              <a:ext cx="1863578" cy="1"/>
            </a:xfrm>
            <a:prstGeom prst="line">
              <a:avLst/>
            </a:prstGeom>
            <a:noFill/>
            <a:ln w="50800" cap="flat">
              <a:solidFill>
                <a:srgbClr val="53585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</a:p>
          </p:txBody>
        </p:sp>
        <p:sp>
          <p:nvSpPr>
            <p:cNvPr id="454" name="Line"/>
            <p:cNvSpPr/>
            <p:nvPr/>
          </p:nvSpPr>
          <p:spPr>
            <a:xfrm>
              <a:off x="821828" y="1268908"/>
              <a:ext cx="1863578" cy="1"/>
            </a:xfrm>
            <a:prstGeom prst="line">
              <a:avLst/>
            </a:prstGeom>
            <a:noFill/>
            <a:ln w="50800" cap="flat">
              <a:solidFill>
                <a:srgbClr val="53585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</a:p>
          </p:txBody>
        </p:sp>
        <p:sp>
          <p:nvSpPr>
            <p:cNvPr id="455" name="Line"/>
            <p:cNvSpPr/>
            <p:nvPr/>
          </p:nvSpPr>
          <p:spPr>
            <a:xfrm>
              <a:off x="821828" y="1408608"/>
              <a:ext cx="1863578" cy="1"/>
            </a:xfrm>
            <a:prstGeom prst="line">
              <a:avLst/>
            </a:prstGeom>
            <a:noFill/>
            <a:ln w="50800" cap="flat">
              <a:solidFill>
                <a:srgbClr val="53585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</a:p>
          </p:txBody>
        </p:sp>
        <p:sp>
          <p:nvSpPr>
            <p:cNvPr id="456" name="Line"/>
            <p:cNvSpPr/>
            <p:nvPr/>
          </p:nvSpPr>
          <p:spPr>
            <a:xfrm>
              <a:off x="821828" y="1548308"/>
              <a:ext cx="1863578" cy="1"/>
            </a:xfrm>
            <a:prstGeom prst="line">
              <a:avLst/>
            </a:prstGeom>
            <a:noFill/>
            <a:ln w="50800" cap="flat">
              <a:solidFill>
                <a:srgbClr val="53585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</a:p>
          </p:txBody>
        </p:sp>
        <p:sp>
          <p:nvSpPr>
            <p:cNvPr id="457" name="Line"/>
            <p:cNvSpPr/>
            <p:nvPr/>
          </p:nvSpPr>
          <p:spPr>
            <a:xfrm>
              <a:off x="821828" y="1688008"/>
              <a:ext cx="1863578" cy="1"/>
            </a:xfrm>
            <a:prstGeom prst="line">
              <a:avLst/>
            </a:prstGeom>
            <a:noFill/>
            <a:ln w="50800" cap="flat">
              <a:solidFill>
                <a:srgbClr val="53585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</a:p>
          </p:txBody>
        </p:sp>
      </p:grpSp>
      <p:sp>
        <p:nvSpPr>
          <p:cNvPr id="459" name="Text Extracts"/>
          <p:cNvSpPr/>
          <p:nvPr/>
        </p:nvSpPr>
        <p:spPr>
          <a:xfrm>
            <a:off x="9753581" y="7922870"/>
            <a:ext cx="1796492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/>
            </a:lvl1pPr>
          </a:lstStyle>
          <a:p>
            <a:pPr/>
            <a:r>
              <a:t>Text Extracts</a:t>
            </a:r>
          </a:p>
        </p:txBody>
      </p:sp>
      <p:sp>
        <p:nvSpPr>
          <p:cNvPr id="465" name="Connection Line"/>
          <p:cNvSpPr/>
          <p:nvPr/>
        </p:nvSpPr>
        <p:spPr>
          <a:xfrm>
            <a:off x="3332906" y="4358902"/>
            <a:ext cx="3606752" cy="676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cubicBezTo>
                  <a:pt x="7200" y="14400"/>
                  <a:pt x="14400" y="7200"/>
                  <a:pt x="21600" y="0"/>
                </a:cubicBezTo>
              </a:path>
            </a:pathLst>
          </a:custGeom>
          <a:ln w="50800">
            <a:solidFill>
              <a:schemeClr val="accent1">
                <a:hueOff val="-37249"/>
                <a:satOff val="-2150"/>
                <a:lumOff val="12811"/>
              </a:schemeClr>
            </a:solidFill>
            <a:miter lim="400000"/>
            <a:tailEnd type="triangle"/>
          </a:ln>
        </p:spPr>
        <p:txBody>
          <a:bodyPr/>
          <a:lstStyle/>
          <a:p>
            <a:pPr/>
          </a:p>
        </p:txBody>
      </p:sp>
      <p:sp>
        <p:nvSpPr>
          <p:cNvPr id="466" name="Connection Line"/>
          <p:cNvSpPr/>
          <p:nvPr/>
        </p:nvSpPr>
        <p:spPr>
          <a:xfrm>
            <a:off x="8592641" y="4343400"/>
            <a:ext cx="1211759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cubicBezTo>
                  <a:pt x="7200" y="14400"/>
                  <a:pt x="14400" y="7200"/>
                  <a:pt x="21600" y="0"/>
                </a:cubicBezTo>
              </a:path>
            </a:pathLst>
          </a:custGeom>
          <a:ln w="50800">
            <a:solidFill>
              <a:schemeClr val="accent1">
                <a:hueOff val="-37249"/>
                <a:satOff val="-2150"/>
                <a:lumOff val="12811"/>
              </a:schemeClr>
            </a:solidFill>
            <a:miter lim="400000"/>
            <a:tailEnd type="triangle"/>
          </a:ln>
        </p:spPr>
        <p:txBody>
          <a:bodyPr/>
          <a:lstStyle/>
          <a:p>
            <a:pPr/>
          </a:p>
        </p:txBody>
      </p:sp>
      <p:sp>
        <p:nvSpPr>
          <p:cNvPr id="467" name="Connection Line"/>
          <p:cNvSpPr/>
          <p:nvPr/>
        </p:nvSpPr>
        <p:spPr>
          <a:xfrm>
            <a:off x="3332906" y="6925144"/>
            <a:ext cx="1209205" cy="19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cubicBezTo>
                  <a:pt x="7200" y="14400"/>
                  <a:pt x="14400" y="7200"/>
                  <a:pt x="21600" y="0"/>
                </a:cubicBezTo>
              </a:path>
            </a:pathLst>
          </a:custGeom>
          <a:ln w="50800">
            <a:solidFill>
              <a:schemeClr val="accent2">
                <a:hueOff val="-2057865"/>
                <a:satOff val="-1362"/>
                <a:lumOff val="13058"/>
              </a:schemeClr>
            </a:solidFill>
            <a:miter lim="400000"/>
            <a:tailEnd type="triangle"/>
          </a:ln>
        </p:spPr>
        <p:txBody>
          <a:bodyPr/>
          <a:lstStyle/>
          <a:p>
            <a:pPr/>
          </a:p>
        </p:txBody>
      </p:sp>
      <p:sp>
        <p:nvSpPr>
          <p:cNvPr id="468" name="Connection Line"/>
          <p:cNvSpPr/>
          <p:nvPr/>
        </p:nvSpPr>
        <p:spPr>
          <a:xfrm>
            <a:off x="6195094" y="6911975"/>
            <a:ext cx="772717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cubicBezTo>
                  <a:pt x="7200" y="0"/>
                  <a:pt x="14400" y="0"/>
                  <a:pt x="21600" y="0"/>
                </a:cubicBezTo>
              </a:path>
            </a:pathLst>
          </a:custGeom>
          <a:ln w="50800">
            <a:solidFill>
              <a:schemeClr val="accent2">
                <a:hueOff val="-2057865"/>
                <a:satOff val="-1362"/>
                <a:lumOff val="13058"/>
              </a:schemeClr>
            </a:solidFill>
            <a:miter lim="400000"/>
            <a:tailEnd type="triangle"/>
          </a:ln>
        </p:spPr>
        <p:txBody>
          <a:bodyPr/>
          <a:lstStyle/>
          <a:p>
            <a:pPr/>
          </a:p>
        </p:txBody>
      </p:sp>
      <p:sp>
        <p:nvSpPr>
          <p:cNvPr id="469" name="Connection Line"/>
          <p:cNvSpPr/>
          <p:nvPr/>
        </p:nvSpPr>
        <p:spPr>
          <a:xfrm>
            <a:off x="8620794" y="6923406"/>
            <a:ext cx="721917" cy="99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7200" y="7200"/>
                  <a:pt x="14400" y="14400"/>
                  <a:pt x="21600" y="21600"/>
                </a:cubicBezTo>
              </a:path>
            </a:pathLst>
          </a:custGeom>
          <a:ln w="50800">
            <a:solidFill>
              <a:schemeClr val="accent2">
                <a:hueOff val="-2057865"/>
                <a:satOff val="-1362"/>
                <a:lumOff val="13058"/>
              </a:schemeClr>
            </a:solidFill>
            <a:miter lim="400000"/>
            <a:tailEnd type="triangle"/>
          </a:ln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PBS XML v3.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PBS XML v3.0</a:t>
            </a:r>
          </a:p>
        </p:txBody>
      </p:sp>
      <p:sp>
        <p:nvSpPr>
          <p:cNvPr id="472" name="Transition Plan…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Transition Plan</a:t>
            </a:r>
          </a:p>
          <a:p>
            <a:pPr>
              <a:buBlip>
                <a:blip r:embed="rId2"/>
              </a:buBlip>
            </a:pPr>
            <a:r>
              <a:t>Provide data under embargo</a:t>
            </a:r>
          </a:p>
          <a:p>
            <a:pPr lvl="1">
              <a:buBlip>
                <a:blip r:embed="rId2"/>
              </a:buBlip>
            </a:pPr>
            <a:r>
              <a:t>V3 PBS XML</a:t>
            </a:r>
          </a:p>
          <a:p>
            <a:pPr lvl="1">
              <a:buBlip>
                <a:blip r:embed="rId2"/>
              </a:buBlip>
            </a:pPr>
            <a:r>
              <a:t>Down-converted V2 PBS XML</a:t>
            </a:r>
          </a:p>
          <a:p>
            <a:pPr lvl="1">
              <a:buBlip>
                <a:blip r:embed="rId2"/>
              </a:buBlip>
            </a:pPr>
            <a:r>
              <a:t>Text extracts from DC V2 PBS XML</a:t>
            </a:r>
          </a:p>
          <a:p>
            <a:pPr lvl="1">
              <a:buBlip>
                <a:blip r:embed="rId2"/>
              </a:buBlip>
            </a:pPr>
            <a:r>
              <a:t>Started May 2017 Schedule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PBS XML v3.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PBS XML v3.0</a:t>
            </a:r>
          </a:p>
        </p:txBody>
      </p:sp>
      <p:sp>
        <p:nvSpPr>
          <p:cNvPr id="475" name="Transition Plan…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3"/>
              </a:buBlip>
            </a:pPr>
            <a:r>
              <a:t>Transition Plan</a:t>
            </a:r>
          </a:p>
          <a:p>
            <a:pPr>
              <a:buBlip>
                <a:blip r:embed="rId3"/>
              </a:buBlip>
            </a:pPr>
            <a:r>
              <a:t>No upconversion in production</a:t>
            </a:r>
          </a:p>
          <a:p>
            <a:pPr marL="451555" indent="-451555">
              <a:buBlip>
                <a:blip r:embed="rId3"/>
              </a:buBlip>
            </a:pPr>
            <a:r>
              <a:rPr sz="4000"/>
              <a:t>∥</a:t>
            </a:r>
            <a:r>
              <a:t> publication of V2 and V3 PBS XML</a:t>
            </a:r>
          </a:p>
          <a:p>
            <a:pPr>
              <a:buBlip>
                <a:blip r:embed="rId3"/>
              </a:buBlip>
            </a:pPr>
            <a:r>
              <a:t>12 months: final v2 PBS XML September 2018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PBS XML v3.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PBS XML v3.0</a:t>
            </a:r>
          </a:p>
        </p:txBody>
      </p:sp>
      <p:sp>
        <p:nvSpPr>
          <p:cNvPr id="480" name="Transition Plan…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Transition Plan</a:t>
            </a:r>
          </a:p>
          <a:p>
            <a:pPr>
              <a:buBlip>
                <a:blip r:embed="rId2"/>
              </a:buBlip>
            </a:pPr>
            <a:r>
              <a:t>Downconversion of V3 to V2</a:t>
            </a:r>
          </a:p>
          <a:p>
            <a:pPr>
              <a:buBlip>
                <a:blip r:embed="rId2"/>
              </a:buBlip>
            </a:pPr>
            <a:r>
              <a:t>Freeze v2 schema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PBS XML v3.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PBS XML v3.0</a:t>
            </a:r>
          </a:p>
        </p:txBody>
      </p:sp>
      <p:sp>
        <p:nvSpPr>
          <p:cNvPr id="483" name="Down convert specification…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Down convert specification</a:t>
            </a:r>
          </a:p>
          <a:p>
            <a:pPr>
              <a:buBlip>
                <a:blip r:embed="rId2"/>
              </a:buBlip>
            </a:pPr>
            <a:r>
              <a:t>Translate V3 elements &amp; structures to V2.12</a:t>
            </a:r>
          </a:p>
          <a:p>
            <a:pPr>
              <a:buBlip>
                <a:blip r:embed="rId2"/>
              </a:buBlip>
            </a:pPr>
            <a:r>
              <a:t>Reverse of </a:t>
            </a:r>
            <a:r>
              <a:rPr i="1">
                <a:latin typeface="Helvetica Neue"/>
                <a:ea typeface="Helvetica Neue"/>
                <a:cs typeface="Helvetica Neue"/>
                <a:sym typeface="Helvetica Neue"/>
              </a:rPr>
              <a:t>V2 Mapping Specification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PBS XML v3.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PBS XML v3.0</a:t>
            </a:r>
          </a:p>
        </p:txBody>
      </p:sp>
      <p:sp>
        <p:nvSpPr>
          <p:cNvPr id="486" name="Down convert specification…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Down convert specification</a:t>
            </a:r>
          </a:p>
          <a:p>
            <a:pPr lvl="1">
              <a:buBlip>
                <a:blip r:embed="rId2"/>
              </a:buBlip>
            </a:pPr>
            <a:r>
              <a:t>Supply-only items</a:t>
            </a:r>
          </a:p>
          <a:p>
            <a:pPr lvl="2">
              <a:buBlip>
                <a:blip r:embed="rId2"/>
              </a:buBlip>
            </a:pPr>
            <a:r>
              <a:t>De-list in first month</a:t>
            </a:r>
          </a:p>
          <a:p>
            <a:pPr lvl="2">
              <a:buBlip>
                <a:blip r:embed="rId2"/>
              </a:buBlip>
            </a:pPr>
            <a:r>
              <a:t>Removed in subsequent months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PBS XML v3.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PBS XML v3.0</a:t>
            </a:r>
          </a:p>
        </p:txBody>
      </p:sp>
      <p:sp>
        <p:nvSpPr>
          <p:cNvPr id="489" name="Down convert specification…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Down convert specification</a:t>
            </a:r>
          </a:p>
          <a:p>
            <a:pPr lvl="1">
              <a:buBlip>
                <a:blip r:embed="rId2"/>
              </a:buBlip>
            </a:pPr>
            <a:r>
              <a:t>V3 restriction-reference ⇒ V2 restriction</a:t>
            </a:r>
          </a:p>
          <a:p>
            <a:pPr lvl="1">
              <a:buBlip>
                <a:blip r:embed="rId2"/>
              </a:buBlip>
            </a:pPr>
            <a:r>
              <a:t>treatment-of code ⇒ restriction code</a:t>
            </a:r>
          </a:p>
          <a:p>
            <a:pPr lvl="1">
              <a:buBlip>
                <a:blip r:embed="rId2"/>
              </a:buBlip>
            </a:pPr>
            <a:r>
              <a:t>Add per-PR notes/cautions</a:t>
            </a:r>
          </a:p>
          <a:p>
            <a:pPr lvl="1">
              <a:buBlip>
                <a:blip r:embed="rId2"/>
              </a:buBlip>
            </a:pPr>
            <a:r>
              <a:t>V3 restriction ⇒ removed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Action Items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Action Items</a:t>
            </a:r>
          </a:p>
        </p:txBody>
      </p:sp>
      <p:sp>
        <p:nvSpPr>
          <p:cNvPr id="222" name="The PBS Online system will identify if a patient has been to another Pharmacy for the same script. Department of Health will advise further on this issue.…"/>
          <p:cNvSpPr/>
          <p:nvPr>
            <p:ph type="body" idx="1"/>
          </p:nvPr>
        </p:nvSpPr>
        <p:spPr>
          <a:xfrm>
            <a:off x="787400" y="2768600"/>
            <a:ext cx="11430000" cy="6479431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  <a:defRPr i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The PBS Online system will identify if a patient has been to another Pharmacy for the same script. Department of Health will advise further on this issue.</a:t>
            </a:r>
          </a:p>
          <a:p>
            <a:pPr lvl="1">
              <a:buBlip>
                <a:blip r:embed="rId2"/>
              </a:buBlip>
            </a:pPr>
            <a:r>
              <a:t>ERRCD</a:t>
            </a:r>
          </a:p>
          <a:p>
            <a:pPr lvl="1">
              <a:buBlip>
                <a:blip r:embed="rId2"/>
              </a:buBlip>
            </a:pPr>
            <a:r>
              <a:t>Action for EMMS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PBS XML v3.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PBS XML v3.0</a:t>
            </a:r>
          </a:p>
        </p:txBody>
      </p:sp>
      <p:sp>
        <p:nvSpPr>
          <p:cNvPr id="492" name="Down convert specification…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Down convert specification</a:t>
            </a:r>
          </a:p>
          <a:p>
            <a:pPr lvl="1">
              <a:buBlip>
                <a:blip r:embed="rId2"/>
              </a:buBlip>
            </a:pPr>
            <a:r>
              <a:t>per-prescribing rule notes/cautions</a:t>
            </a:r>
          </a:p>
          <a:p>
            <a:pPr lvl="2">
              <a:buBlip>
                <a:blip r:embed="rId2"/>
              </a:buBlip>
            </a:pPr>
            <a:r>
              <a:t>Repeat on every restriction</a:t>
            </a:r>
          </a:p>
          <a:p>
            <a:pPr lvl="2">
              <a:buBlip>
                <a:blip r:embed="rId2"/>
              </a:buBlip>
            </a:pPr>
            <a:r>
              <a:t>unrestricted items ⇒ pseudo-restriction</a:t>
            </a:r>
          </a:p>
          <a:p>
            <a:pPr lvl="2">
              <a:buBlip>
                <a:blip r:embed="rId2"/>
              </a:buBlip>
            </a:pPr>
            <a:r>
              <a:t>‘U’ code: unstable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PBS XML v3.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PBS XML v3.0</a:t>
            </a:r>
          </a:p>
        </p:txBody>
      </p:sp>
      <p:sp>
        <p:nvSpPr>
          <p:cNvPr id="495" name="Down convert specification…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Down convert specification</a:t>
            </a:r>
          </a:p>
          <a:p>
            <a:pPr lvl="1">
              <a:buBlip>
                <a:blip r:embed="rId2"/>
              </a:buBlip>
            </a:pPr>
            <a:r>
              <a:t>Multiple benefit types</a:t>
            </a:r>
          </a:p>
          <a:p>
            <a:pPr lvl="2">
              <a:buBlip>
                <a:blip r:embed="rId2"/>
              </a:buBlip>
            </a:pPr>
            <a:r>
              <a:t>Merge restriction-reference list</a:t>
            </a:r>
          </a:p>
          <a:p>
            <a:pPr lvl="2">
              <a:buBlip>
                <a:blip r:embed="rId2"/>
              </a:buBlip>
            </a:pPr>
            <a:r>
              <a:t>Merge prescriber types</a:t>
            </a:r>
          </a:p>
          <a:p>
            <a:pPr lvl="2">
              <a:buBlip>
                <a:blip r:embed="rId2"/>
              </a:buBlip>
            </a:pPr>
            <a:r>
              <a:t>Use broadest restriction level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PBS XML v3.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PBS XML v3.0</a:t>
            </a:r>
          </a:p>
        </p:txBody>
      </p:sp>
      <p:sp>
        <p:nvSpPr>
          <p:cNvPr id="498" name="12345R"/>
          <p:cNvSpPr/>
          <p:nvPr/>
        </p:nvSpPr>
        <p:spPr>
          <a:xfrm>
            <a:off x="666750" y="5321300"/>
            <a:ext cx="1728242" cy="1270000"/>
          </a:xfrm>
          <a:prstGeom prst="roundRect">
            <a:avLst>
              <a:gd name="adj" fmla="val 15000"/>
            </a:avLst>
          </a:prstGeom>
          <a:blipFill>
            <a:blip r:embed="rId2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600"/>
            </a:lvl1pPr>
          </a:lstStyle>
          <a:p>
            <a:pPr/>
            <a:r>
              <a:t>12345R</a:t>
            </a:r>
          </a:p>
        </p:txBody>
      </p:sp>
      <p:sp>
        <p:nvSpPr>
          <p:cNvPr id="499" name="restricted"/>
          <p:cNvSpPr/>
          <p:nvPr/>
        </p:nvSpPr>
        <p:spPr>
          <a:xfrm>
            <a:off x="3486150" y="3124200"/>
            <a:ext cx="1980059" cy="1270000"/>
          </a:xfrm>
          <a:prstGeom prst="roundRect">
            <a:avLst>
              <a:gd name="adj" fmla="val 15000"/>
            </a:avLst>
          </a:prstGeom>
          <a:solidFill>
            <a:schemeClr val="accent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600"/>
            </a:lvl1pPr>
          </a:lstStyle>
          <a:p>
            <a:pPr/>
            <a:r>
              <a:t>restricted</a:t>
            </a:r>
          </a:p>
        </p:txBody>
      </p:sp>
      <p:sp>
        <p:nvSpPr>
          <p:cNvPr id="500" name="authority-required"/>
          <p:cNvSpPr/>
          <p:nvPr/>
        </p:nvSpPr>
        <p:spPr>
          <a:xfrm>
            <a:off x="3486150" y="7581900"/>
            <a:ext cx="1980059" cy="1270000"/>
          </a:xfrm>
          <a:prstGeom prst="roundRect">
            <a:avLst>
              <a:gd name="adj" fmla="val 15000"/>
            </a:avLst>
          </a:prstGeom>
          <a:solidFill>
            <a:schemeClr val="accent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600"/>
            </a:lvl1pPr>
          </a:lstStyle>
          <a:p>
            <a:pPr/>
            <a:r>
              <a:t>authority-required</a:t>
            </a:r>
          </a:p>
        </p:txBody>
      </p:sp>
      <p:sp>
        <p:nvSpPr>
          <p:cNvPr id="501" name="medical"/>
          <p:cNvSpPr/>
          <p:nvPr/>
        </p:nvSpPr>
        <p:spPr>
          <a:xfrm>
            <a:off x="5512370" y="4584700"/>
            <a:ext cx="1980060" cy="1270000"/>
          </a:xfrm>
          <a:prstGeom prst="roundRect">
            <a:avLst>
              <a:gd name="adj" fmla="val 15000"/>
            </a:avLst>
          </a:prstGeom>
          <a:solidFill>
            <a:schemeClr val="accent5">
              <a:hueOff val="-176146"/>
              <a:satOff val="3665"/>
              <a:lumOff val="-13986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600"/>
            </a:lvl1pPr>
          </a:lstStyle>
          <a:p>
            <a:pPr/>
            <a:r>
              <a:t>medical</a:t>
            </a:r>
          </a:p>
        </p:txBody>
      </p:sp>
      <p:sp>
        <p:nvSpPr>
          <p:cNvPr id="502" name="nurse"/>
          <p:cNvSpPr/>
          <p:nvPr/>
        </p:nvSpPr>
        <p:spPr>
          <a:xfrm>
            <a:off x="5512370" y="6235700"/>
            <a:ext cx="1980060" cy="1270000"/>
          </a:xfrm>
          <a:prstGeom prst="roundRect">
            <a:avLst>
              <a:gd name="adj" fmla="val 15000"/>
            </a:avLst>
          </a:prstGeom>
          <a:solidFill>
            <a:schemeClr val="accent5">
              <a:hueOff val="-176146"/>
              <a:satOff val="3665"/>
              <a:lumOff val="-13986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600"/>
            </a:lvl1pPr>
          </a:lstStyle>
          <a:p>
            <a:pPr/>
            <a:r>
              <a:t>nurse</a:t>
            </a:r>
          </a:p>
        </p:txBody>
      </p:sp>
      <p:sp>
        <p:nvSpPr>
          <p:cNvPr id="503" name="restriction…"/>
          <p:cNvSpPr/>
          <p:nvPr/>
        </p:nvSpPr>
        <p:spPr>
          <a:xfrm>
            <a:off x="8858250" y="2425700"/>
            <a:ext cx="2236540" cy="1270000"/>
          </a:xfrm>
          <a:prstGeom prst="roundRect">
            <a:avLst>
              <a:gd name="adj" fmla="val 15000"/>
            </a:avLst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sz="3600"/>
            </a:pPr>
            <a:r>
              <a:t>restriction</a:t>
            </a:r>
          </a:p>
          <a:p>
            <a:pPr>
              <a:defRPr sz="3600"/>
            </a:pPr>
            <a:r>
              <a:t>4321</a:t>
            </a:r>
          </a:p>
        </p:txBody>
      </p:sp>
      <p:sp>
        <p:nvSpPr>
          <p:cNvPr id="504" name="restriction…"/>
          <p:cNvSpPr/>
          <p:nvPr/>
        </p:nvSpPr>
        <p:spPr>
          <a:xfrm>
            <a:off x="8858250" y="3987800"/>
            <a:ext cx="2236540" cy="1270000"/>
          </a:xfrm>
          <a:prstGeom prst="roundRect">
            <a:avLst>
              <a:gd name="adj" fmla="val 15000"/>
            </a:avLst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sz="3600"/>
            </a:pPr>
            <a:r>
              <a:t>restriction</a:t>
            </a:r>
          </a:p>
          <a:p>
            <a:pPr>
              <a:defRPr sz="3600"/>
            </a:pPr>
            <a:r>
              <a:t>6543</a:t>
            </a:r>
          </a:p>
        </p:txBody>
      </p:sp>
      <p:sp>
        <p:nvSpPr>
          <p:cNvPr id="505" name="restriction…"/>
          <p:cNvSpPr/>
          <p:nvPr/>
        </p:nvSpPr>
        <p:spPr>
          <a:xfrm>
            <a:off x="8858250" y="7581900"/>
            <a:ext cx="2236540" cy="1270000"/>
          </a:xfrm>
          <a:prstGeom prst="roundRect">
            <a:avLst>
              <a:gd name="adj" fmla="val 15000"/>
            </a:avLst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sz="3600"/>
            </a:pPr>
            <a:r>
              <a:t>restriction</a:t>
            </a:r>
          </a:p>
          <a:p>
            <a:pPr>
              <a:defRPr sz="3600"/>
            </a:pPr>
            <a:r>
              <a:t>9876</a:t>
            </a:r>
          </a:p>
        </p:txBody>
      </p:sp>
      <p:cxnSp>
        <p:nvCxnSpPr>
          <p:cNvPr id="506" name="Connection Line"/>
          <p:cNvCxnSpPr>
            <a:stCxn id="498" idx="0"/>
            <a:endCxn id="499" idx="0"/>
          </p:cNvCxnSpPr>
          <p:nvPr/>
        </p:nvCxnSpPr>
        <p:spPr>
          <a:xfrm flipV="1">
            <a:off x="1530870" y="3759200"/>
            <a:ext cx="2945310" cy="2197100"/>
          </a:xfrm>
          <a:prstGeom prst="straightConnector1">
            <a:avLst/>
          </a:prstGeom>
          <a:ln w="50800">
            <a:solidFill>
              <a:schemeClr val="accent4">
                <a:hueOff val="384618"/>
                <a:satOff val="3869"/>
                <a:lumOff val="5802"/>
              </a:schemeClr>
            </a:solidFill>
            <a:miter lim="400000"/>
          </a:ln>
        </p:spPr>
      </p:cxnSp>
      <p:cxnSp>
        <p:nvCxnSpPr>
          <p:cNvPr id="507" name="Connection Line"/>
          <p:cNvCxnSpPr>
            <a:stCxn id="498" idx="0"/>
            <a:endCxn id="500" idx="0"/>
          </p:cNvCxnSpPr>
          <p:nvPr/>
        </p:nvCxnSpPr>
        <p:spPr>
          <a:xfrm>
            <a:off x="1530870" y="5956300"/>
            <a:ext cx="2945310" cy="2260600"/>
          </a:xfrm>
          <a:prstGeom prst="straightConnector1">
            <a:avLst/>
          </a:prstGeom>
          <a:ln w="50800">
            <a:solidFill>
              <a:schemeClr val="accent4">
                <a:hueOff val="384618"/>
                <a:satOff val="3869"/>
                <a:lumOff val="5802"/>
              </a:schemeClr>
            </a:solidFill>
            <a:miter lim="400000"/>
          </a:ln>
        </p:spPr>
      </p:cxnSp>
      <p:cxnSp>
        <p:nvCxnSpPr>
          <p:cNvPr id="508" name="Connection Line"/>
          <p:cNvCxnSpPr>
            <a:stCxn id="501" idx="0"/>
            <a:endCxn id="499" idx="0"/>
          </p:cNvCxnSpPr>
          <p:nvPr/>
        </p:nvCxnSpPr>
        <p:spPr>
          <a:xfrm flipH="1" flipV="1">
            <a:off x="4476179" y="3759200"/>
            <a:ext cx="2026221" cy="1460500"/>
          </a:xfrm>
          <a:prstGeom prst="straightConnector1">
            <a:avLst/>
          </a:prstGeom>
          <a:ln w="50800">
            <a:solidFill>
              <a:schemeClr val="accent4">
                <a:hueOff val="384618"/>
                <a:satOff val="3869"/>
                <a:lumOff val="5802"/>
              </a:schemeClr>
            </a:solidFill>
            <a:miter lim="400000"/>
          </a:ln>
        </p:spPr>
      </p:cxnSp>
      <p:cxnSp>
        <p:nvCxnSpPr>
          <p:cNvPr id="509" name="Connection Line"/>
          <p:cNvCxnSpPr>
            <a:stCxn id="500" idx="0"/>
            <a:endCxn id="502" idx="0"/>
          </p:cNvCxnSpPr>
          <p:nvPr/>
        </p:nvCxnSpPr>
        <p:spPr>
          <a:xfrm flipV="1">
            <a:off x="4476179" y="6870700"/>
            <a:ext cx="2026221" cy="1346200"/>
          </a:xfrm>
          <a:prstGeom prst="straightConnector1">
            <a:avLst/>
          </a:prstGeom>
          <a:ln w="50800">
            <a:solidFill>
              <a:schemeClr val="accent4">
                <a:hueOff val="384618"/>
                <a:satOff val="3869"/>
                <a:lumOff val="5802"/>
              </a:schemeClr>
            </a:solidFill>
            <a:miter lim="400000"/>
          </a:ln>
        </p:spPr>
      </p:cxnSp>
      <p:cxnSp>
        <p:nvCxnSpPr>
          <p:cNvPr id="510" name="Connection Line"/>
          <p:cNvCxnSpPr>
            <a:stCxn id="499" idx="0"/>
            <a:endCxn id="503" idx="0"/>
          </p:cNvCxnSpPr>
          <p:nvPr/>
        </p:nvCxnSpPr>
        <p:spPr>
          <a:xfrm flipV="1">
            <a:off x="4476179" y="3060700"/>
            <a:ext cx="5500341" cy="698500"/>
          </a:xfrm>
          <a:prstGeom prst="straightConnector1">
            <a:avLst/>
          </a:prstGeom>
          <a:ln w="50800">
            <a:solidFill>
              <a:schemeClr val="accent4">
                <a:hueOff val="384618"/>
                <a:satOff val="3869"/>
                <a:lumOff val="5802"/>
              </a:schemeClr>
            </a:solidFill>
            <a:miter lim="400000"/>
          </a:ln>
        </p:spPr>
      </p:cxnSp>
      <p:cxnSp>
        <p:nvCxnSpPr>
          <p:cNvPr id="511" name="Connection Line"/>
          <p:cNvCxnSpPr>
            <a:stCxn id="499" idx="0"/>
            <a:endCxn id="504" idx="0"/>
          </p:cNvCxnSpPr>
          <p:nvPr/>
        </p:nvCxnSpPr>
        <p:spPr>
          <a:xfrm>
            <a:off x="4476179" y="3759200"/>
            <a:ext cx="5500341" cy="863600"/>
          </a:xfrm>
          <a:prstGeom prst="straightConnector1">
            <a:avLst/>
          </a:prstGeom>
          <a:ln w="50800">
            <a:solidFill>
              <a:schemeClr val="accent4">
                <a:hueOff val="384618"/>
                <a:satOff val="3869"/>
                <a:lumOff val="5802"/>
              </a:schemeClr>
            </a:solidFill>
            <a:miter lim="400000"/>
          </a:ln>
        </p:spPr>
      </p:cxnSp>
      <p:cxnSp>
        <p:nvCxnSpPr>
          <p:cNvPr id="512" name="Connection Line"/>
          <p:cNvCxnSpPr>
            <a:stCxn id="500" idx="0"/>
            <a:endCxn id="505" idx="0"/>
          </p:cNvCxnSpPr>
          <p:nvPr/>
        </p:nvCxnSpPr>
        <p:spPr>
          <a:xfrm>
            <a:off x="4476179" y="8216900"/>
            <a:ext cx="5500341" cy="0"/>
          </a:xfrm>
          <a:prstGeom prst="straightConnector1">
            <a:avLst/>
          </a:prstGeom>
          <a:ln w="50800">
            <a:solidFill>
              <a:schemeClr val="accent4">
                <a:hueOff val="384618"/>
                <a:satOff val="3869"/>
                <a:lumOff val="5802"/>
              </a:schemeClr>
            </a:solidFill>
            <a:miter lim="400000"/>
          </a:ln>
        </p:spPr>
      </p:cxnSp>
    </p:spTree>
  </p:cSld>
  <p:clrMapOvr>
    <a:masterClrMapping/>
  </p:clrMapOvr>
  <p:transition xmlns:p14="http://schemas.microsoft.com/office/powerpoint/2010/main" spd="med" advClick="1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PBS XML v3.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PBS XML v3.0</a:t>
            </a:r>
          </a:p>
        </p:txBody>
      </p:sp>
      <p:sp>
        <p:nvSpPr>
          <p:cNvPr id="515" name="12345R"/>
          <p:cNvSpPr/>
          <p:nvPr/>
        </p:nvSpPr>
        <p:spPr>
          <a:xfrm>
            <a:off x="666750" y="5321300"/>
            <a:ext cx="1728242" cy="1270000"/>
          </a:xfrm>
          <a:prstGeom prst="roundRect">
            <a:avLst>
              <a:gd name="adj" fmla="val 15000"/>
            </a:avLst>
          </a:prstGeom>
          <a:blipFill>
            <a:blip r:embed="rId2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600"/>
            </a:lvl1pPr>
          </a:lstStyle>
          <a:p>
            <a:pPr/>
            <a:r>
              <a:t>12345R</a:t>
            </a:r>
          </a:p>
        </p:txBody>
      </p:sp>
      <p:sp>
        <p:nvSpPr>
          <p:cNvPr id="516" name="restricted"/>
          <p:cNvSpPr/>
          <p:nvPr/>
        </p:nvSpPr>
        <p:spPr>
          <a:xfrm>
            <a:off x="3422650" y="2425700"/>
            <a:ext cx="1980059" cy="1270000"/>
          </a:xfrm>
          <a:prstGeom prst="roundRect">
            <a:avLst>
              <a:gd name="adj" fmla="val 15000"/>
            </a:avLst>
          </a:prstGeom>
          <a:solidFill>
            <a:schemeClr val="accent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600"/>
            </a:lvl1pPr>
          </a:lstStyle>
          <a:p>
            <a:pPr/>
            <a:r>
              <a:t>restricted</a:t>
            </a:r>
          </a:p>
        </p:txBody>
      </p:sp>
      <p:sp>
        <p:nvSpPr>
          <p:cNvPr id="517" name="medical"/>
          <p:cNvSpPr/>
          <p:nvPr/>
        </p:nvSpPr>
        <p:spPr>
          <a:xfrm>
            <a:off x="3422650" y="5727700"/>
            <a:ext cx="1980059" cy="1270000"/>
          </a:xfrm>
          <a:prstGeom prst="roundRect">
            <a:avLst>
              <a:gd name="adj" fmla="val 15000"/>
            </a:avLst>
          </a:prstGeom>
          <a:solidFill>
            <a:schemeClr val="accent5">
              <a:hueOff val="-176146"/>
              <a:satOff val="3665"/>
              <a:lumOff val="-13986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600"/>
            </a:lvl1pPr>
          </a:lstStyle>
          <a:p>
            <a:pPr/>
            <a:r>
              <a:t>medical</a:t>
            </a:r>
          </a:p>
        </p:txBody>
      </p:sp>
      <p:sp>
        <p:nvSpPr>
          <p:cNvPr id="518" name="nurse"/>
          <p:cNvSpPr/>
          <p:nvPr/>
        </p:nvSpPr>
        <p:spPr>
          <a:xfrm>
            <a:off x="3422650" y="7378700"/>
            <a:ext cx="1980059" cy="1270000"/>
          </a:xfrm>
          <a:prstGeom prst="roundRect">
            <a:avLst>
              <a:gd name="adj" fmla="val 15000"/>
            </a:avLst>
          </a:prstGeom>
          <a:solidFill>
            <a:schemeClr val="accent5">
              <a:hueOff val="-176146"/>
              <a:satOff val="3665"/>
              <a:lumOff val="-13986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600"/>
            </a:lvl1pPr>
          </a:lstStyle>
          <a:p>
            <a:pPr/>
            <a:r>
              <a:t>nurse</a:t>
            </a:r>
          </a:p>
        </p:txBody>
      </p:sp>
      <p:sp>
        <p:nvSpPr>
          <p:cNvPr id="519" name="restriction…"/>
          <p:cNvSpPr/>
          <p:nvPr/>
        </p:nvSpPr>
        <p:spPr>
          <a:xfrm>
            <a:off x="8858250" y="2425700"/>
            <a:ext cx="2236540" cy="1270000"/>
          </a:xfrm>
          <a:prstGeom prst="roundRect">
            <a:avLst>
              <a:gd name="adj" fmla="val 15000"/>
            </a:avLst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sz="3600"/>
            </a:pPr>
            <a:r>
              <a:t>restriction</a:t>
            </a:r>
          </a:p>
          <a:p>
            <a:pPr>
              <a:defRPr sz="3600"/>
            </a:pPr>
            <a:r>
              <a:t>4321</a:t>
            </a:r>
          </a:p>
        </p:txBody>
      </p:sp>
      <p:sp>
        <p:nvSpPr>
          <p:cNvPr id="520" name="restriction…"/>
          <p:cNvSpPr/>
          <p:nvPr/>
        </p:nvSpPr>
        <p:spPr>
          <a:xfrm>
            <a:off x="8858250" y="3987800"/>
            <a:ext cx="2236540" cy="1270000"/>
          </a:xfrm>
          <a:prstGeom prst="roundRect">
            <a:avLst>
              <a:gd name="adj" fmla="val 15000"/>
            </a:avLst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sz="3600"/>
            </a:pPr>
            <a:r>
              <a:t>restriction</a:t>
            </a:r>
          </a:p>
          <a:p>
            <a:pPr>
              <a:defRPr sz="3600"/>
            </a:pPr>
            <a:r>
              <a:t>6543</a:t>
            </a:r>
          </a:p>
        </p:txBody>
      </p:sp>
      <p:sp>
        <p:nvSpPr>
          <p:cNvPr id="521" name="restriction…"/>
          <p:cNvSpPr/>
          <p:nvPr/>
        </p:nvSpPr>
        <p:spPr>
          <a:xfrm>
            <a:off x="8858250" y="5549900"/>
            <a:ext cx="2236540" cy="1270000"/>
          </a:xfrm>
          <a:prstGeom prst="roundRect">
            <a:avLst>
              <a:gd name="adj" fmla="val 15000"/>
            </a:avLst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sz="3600"/>
            </a:pPr>
            <a:r>
              <a:t>restriction</a:t>
            </a:r>
          </a:p>
          <a:p>
            <a:pPr>
              <a:defRPr sz="3600"/>
            </a:pPr>
            <a:r>
              <a:t>9876</a:t>
            </a:r>
          </a:p>
        </p:txBody>
      </p:sp>
      <p:cxnSp>
        <p:nvCxnSpPr>
          <p:cNvPr id="522" name="Connection Line"/>
          <p:cNvCxnSpPr>
            <a:stCxn id="515" idx="0"/>
            <a:endCxn id="516" idx="0"/>
          </p:cNvCxnSpPr>
          <p:nvPr/>
        </p:nvCxnSpPr>
        <p:spPr>
          <a:xfrm flipV="1">
            <a:off x="1530870" y="3060700"/>
            <a:ext cx="2881810" cy="2895600"/>
          </a:xfrm>
          <a:prstGeom prst="straightConnector1">
            <a:avLst/>
          </a:prstGeom>
          <a:ln w="50800">
            <a:solidFill>
              <a:schemeClr val="accent4">
                <a:hueOff val="384618"/>
                <a:satOff val="3869"/>
                <a:lumOff val="5802"/>
              </a:schemeClr>
            </a:solidFill>
            <a:miter lim="400000"/>
          </a:ln>
        </p:spPr>
      </p:cxnSp>
      <p:cxnSp>
        <p:nvCxnSpPr>
          <p:cNvPr id="523" name="Connection Line"/>
          <p:cNvCxnSpPr>
            <a:stCxn id="517" idx="0"/>
            <a:endCxn id="515" idx="0"/>
          </p:cNvCxnSpPr>
          <p:nvPr/>
        </p:nvCxnSpPr>
        <p:spPr>
          <a:xfrm flipH="1" flipV="1">
            <a:off x="1530870" y="5956300"/>
            <a:ext cx="2881810" cy="406400"/>
          </a:xfrm>
          <a:prstGeom prst="straightConnector1">
            <a:avLst/>
          </a:prstGeom>
          <a:ln w="50800">
            <a:solidFill>
              <a:schemeClr val="accent4">
                <a:hueOff val="384618"/>
                <a:satOff val="3869"/>
                <a:lumOff val="5802"/>
              </a:schemeClr>
            </a:solidFill>
            <a:miter lim="400000"/>
          </a:ln>
        </p:spPr>
      </p:cxnSp>
      <p:cxnSp>
        <p:nvCxnSpPr>
          <p:cNvPr id="524" name="Connection Line"/>
          <p:cNvCxnSpPr>
            <a:stCxn id="515" idx="0"/>
            <a:endCxn id="518" idx="0"/>
          </p:cNvCxnSpPr>
          <p:nvPr/>
        </p:nvCxnSpPr>
        <p:spPr>
          <a:xfrm>
            <a:off x="1530870" y="5956300"/>
            <a:ext cx="2881810" cy="2057400"/>
          </a:xfrm>
          <a:prstGeom prst="straightConnector1">
            <a:avLst/>
          </a:prstGeom>
          <a:ln w="50800">
            <a:solidFill>
              <a:schemeClr val="accent4">
                <a:hueOff val="384618"/>
                <a:satOff val="3869"/>
                <a:lumOff val="5802"/>
              </a:schemeClr>
            </a:solidFill>
            <a:miter lim="400000"/>
          </a:ln>
        </p:spPr>
      </p:cxnSp>
      <p:cxnSp>
        <p:nvCxnSpPr>
          <p:cNvPr id="525" name="Connection Line"/>
          <p:cNvCxnSpPr>
            <a:stCxn id="515" idx="0"/>
            <a:endCxn id="519" idx="0"/>
          </p:cNvCxnSpPr>
          <p:nvPr/>
        </p:nvCxnSpPr>
        <p:spPr>
          <a:xfrm flipV="1">
            <a:off x="1530870" y="3060700"/>
            <a:ext cx="8445650" cy="2895600"/>
          </a:xfrm>
          <a:prstGeom prst="straightConnector1">
            <a:avLst/>
          </a:prstGeom>
          <a:ln w="50800">
            <a:solidFill>
              <a:schemeClr val="accent4">
                <a:hueOff val="384618"/>
                <a:satOff val="3869"/>
                <a:lumOff val="5802"/>
              </a:schemeClr>
            </a:solidFill>
            <a:miter lim="400000"/>
          </a:ln>
        </p:spPr>
      </p:cxnSp>
      <p:cxnSp>
        <p:nvCxnSpPr>
          <p:cNvPr id="526" name="Connection Line"/>
          <p:cNvCxnSpPr>
            <a:stCxn id="515" idx="0"/>
            <a:endCxn id="520" idx="0"/>
          </p:cNvCxnSpPr>
          <p:nvPr/>
        </p:nvCxnSpPr>
        <p:spPr>
          <a:xfrm flipV="1">
            <a:off x="1530870" y="4622800"/>
            <a:ext cx="8445650" cy="1333500"/>
          </a:xfrm>
          <a:prstGeom prst="straightConnector1">
            <a:avLst/>
          </a:prstGeom>
          <a:ln w="50800">
            <a:solidFill>
              <a:schemeClr val="accent4">
                <a:hueOff val="384618"/>
                <a:satOff val="3869"/>
                <a:lumOff val="5802"/>
              </a:schemeClr>
            </a:solidFill>
            <a:miter lim="400000"/>
          </a:ln>
        </p:spPr>
      </p:cxnSp>
      <p:cxnSp>
        <p:nvCxnSpPr>
          <p:cNvPr id="527" name="Connection Line"/>
          <p:cNvCxnSpPr>
            <a:stCxn id="515" idx="0"/>
            <a:endCxn id="521" idx="0"/>
          </p:cNvCxnSpPr>
          <p:nvPr/>
        </p:nvCxnSpPr>
        <p:spPr>
          <a:xfrm>
            <a:off x="1530870" y="5956300"/>
            <a:ext cx="8445650" cy="228600"/>
          </a:xfrm>
          <a:prstGeom prst="straightConnector1">
            <a:avLst/>
          </a:prstGeom>
          <a:ln w="50800">
            <a:solidFill>
              <a:schemeClr val="accent4">
                <a:hueOff val="384618"/>
                <a:satOff val="3869"/>
                <a:lumOff val="5802"/>
              </a:schemeClr>
            </a:solidFill>
            <a:miter lim="400000"/>
          </a:ln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PBS XML v3.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PBS XML v3.0</a:t>
            </a:r>
          </a:p>
        </p:txBody>
      </p:sp>
      <p:sp>
        <p:nvSpPr>
          <p:cNvPr id="530" name="Down convert specification…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Down convert specification</a:t>
            </a:r>
          </a:p>
          <a:p>
            <a:pPr lvl="1">
              <a:buBlip>
                <a:blip r:embed="rId2"/>
              </a:buBlip>
            </a:pPr>
            <a:r>
              <a:t>Logical operators ⇒ simulate logical constraints</a:t>
            </a:r>
          </a:p>
          <a:p>
            <a:pPr lvl="1">
              <a:buBlip>
                <a:blip r:embed="rId2"/>
              </a:buBlip>
            </a:pPr>
            <a:r>
              <a:t>alternate-text rendered as per spec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PBS XML v3.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PBS XML v3.0</a:t>
            </a:r>
          </a:p>
        </p:txBody>
      </p:sp>
      <p:sp>
        <p:nvSpPr>
          <p:cNvPr id="533" name="Down convert specification…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Down convert specification</a:t>
            </a:r>
          </a:p>
          <a:p>
            <a:pPr lvl="1">
              <a:buBlip>
                <a:blip r:embed="rId2"/>
              </a:buBlip>
            </a:pPr>
            <a:r>
              <a:t>Logical operators ⇒ simulate logical constraints</a:t>
            </a:r>
          </a:p>
          <a:p>
            <a:pPr lvl="1">
              <a:buBlip>
                <a:blip r:embed="rId2"/>
              </a:buBlip>
            </a:pPr>
            <a:r>
              <a:t>&lt;restriction&gt;/&lt;all&gt; ⇒ </a:t>
            </a:r>
            <a:r>
              <a:rPr>
                <a:solidFill>
                  <a:schemeClr val="accent2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✔︎</a:t>
            </a:r>
          </a:p>
          <a:p>
            <a:pPr lvl="1">
              <a:buBlip>
                <a:blip r:embed="rId2"/>
              </a:buBlip>
            </a:pPr>
            <a:r>
              <a:t>criteria/&lt;any&gt; ⇒ </a:t>
            </a:r>
            <a:r>
              <a:rPr>
                <a:solidFill>
                  <a:schemeClr val="accent2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✔︎</a:t>
            </a:r>
          </a:p>
          <a:p>
            <a:pPr lvl="1">
              <a:buBlip>
                <a:blip r:embed="rId2"/>
              </a:buBlip>
            </a:pPr>
            <a:r>
              <a:t>single child ⇒ </a:t>
            </a:r>
            <a:r>
              <a:rPr>
                <a:solidFill>
                  <a:schemeClr val="accent2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✔︎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PBS XML v3.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PBS XML v3.0</a:t>
            </a:r>
          </a:p>
        </p:txBody>
      </p:sp>
      <p:sp>
        <p:nvSpPr>
          <p:cNvPr id="536" name="Down convert specification…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Down convert specification</a:t>
            </a:r>
          </a:p>
          <a:p>
            <a:pPr lvl="1">
              <a:buBlip>
                <a:blip r:embed="rId2"/>
              </a:buBlip>
            </a:pPr>
            <a:r>
              <a:t>Logical operators ⇒ simulate logical constraints</a:t>
            </a:r>
          </a:p>
          <a:p>
            <a:pPr lvl="1">
              <a:buBlip>
                <a:blip r:embed="rId2"/>
              </a:buBlip>
            </a:pPr>
            <a:r>
              <a:t>&lt;one-of&gt; ⇒ </a:t>
            </a:r>
            <a:r>
              <a:rPr>
                <a:solidFill>
                  <a:schemeClr val="accent5"/>
                </a:solidFill>
              </a:rPr>
              <a:t>✘</a:t>
            </a:r>
            <a:r>
              <a:t> treat as &lt;any&gt;</a:t>
            </a:r>
          </a:p>
          <a:p>
            <a:pPr lvl="1">
              <a:buBlip>
                <a:blip r:embed="rId2"/>
              </a:buBlip>
            </a:pPr>
            <a:r>
              <a:t>restriction/&lt;any&gt; ⇒ </a:t>
            </a:r>
            <a:r>
              <a:rPr>
                <a:solidFill>
                  <a:schemeClr val="accent5"/>
                </a:solidFill>
              </a:rPr>
              <a:t>✘</a:t>
            </a:r>
          </a:p>
          <a:p>
            <a:pPr lvl="1">
              <a:buBlip>
                <a:blip r:embed="rId2"/>
              </a:buBlip>
            </a:pPr>
            <a:r>
              <a:t>criteria/&lt;all&gt; ⇒ </a:t>
            </a:r>
            <a:r>
              <a:rPr>
                <a:solidFill>
                  <a:schemeClr val="accent5"/>
                </a:solidFill>
              </a:rPr>
              <a:t>✘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PBS XML v3.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PBS XML v3.0</a:t>
            </a:r>
          </a:p>
        </p:txBody>
      </p:sp>
      <p:sp>
        <p:nvSpPr>
          <p:cNvPr id="539" name="Down convert specification…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Down convert specification</a:t>
            </a:r>
          </a:p>
          <a:p>
            <a:pPr lvl="1">
              <a:buBlip>
                <a:blip r:embed="rId2"/>
              </a:buBlip>
            </a:pPr>
            <a:r>
              <a:t>Remove images</a:t>
            </a:r>
          </a:p>
          <a:p>
            <a:pPr lvl="1">
              <a:buBlip>
                <a:blip r:embed="rId2"/>
              </a:buBlip>
            </a:pPr>
            <a:r>
              <a:t>Ignore data facets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PBS XML v3.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PBS XML v3.0</a:t>
            </a:r>
          </a:p>
        </p:txBody>
      </p:sp>
      <p:sp>
        <p:nvSpPr>
          <p:cNvPr id="542" name="Schedule…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Schedule</a:t>
            </a:r>
          </a:p>
          <a:p>
            <a:pPr>
              <a:buBlip>
                <a:blip r:embed="rId2"/>
              </a:buBlip>
            </a:pPr>
            <a:r>
              <a:t>Transition Plan</a:t>
            </a:r>
          </a:p>
          <a:p>
            <a:pPr>
              <a:buBlip>
                <a:blip r:embed="rId2"/>
              </a:buBlip>
              <a:defRPr>
                <a:solidFill>
                  <a:schemeClr val="accent4">
                    <a:hueOff val="384618"/>
                    <a:satOff val="3869"/>
                    <a:lumOff val="5802"/>
                  </a:schemeClr>
                </a:solidFill>
              </a:defRPr>
            </a:pPr>
            <a:r>
              <a:t>Progress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PBS XML v3.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PBS XML v3.0</a:t>
            </a:r>
          </a:p>
        </p:txBody>
      </p:sp>
      <p:sp>
        <p:nvSpPr>
          <p:cNvPr id="545" name="Pre-Production stage…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Pre-Production stage</a:t>
            </a:r>
          </a:p>
          <a:p>
            <a:pPr>
              <a:buBlip>
                <a:blip r:embed="rId2"/>
              </a:buBlip>
            </a:pPr>
            <a:r>
              <a:t>Finalise schema, complete package, test data available</a:t>
            </a:r>
          </a:p>
          <a:p>
            <a:pPr>
              <a:buBlip>
                <a:blip r:embed="rId2"/>
              </a:buBlip>
              <a:defRPr sz="3200"/>
            </a:pPr>
            <a:r>
              <a:t>Pre-Production Release 5: December 2016</a:t>
            </a:r>
          </a:p>
          <a:p>
            <a:pPr>
              <a:buBlip>
                <a:blip r:embed="rId2"/>
              </a:buBlip>
              <a:defRPr sz="3200"/>
            </a:pPr>
            <a:r>
              <a:t>Production Candidate Release 1: May 2017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Action Items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Action Items</a:t>
            </a:r>
          </a:p>
        </p:txBody>
      </p:sp>
      <p:sp>
        <p:nvSpPr>
          <p:cNvPr id="225" name="Difficult AMT cases.…"/>
          <p:cNvSpPr/>
          <p:nvPr>
            <p:ph type="body" idx="1"/>
          </p:nvPr>
        </p:nvSpPr>
        <p:spPr>
          <a:xfrm>
            <a:off x="787400" y="2768600"/>
            <a:ext cx="11430000" cy="6479431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  <a:defRPr i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Difficult AMT cases.</a:t>
            </a:r>
          </a:p>
          <a:p>
            <a:pPr>
              <a:buBlip>
                <a:blip r:embed="rId2"/>
              </a:buBlip>
              <a:defRPr i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AMT reconciliation: how to prioritise and speed up</a:t>
            </a:r>
          </a:p>
          <a:p>
            <a:pPr lvl="1">
              <a:buBlip>
                <a:blip r:embed="rId2"/>
              </a:buBlip>
            </a:pPr>
            <a:r>
              <a:t>See AMT presentation</a:t>
            </a:r>
          </a:p>
          <a:p>
            <a:pPr>
              <a:buBlip>
                <a:blip r:embed="rId2"/>
              </a:buBlip>
              <a:defRPr i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S/O: Manufacturer code changes/removals</a:t>
            </a:r>
          </a:p>
          <a:p>
            <a:pPr lvl="1">
              <a:buBlip>
                <a:blip r:embed="rId2"/>
              </a:buBlip>
            </a:pPr>
            <a:r>
              <a:t>DHS system does not handle changes to brands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PBS XML v3.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PBS XML v3.0</a:t>
            </a:r>
          </a:p>
        </p:txBody>
      </p:sp>
      <p:sp>
        <p:nvSpPr>
          <p:cNvPr id="548" name="Production Candidate Release 1…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Production Candidate Release 1</a:t>
            </a:r>
          </a:p>
          <a:p>
            <a:pPr>
              <a:buBlip>
                <a:blip r:embed="rId2"/>
              </a:buBlip>
            </a:pPr>
            <a:r>
              <a:t>May 2017</a:t>
            </a:r>
          </a:p>
          <a:p>
            <a:pPr>
              <a:buBlip>
                <a:blip r:embed="rId2"/>
              </a:buBlip>
            </a:pPr>
            <a:r>
              <a:t>Revise terminology-class for code</a:t>
            </a:r>
          </a:p>
          <a:p>
            <a:pPr lvl="1">
              <a:buBlip>
                <a:blip r:embed="rId2"/>
              </a:buBlip>
            </a:pPr>
            <a:r>
              <a:t>markup-band, member-of</a:t>
            </a:r>
          </a:p>
          <a:p>
            <a:pPr>
              <a:buBlip>
                <a:blip r:embed="rId2"/>
              </a:buBlip>
            </a:pPr>
            <a:r>
              <a:t>Bug fix: optionality in lists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PBS XML v3.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PBS XML v3.0</a:t>
            </a:r>
          </a:p>
        </p:txBody>
      </p:sp>
      <p:sp>
        <p:nvSpPr>
          <p:cNvPr id="551" name="Production release…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Production release</a:t>
            </a:r>
          </a:p>
          <a:p>
            <a:pPr>
              <a:buBlip>
                <a:blip r:embed="rId2"/>
              </a:buBlip>
            </a:pPr>
            <a:r>
              <a:t>Late July / early August 2017</a:t>
            </a:r>
          </a:p>
          <a:p>
            <a:pPr>
              <a:buBlip>
                <a:blip r:embed="rId2"/>
              </a:buBlip>
            </a:pPr>
            <a:r>
              <a:t>Minor releases</a:t>
            </a:r>
          </a:p>
          <a:p>
            <a:pPr lvl="1">
              <a:buBlip>
                <a:blip r:embed="rId2"/>
              </a:buBlip>
            </a:pPr>
            <a:r>
              <a:t>Use extension mechanism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Agenda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Agenda</a:t>
            </a:r>
          </a:p>
        </p:txBody>
      </p:sp>
      <p:sp>
        <p:nvSpPr>
          <p:cNvPr id="554" name="Welcome/Introduction…"/>
          <p:cNvSpPr/>
          <p:nvPr>
            <p:ph type="body" idx="1"/>
          </p:nvPr>
        </p:nvSpPr>
        <p:spPr>
          <a:xfrm>
            <a:off x="787400" y="2768600"/>
            <a:ext cx="11430000" cy="6007100"/>
          </a:xfrm>
          <a:prstGeom prst="rect">
            <a:avLst/>
          </a:prstGeom>
        </p:spPr>
        <p:txBody>
          <a:bodyPr numCol="2" spcCol="571500"/>
          <a:lstStyle/>
          <a:p>
            <a:pPr>
              <a:buBlip>
                <a:blip r:embed="rId2"/>
              </a:buBlip>
            </a:pPr>
            <a:r>
              <a:t>Welcome/Introduction</a:t>
            </a:r>
          </a:p>
          <a:p>
            <a:pPr>
              <a:buBlip>
                <a:blip r:embed="rId2"/>
              </a:buBlip>
            </a:pPr>
            <a:r>
              <a:t>Action Items</a:t>
            </a:r>
          </a:p>
          <a:p>
            <a:pPr>
              <a:buBlip>
                <a:blip r:embed="rId2"/>
              </a:buBlip>
            </a:pPr>
            <a:r>
              <a:t>Safety Net</a:t>
            </a:r>
          </a:p>
          <a:p>
            <a:pPr>
              <a:buBlip>
                <a:blip r:embed="rId2"/>
              </a:buBlip>
            </a:pPr>
            <a:r>
              <a:t>EFC UOM “nanogram”</a:t>
            </a:r>
          </a:p>
          <a:p>
            <a:pPr>
              <a:buBlip>
                <a:blip r:embed="rId2"/>
              </a:buBlip>
            </a:pPr>
            <a:r>
              <a:t>PBS XML Schema 3.0</a:t>
            </a:r>
          </a:p>
          <a:p>
            <a:pPr>
              <a:buBlip>
                <a:blip r:embed="rId2"/>
              </a:buBlip>
              <a:defRPr>
                <a:solidFill>
                  <a:schemeClr val="accent4">
                    <a:hueOff val="384618"/>
                    <a:satOff val="3869"/>
                    <a:lumOff val="5802"/>
                  </a:schemeClr>
                </a:solidFill>
              </a:defRPr>
            </a:pPr>
            <a:r>
              <a:t>AMT v3</a:t>
            </a:r>
          </a:p>
          <a:p>
            <a:pPr>
              <a:buBlip>
                <a:blip r:embed="rId2"/>
              </a:buBlip>
            </a:pPr>
            <a:r>
              <a:t>IHMN</a:t>
            </a:r>
          </a:p>
          <a:p>
            <a:pPr>
              <a:buBlip>
                <a:blip r:embed="rId2"/>
              </a:buBlip>
            </a:pPr>
            <a:r>
              <a:t>PBS XML Subsets</a:t>
            </a:r>
          </a:p>
          <a:p>
            <a:pPr>
              <a:buBlip>
                <a:blip r:embed="rId2"/>
              </a:buBlip>
            </a:pPr>
            <a:r>
              <a:t>Other Business</a:t>
            </a:r>
          </a:p>
          <a:p>
            <a:pPr>
              <a:buBlip>
                <a:blip r:embed="rId2"/>
              </a:buBlip>
            </a:pPr>
            <a:r>
              <a:t>Meeting close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AMT v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AMT v3</a:t>
            </a:r>
          </a:p>
        </p:txBody>
      </p:sp>
      <p:sp>
        <p:nvSpPr>
          <p:cNvPr id="557" name="PharmCIS uses AMT v3…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PharmCIS uses AMT v3</a:t>
            </a:r>
          </a:p>
          <a:p>
            <a:pPr>
              <a:buBlip>
                <a:blip r:embed="rId2"/>
              </a:buBlip>
            </a:pPr>
            <a:r>
              <a:t>Load monthly releases</a:t>
            </a:r>
          </a:p>
          <a:p>
            <a:pPr>
              <a:buBlip>
                <a:blip r:embed="rId2"/>
              </a:buBlip>
            </a:pPr>
            <a:r>
              <a:t>Backlog of un-reconciled concepts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AMT v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AMT v3</a:t>
            </a:r>
          </a:p>
        </p:txBody>
      </p:sp>
      <p:graphicFrame>
        <p:nvGraphicFramePr>
          <p:cNvPr id="560" name="Non-AMT Concepts"/>
          <p:cNvGraphicFramePr/>
          <p:nvPr/>
        </p:nvGraphicFramePr>
        <p:xfrm>
          <a:off x="448695" y="2238700"/>
          <a:ext cx="11460879" cy="6210808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Agenda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Agenda</a:t>
            </a:r>
          </a:p>
        </p:txBody>
      </p:sp>
      <p:sp>
        <p:nvSpPr>
          <p:cNvPr id="563" name="Welcome/Introduction…"/>
          <p:cNvSpPr/>
          <p:nvPr>
            <p:ph type="body" idx="1"/>
          </p:nvPr>
        </p:nvSpPr>
        <p:spPr>
          <a:xfrm>
            <a:off x="787400" y="2768600"/>
            <a:ext cx="11430000" cy="6007100"/>
          </a:xfrm>
          <a:prstGeom prst="rect">
            <a:avLst/>
          </a:prstGeom>
        </p:spPr>
        <p:txBody>
          <a:bodyPr numCol="2" spcCol="571500"/>
          <a:lstStyle/>
          <a:p>
            <a:pPr>
              <a:buBlip>
                <a:blip r:embed="rId2"/>
              </a:buBlip>
            </a:pPr>
            <a:r>
              <a:t>Welcome/Introduction</a:t>
            </a:r>
          </a:p>
          <a:p>
            <a:pPr>
              <a:buBlip>
                <a:blip r:embed="rId2"/>
              </a:buBlip>
            </a:pPr>
            <a:r>
              <a:t>Action Items</a:t>
            </a:r>
          </a:p>
          <a:p>
            <a:pPr>
              <a:buBlip>
                <a:blip r:embed="rId2"/>
              </a:buBlip>
            </a:pPr>
            <a:r>
              <a:t>Safety Net</a:t>
            </a:r>
          </a:p>
          <a:p>
            <a:pPr>
              <a:buBlip>
                <a:blip r:embed="rId2"/>
              </a:buBlip>
            </a:pPr>
            <a:r>
              <a:t>EFC UOM “nanogram”</a:t>
            </a:r>
          </a:p>
          <a:p>
            <a:pPr>
              <a:buBlip>
                <a:blip r:embed="rId2"/>
              </a:buBlip>
            </a:pPr>
            <a:r>
              <a:t>PBS XML Schema 3.0</a:t>
            </a:r>
          </a:p>
          <a:p>
            <a:pPr>
              <a:buBlip>
                <a:blip r:embed="rId2"/>
              </a:buBlip>
            </a:pPr>
            <a:r>
              <a:t>AMT v3</a:t>
            </a:r>
          </a:p>
          <a:p>
            <a:pPr>
              <a:buBlip>
                <a:blip r:embed="rId2"/>
              </a:buBlip>
              <a:defRPr>
                <a:solidFill>
                  <a:schemeClr val="accent4">
                    <a:hueOff val="384618"/>
                    <a:satOff val="3869"/>
                    <a:lumOff val="5802"/>
                  </a:schemeClr>
                </a:solidFill>
              </a:defRPr>
            </a:pPr>
            <a:r>
              <a:t>IHMN</a:t>
            </a:r>
          </a:p>
          <a:p>
            <a:pPr>
              <a:buBlip>
                <a:blip r:embed="rId2"/>
              </a:buBlip>
            </a:pPr>
            <a:r>
              <a:t>PBS XML Subsets</a:t>
            </a:r>
          </a:p>
          <a:p>
            <a:pPr>
              <a:buBlip>
                <a:blip r:embed="rId2"/>
              </a:buBlip>
            </a:pPr>
            <a:r>
              <a:t>Other Business</a:t>
            </a:r>
          </a:p>
          <a:p>
            <a:pPr>
              <a:buBlip>
                <a:blip r:embed="rId2"/>
              </a:buBlip>
            </a:pPr>
            <a:r>
              <a:t>Meeting close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IHMN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IHMN</a:t>
            </a:r>
          </a:p>
        </p:txBody>
      </p:sp>
      <p:sp>
        <p:nvSpPr>
          <p:cNvPr id="566" name="International Harmonisation of Medicine Names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pPr/>
            <a:r>
              <a:t>International Harmonisation of Medicine Names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Agenda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Agenda</a:t>
            </a:r>
          </a:p>
        </p:txBody>
      </p:sp>
      <p:sp>
        <p:nvSpPr>
          <p:cNvPr id="569" name="Welcome/Introduction…"/>
          <p:cNvSpPr/>
          <p:nvPr>
            <p:ph type="body" idx="1"/>
          </p:nvPr>
        </p:nvSpPr>
        <p:spPr>
          <a:xfrm>
            <a:off x="787400" y="2768600"/>
            <a:ext cx="11430000" cy="6007100"/>
          </a:xfrm>
          <a:prstGeom prst="rect">
            <a:avLst/>
          </a:prstGeom>
        </p:spPr>
        <p:txBody>
          <a:bodyPr numCol="2" spcCol="571500"/>
          <a:lstStyle/>
          <a:p>
            <a:pPr>
              <a:buBlip>
                <a:blip r:embed="rId2"/>
              </a:buBlip>
            </a:pPr>
            <a:r>
              <a:t>Welcome/Introduction</a:t>
            </a:r>
          </a:p>
          <a:p>
            <a:pPr>
              <a:buBlip>
                <a:blip r:embed="rId2"/>
              </a:buBlip>
            </a:pPr>
            <a:r>
              <a:t>Action Items</a:t>
            </a:r>
          </a:p>
          <a:p>
            <a:pPr>
              <a:buBlip>
                <a:blip r:embed="rId2"/>
              </a:buBlip>
            </a:pPr>
            <a:r>
              <a:t>Safety Net</a:t>
            </a:r>
          </a:p>
          <a:p>
            <a:pPr>
              <a:buBlip>
                <a:blip r:embed="rId2"/>
              </a:buBlip>
            </a:pPr>
            <a:r>
              <a:t>EFC UOM “nanogram”</a:t>
            </a:r>
          </a:p>
          <a:p>
            <a:pPr>
              <a:buBlip>
                <a:blip r:embed="rId2"/>
              </a:buBlip>
            </a:pPr>
            <a:r>
              <a:t>PBS XML Schema 3.0</a:t>
            </a:r>
          </a:p>
          <a:p>
            <a:pPr>
              <a:buBlip>
                <a:blip r:embed="rId2"/>
              </a:buBlip>
            </a:pPr>
            <a:r>
              <a:t>AMT v3</a:t>
            </a:r>
          </a:p>
          <a:p>
            <a:pPr>
              <a:buBlip>
                <a:blip r:embed="rId2"/>
              </a:buBlip>
            </a:pPr>
            <a:r>
              <a:t>IHMN</a:t>
            </a:r>
          </a:p>
          <a:p>
            <a:pPr>
              <a:buBlip>
                <a:blip r:embed="rId2"/>
              </a:buBlip>
              <a:defRPr>
                <a:solidFill>
                  <a:schemeClr val="accent4">
                    <a:hueOff val="384618"/>
                    <a:satOff val="3869"/>
                    <a:lumOff val="5802"/>
                  </a:schemeClr>
                </a:solidFill>
              </a:defRPr>
            </a:pPr>
            <a:r>
              <a:t>PBS XML Subsets</a:t>
            </a:r>
          </a:p>
          <a:p>
            <a:pPr>
              <a:buBlip>
                <a:blip r:embed="rId2"/>
              </a:buBlip>
            </a:pPr>
            <a:r>
              <a:t>Other Business</a:t>
            </a:r>
          </a:p>
          <a:p>
            <a:pPr>
              <a:buBlip>
                <a:blip r:embed="rId2"/>
              </a:buBlip>
            </a:pPr>
            <a:r>
              <a:t>Meeting close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PBS XML Subsets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PBS XML Subsets</a:t>
            </a:r>
          </a:p>
        </p:txBody>
      </p:sp>
      <p:sp>
        <p:nvSpPr>
          <p:cNvPr id="572" name="Content to be provided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pPr/>
            <a:r>
              <a:t>Content to be provided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Agenda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Agenda</a:t>
            </a:r>
          </a:p>
        </p:txBody>
      </p:sp>
      <p:sp>
        <p:nvSpPr>
          <p:cNvPr id="575" name="Welcome/Introduction…"/>
          <p:cNvSpPr/>
          <p:nvPr>
            <p:ph type="body" idx="1"/>
          </p:nvPr>
        </p:nvSpPr>
        <p:spPr>
          <a:xfrm>
            <a:off x="787400" y="2768600"/>
            <a:ext cx="11430000" cy="6007100"/>
          </a:xfrm>
          <a:prstGeom prst="rect">
            <a:avLst/>
          </a:prstGeom>
        </p:spPr>
        <p:txBody>
          <a:bodyPr numCol="2" spcCol="571500"/>
          <a:lstStyle/>
          <a:p>
            <a:pPr>
              <a:buBlip>
                <a:blip r:embed="rId2"/>
              </a:buBlip>
            </a:pPr>
            <a:r>
              <a:t>Welcome/Introduction</a:t>
            </a:r>
          </a:p>
          <a:p>
            <a:pPr>
              <a:buBlip>
                <a:blip r:embed="rId2"/>
              </a:buBlip>
            </a:pPr>
            <a:r>
              <a:t>Action Items</a:t>
            </a:r>
          </a:p>
          <a:p>
            <a:pPr>
              <a:buBlip>
                <a:blip r:embed="rId2"/>
              </a:buBlip>
            </a:pPr>
            <a:r>
              <a:t>Safety Net</a:t>
            </a:r>
          </a:p>
          <a:p>
            <a:pPr>
              <a:buBlip>
                <a:blip r:embed="rId2"/>
              </a:buBlip>
            </a:pPr>
            <a:r>
              <a:t>EFC UOM “nanogram”</a:t>
            </a:r>
          </a:p>
          <a:p>
            <a:pPr>
              <a:buBlip>
                <a:blip r:embed="rId2"/>
              </a:buBlip>
            </a:pPr>
            <a:r>
              <a:t>PBS XML Schema 3.0</a:t>
            </a:r>
          </a:p>
          <a:p>
            <a:pPr>
              <a:buBlip>
                <a:blip r:embed="rId2"/>
              </a:buBlip>
            </a:pPr>
            <a:r>
              <a:t>AMT v3</a:t>
            </a:r>
          </a:p>
          <a:p>
            <a:pPr>
              <a:buBlip>
                <a:blip r:embed="rId2"/>
              </a:buBlip>
            </a:pPr>
            <a:r>
              <a:t>IHMN</a:t>
            </a:r>
          </a:p>
          <a:p>
            <a:pPr>
              <a:buBlip>
                <a:blip r:embed="rId2"/>
              </a:buBlip>
            </a:pPr>
            <a:r>
              <a:t>PBS XML Subsets</a:t>
            </a:r>
          </a:p>
          <a:p>
            <a:pPr>
              <a:buBlip>
                <a:blip r:embed="rId2"/>
              </a:buBlip>
              <a:defRPr>
                <a:solidFill>
                  <a:schemeClr val="accent4">
                    <a:hueOff val="384618"/>
                    <a:satOff val="3869"/>
                    <a:lumOff val="5802"/>
                  </a:schemeClr>
                </a:solidFill>
              </a:defRPr>
            </a:pPr>
            <a:r>
              <a:t>Other Business</a:t>
            </a:r>
          </a:p>
          <a:p>
            <a:pPr>
              <a:buBlip>
                <a:blip r:embed="rId2"/>
              </a:buBlip>
            </a:pPr>
            <a:r>
              <a:t>Meeting close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Action Items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Action Items</a:t>
            </a:r>
          </a:p>
        </p:txBody>
      </p:sp>
      <p:sp>
        <p:nvSpPr>
          <p:cNvPr id="228" name="Can we achieve better synchronisation between PBS and AMT releases?…"/>
          <p:cNvSpPr/>
          <p:nvPr>
            <p:ph type="body" idx="1"/>
          </p:nvPr>
        </p:nvSpPr>
        <p:spPr>
          <a:xfrm>
            <a:off x="787400" y="2768600"/>
            <a:ext cx="11430000" cy="6479431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  <a:defRPr i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>
              <a:buBlip>
                <a:blip r:embed="rId2"/>
              </a:buBlip>
            </a:lvl2pPr>
          </a:lstStyle>
          <a:p>
            <a:pPr/>
            <a:r>
              <a:t>Can we achieve better synchronisation between PBS and AMT releases?</a:t>
            </a:r>
          </a:p>
          <a:p>
            <a:pPr lvl="1"/>
            <a:r>
              <a:t>Ongoing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Agenda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Agenda</a:t>
            </a:r>
          </a:p>
        </p:txBody>
      </p:sp>
      <p:sp>
        <p:nvSpPr>
          <p:cNvPr id="578" name="Welcome/Introduction…"/>
          <p:cNvSpPr/>
          <p:nvPr>
            <p:ph type="body" idx="1"/>
          </p:nvPr>
        </p:nvSpPr>
        <p:spPr>
          <a:xfrm>
            <a:off x="787400" y="2768600"/>
            <a:ext cx="11430000" cy="6007100"/>
          </a:xfrm>
          <a:prstGeom prst="rect">
            <a:avLst/>
          </a:prstGeom>
        </p:spPr>
        <p:txBody>
          <a:bodyPr numCol="2" spcCol="571500"/>
          <a:lstStyle/>
          <a:p>
            <a:pPr>
              <a:buBlip>
                <a:blip r:embed="rId2"/>
              </a:buBlip>
            </a:pPr>
            <a:r>
              <a:t>Welcome/Introduction</a:t>
            </a:r>
          </a:p>
          <a:p>
            <a:pPr>
              <a:buBlip>
                <a:blip r:embed="rId2"/>
              </a:buBlip>
            </a:pPr>
            <a:r>
              <a:t>Action Items</a:t>
            </a:r>
          </a:p>
          <a:p>
            <a:pPr>
              <a:buBlip>
                <a:blip r:embed="rId2"/>
              </a:buBlip>
            </a:pPr>
            <a:r>
              <a:t>Safety Net</a:t>
            </a:r>
          </a:p>
          <a:p>
            <a:pPr>
              <a:buBlip>
                <a:blip r:embed="rId2"/>
              </a:buBlip>
            </a:pPr>
            <a:r>
              <a:t>EFC UOM “nanogram”</a:t>
            </a:r>
          </a:p>
          <a:p>
            <a:pPr>
              <a:buBlip>
                <a:blip r:embed="rId2"/>
              </a:buBlip>
            </a:pPr>
            <a:r>
              <a:t>PBS XML Schema 3.0</a:t>
            </a:r>
          </a:p>
          <a:p>
            <a:pPr>
              <a:buBlip>
                <a:blip r:embed="rId2"/>
              </a:buBlip>
            </a:pPr>
            <a:r>
              <a:t>AMT v3</a:t>
            </a:r>
          </a:p>
          <a:p>
            <a:pPr>
              <a:buBlip>
                <a:blip r:embed="rId2"/>
              </a:buBlip>
            </a:pPr>
            <a:r>
              <a:t>IHMN</a:t>
            </a:r>
          </a:p>
          <a:p>
            <a:pPr>
              <a:buBlip>
                <a:blip r:embed="rId2"/>
              </a:buBlip>
            </a:pPr>
            <a:r>
              <a:t>PBS XML Subsets</a:t>
            </a:r>
          </a:p>
          <a:p>
            <a:pPr>
              <a:buBlip>
                <a:blip r:embed="rId2"/>
              </a:buBlip>
            </a:pPr>
            <a:r>
              <a:t>Other Business</a:t>
            </a:r>
          </a:p>
          <a:p>
            <a:pPr>
              <a:buBlip>
                <a:blip r:embed="rId2"/>
              </a:buBlip>
              <a:defRPr>
                <a:solidFill>
                  <a:schemeClr val="accent4">
                    <a:hueOff val="384618"/>
                    <a:satOff val="3869"/>
                    <a:lumOff val="5802"/>
                  </a:schemeClr>
                </a:solidFill>
              </a:defRPr>
            </a:pPr>
            <a:r>
              <a:t>Meeting close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Meeting Close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Meeting Close</a:t>
            </a:r>
          </a:p>
        </p:txBody>
      </p:sp>
      <p:sp>
        <p:nvSpPr>
          <p:cNvPr id="581" name="Next meeting November 201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pPr/>
            <a:r>
              <a:t>Next meeting November 2017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Action Items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Action Items</a:t>
            </a:r>
          </a:p>
        </p:txBody>
      </p:sp>
      <p:sp>
        <p:nvSpPr>
          <p:cNvPr id="231" name="Pro’s and Con’s of adding PBS code to script.…"/>
          <p:cNvSpPr/>
          <p:nvPr>
            <p:ph type="body" idx="1"/>
          </p:nvPr>
        </p:nvSpPr>
        <p:spPr>
          <a:xfrm>
            <a:off x="787400" y="2768600"/>
            <a:ext cx="11430000" cy="6479431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  <a:defRPr i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>
              <a:buBlip>
                <a:blip r:embed="rId2"/>
              </a:buBlip>
            </a:lvl2pPr>
          </a:lstStyle>
          <a:p>
            <a:pPr/>
            <a:r>
              <a:t>Pro’s and Con’s of adding PBS code to script.</a:t>
            </a:r>
          </a:p>
          <a:p>
            <a:pPr lvl="1"/>
            <a:r>
              <a:t>Policy discussion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Action Items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Action Items</a:t>
            </a:r>
          </a:p>
        </p:txBody>
      </p:sp>
      <p:sp>
        <p:nvSpPr>
          <p:cNvPr id="234" name="How will new V3 features be emulated in V2?…"/>
          <p:cNvSpPr/>
          <p:nvPr>
            <p:ph type="body" idx="1"/>
          </p:nvPr>
        </p:nvSpPr>
        <p:spPr>
          <a:xfrm>
            <a:off x="787400" y="2768600"/>
            <a:ext cx="11430000" cy="6479431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  <a:defRPr i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>
              <a:buBlip>
                <a:blip r:embed="rId2"/>
              </a:buBlip>
            </a:lvl2pPr>
          </a:lstStyle>
          <a:p>
            <a:pPr/>
            <a:r>
              <a:t>How will new V3 features be emulated in V2?</a:t>
            </a:r>
          </a:p>
          <a:p>
            <a:pPr lvl="1"/>
            <a:r>
              <a:t>See presentation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Action Items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Action Items</a:t>
            </a:r>
          </a:p>
        </p:txBody>
      </p:sp>
      <p:sp>
        <p:nvSpPr>
          <p:cNvPr id="237" name="Add Rendering Specification to PBS XML Schema package…"/>
          <p:cNvSpPr/>
          <p:nvPr>
            <p:ph type="body" idx="1"/>
          </p:nvPr>
        </p:nvSpPr>
        <p:spPr>
          <a:xfrm>
            <a:off x="787400" y="2768600"/>
            <a:ext cx="11430000" cy="6479431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  <a:defRPr i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Add Rendering Specification to PBS XML Schema package</a:t>
            </a:r>
          </a:p>
          <a:p>
            <a:pPr lvl="1">
              <a:buBlip>
                <a:blip r:embed="rId2"/>
              </a:buBlip>
            </a:pPr>
            <a:r>
              <a:t>Accepted</a:t>
            </a:r>
          </a:p>
          <a:p>
            <a:pPr lvl="1">
              <a:buBlip>
                <a:blip r:embed="rId2"/>
              </a:buBlip>
            </a:pPr>
            <a:r>
              <a:t>Will be provided ASAP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Industrial">
  <a:themeElements>
    <a:clrScheme name="Industrial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73CF"/>
      </a:accent1>
      <a:accent2>
        <a:srgbClr val="1A941F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Industrial">
      <a:majorFont>
        <a:latin typeface="Helvetica Neue Light"/>
        <a:ea typeface="Helvetica Neue Light"/>
        <a:cs typeface="Helvetica Neue Light"/>
      </a:majorFont>
      <a:minorFont>
        <a:latin typeface="Helvetica Neue Light"/>
        <a:ea typeface="Helvetica Neue Light"/>
        <a:cs typeface="Helvetica Neue Light"/>
      </a:minorFont>
    </a:fontScheme>
    <a:fmtScheme name="Industr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64529" dir="2700000">
                <a:srgbClr val="000000">
                  <a:alpha val="48275"/>
                </a:srgbClr>
              </a:outerShdw>
            </a:effectLst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64529" dir="2700000">
                <a:srgbClr val="000000">
                  <a:alpha val="48275"/>
                </a:srgbClr>
              </a:outerShdw>
            </a:effectLst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Industrial">
  <a:themeElements>
    <a:clrScheme name="Industrial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73CF"/>
      </a:accent1>
      <a:accent2>
        <a:srgbClr val="1A941F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Industrial">
      <a:majorFont>
        <a:latin typeface="Helvetica Neue Light"/>
        <a:ea typeface="Helvetica Neue Light"/>
        <a:cs typeface="Helvetica Neue Light"/>
      </a:majorFont>
      <a:minorFont>
        <a:latin typeface="Helvetica Neue Light"/>
        <a:ea typeface="Helvetica Neue Light"/>
        <a:cs typeface="Helvetica Neue Light"/>
      </a:minorFont>
    </a:fontScheme>
    <a:fmtScheme name="Industr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64529" dir="2700000">
                <a:srgbClr val="000000">
                  <a:alpha val="48275"/>
                </a:srgbClr>
              </a:outerShdw>
            </a:effectLst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64529" dir="2700000">
                <a:srgbClr val="000000">
                  <a:alpha val="48275"/>
                </a:srgbClr>
              </a:outerShdw>
            </a:effectLst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