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def" i="de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b="def" i="def"/>
      <a:tcStyle>
        <a:tcBdr/>
        <a:fill>
          <a:solidFill>
            <a:srgbClr val="94908F">
              <a:alpha val="64999"/>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def" i="de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def" i="de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def" i="de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def" i="de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 styleId="{8F44A2F1-9E1F-4B54-A3A2-5F16C0AD49E2}" styleName="">
    <a:tblBg/>
    <a:wholeTb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noFill/>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noFill/>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7525"/>
          <c:y val="0.166968"/>
          <c:w val="0.905912"/>
          <c:h val="0.733486"/>
        </c:manualLayout>
      </c:layout>
      <c:lineChart>
        <c:grouping val="standard"/>
        <c:varyColors val="0"/>
        <c:ser>
          <c:idx val="0"/>
          <c:order val="0"/>
          <c:tx>
            <c:strRef>
              <c:f>Sheet1!$A$2</c:f>
              <c:strCache>
                <c:ptCount val="1"/>
                <c:pt idx="0">
                  <c:v>non-AMT Concepts</c:v>
                </c:pt>
              </c:strCache>
            </c:strRef>
          </c:tx>
          <c:spPr>
            <a:noFill/>
            <a:ln w="76200" cap="flat">
              <a:solidFill>
                <a:srgbClr val="4CAEFF">
                  <a:alpha val="60000"/>
                </a:srgbClr>
              </a:solidFill>
              <a:prstDash val="solid"/>
              <a:miter lim="400000"/>
            </a:ln>
            <a:effectLst>
              <a:outerShdw sx="100000" sy="100000" kx="0" ky="0" algn="tl" rotWithShape="1" blurRad="50800" dist="25400" dir="5400000">
                <a:srgbClr val="000000">
                  <a:alpha val="50000"/>
                </a:srgbClr>
              </a:outerShdw>
            </a:effectLst>
          </c:spPr>
          <c:marker>
            <c:symbol val="circle"/>
            <c:size val="14"/>
            <c:spPr>
              <a:noFill/>
              <a:ln w="76200" cap="flat">
                <a:solidFill>
                  <a:srgbClr val="4CAFFF">
                    <a:alpha val="60000"/>
                  </a:srgbClr>
                </a:solidFill>
                <a:prstDash val="solid"/>
                <a:miter lim="400000"/>
              </a:ln>
              <a:effectLst/>
            </c:spPr>
          </c:marker>
          <c:dLbls>
            <c:numFmt formatCode="#,##0" sourceLinked="0"/>
            <c:txPr>
              <a:bodyPr/>
              <a:lstStyle/>
              <a:p>
                <a:pPr>
                  <a:defRPr b="0" i="0" strike="noStrike" sz="2800" u="none">
                    <a:solidFill>
                      <a:srgbClr val="FFFFFF"/>
                    </a:solidFill>
                    <a:latin typeface="Helvetica Neue Light"/>
                  </a:defRPr>
                </a:pPr>
              </a:p>
            </c:txPr>
            <c:dLblPos val="t"/>
            <c:showLegendKey val="0"/>
            <c:showVal val="0"/>
            <c:showCatName val="0"/>
            <c:showSerName val="0"/>
            <c:showPercent val="0"/>
            <c:showBubbleSize val="0"/>
            <c:showLeaderLines val="0"/>
          </c:dLbls>
          <c:cat>
            <c:strRef>
              <c:f>Sheet1!$B$1:$R$1</c:f>
              <c:strCache>
                <c:ptCount val="17"/>
                <c:pt idx="0">
                  <c:v>Jul 2015</c:v>
                </c:pt>
                <c:pt idx="1">
                  <c:v>Aug 2015</c:v>
                </c:pt>
                <c:pt idx="2">
                  <c:v>Sep 2015</c:v>
                </c:pt>
                <c:pt idx="3">
                  <c:v>Oct 2015</c:v>
                </c:pt>
                <c:pt idx="4">
                  <c:v>Nov 2015</c:v>
                </c:pt>
                <c:pt idx="5">
                  <c:v>Dec 2015</c:v>
                </c:pt>
                <c:pt idx="6">
                  <c:v>Jan 2016</c:v>
                </c:pt>
                <c:pt idx="7">
                  <c:v>Feb 2016</c:v>
                </c:pt>
                <c:pt idx="8">
                  <c:v>Mar 2016</c:v>
                </c:pt>
                <c:pt idx="9">
                  <c:v>Apr 2016</c:v>
                </c:pt>
                <c:pt idx="10">
                  <c:v>May 2016</c:v>
                </c:pt>
                <c:pt idx="11">
                  <c:v>June 2016</c:v>
                </c:pt>
                <c:pt idx="12">
                  <c:v>July 2016</c:v>
                </c:pt>
                <c:pt idx="13">
                  <c:v>August 2016</c:v>
                </c:pt>
                <c:pt idx="14">
                  <c:v>September 2016</c:v>
                </c:pt>
                <c:pt idx="15">
                  <c:v>October 2016</c:v>
                </c:pt>
                <c:pt idx="16">
                  <c:v>November 2016</c:v>
                </c:pt>
              </c:strCache>
            </c:strRef>
          </c:cat>
          <c:val>
            <c:numRef>
              <c:f>Sheet1!$B$2:$R$2</c:f>
              <c:numCache>
                <c:ptCount val="17"/>
                <c:pt idx="0">
                  <c:v>1743.000000</c:v>
                </c:pt>
                <c:pt idx="1">
                  <c:v>1797.000000</c:v>
                </c:pt>
                <c:pt idx="2">
                  <c:v>1824.000000</c:v>
                </c:pt>
                <c:pt idx="3">
                  <c:v>1841.000000</c:v>
                </c:pt>
                <c:pt idx="4">
                  <c:v>1878.000000</c:v>
                </c:pt>
                <c:pt idx="5">
                  <c:v>1924.000000</c:v>
                </c:pt>
                <c:pt idx="6">
                  <c:v>1947.000000</c:v>
                </c:pt>
                <c:pt idx="7">
                  <c:v>2049.000000</c:v>
                </c:pt>
                <c:pt idx="8">
                  <c:v>2093.000000</c:v>
                </c:pt>
                <c:pt idx="9">
                  <c:v>1989.000000</c:v>
                </c:pt>
                <c:pt idx="10">
                  <c:v>1858.000000</c:v>
                </c:pt>
                <c:pt idx="11">
                  <c:v>1081.000000</c:v>
                </c:pt>
                <c:pt idx="12">
                  <c:v>1036.000000</c:v>
                </c:pt>
                <c:pt idx="13">
                  <c:v>1162.000000</c:v>
                </c:pt>
                <c:pt idx="14">
                  <c:v>1109.000000</c:v>
                </c:pt>
                <c:pt idx="15">
                  <c:v>1057.000000</c:v>
                </c:pt>
                <c:pt idx="16">
                  <c:v>1065.000000</c:v>
                </c:pt>
              </c:numCache>
            </c:numRef>
          </c:val>
          <c:smooth val="0"/>
        </c:ser>
        <c:ser>
          <c:idx val="1"/>
          <c:order val="1"/>
          <c:tx>
            <c:strRef>
              <c:f>Sheet1!$A$3</c:f>
              <c:strCache>
                <c:ptCount val="1"/>
                <c:pt idx="0">
                  <c:v>MPs</c:v>
                </c:pt>
              </c:strCache>
            </c:strRef>
          </c:tx>
          <c:spPr>
            <a:noFill/>
            <a:ln w="76200" cap="flat">
              <a:solidFill>
                <a:srgbClr val="59C81C">
                  <a:alpha val="60000"/>
                </a:srgbClr>
              </a:solidFill>
              <a:prstDash val="solid"/>
              <a:miter lim="400000"/>
            </a:ln>
            <a:effectLst>
              <a:outerShdw sx="100000" sy="100000" kx="0" ky="0" algn="tl" rotWithShape="1" blurRad="50800" dist="25400" dir="5400000">
                <a:srgbClr val="000000">
                  <a:alpha val="50000"/>
                </a:srgbClr>
              </a:outerShdw>
            </a:effectLst>
          </c:spPr>
          <c:marker>
            <c:symbol val="circle"/>
            <c:size val="14"/>
            <c:spPr>
              <a:noFill/>
              <a:ln w="76200" cap="flat">
                <a:solidFill>
                  <a:srgbClr val="58C71C">
                    <a:alpha val="60000"/>
                  </a:srgbClr>
                </a:solidFill>
                <a:prstDash val="solid"/>
                <a:miter lim="400000"/>
              </a:ln>
              <a:effectLst/>
            </c:spPr>
          </c:marker>
          <c:dLbls>
            <c:numFmt formatCode="#,##0" sourceLinked="0"/>
            <c:txPr>
              <a:bodyPr/>
              <a:lstStyle/>
              <a:p>
                <a:pPr>
                  <a:defRPr b="0" i="0" strike="noStrike" sz="2800" u="none">
                    <a:solidFill>
                      <a:srgbClr val="FFFFFF"/>
                    </a:solidFill>
                    <a:latin typeface="Helvetica Neue Light"/>
                  </a:defRPr>
                </a:pPr>
              </a:p>
            </c:txPr>
            <c:dLblPos val="t"/>
            <c:showLegendKey val="0"/>
            <c:showVal val="0"/>
            <c:showCatName val="0"/>
            <c:showSerName val="0"/>
            <c:showPercent val="0"/>
            <c:showBubbleSize val="0"/>
            <c:showLeaderLines val="0"/>
          </c:dLbls>
          <c:cat>
            <c:strRef>
              <c:f>Sheet1!$B$1:$R$1</c:f>
              <c:strCache>
                <c:ptCount val="17"/>
                <c:pt idx="0">
                  <c:v>Jul 2015</c:v>
                </c:pt>
                <c:pt idx="1">
                  <c:v>Aug 2015</c:v>
                </c:pt>
                <c:pt idx="2">
                  <c:v>Sep 2015</c:v>
                </c:pt>
                <c:pt idx="3">
                  <c:v>Oct 2015</c:v>
                </c:pt>
                <c:pt idx="4">
                  <c:v>Nov 2015</c:v>
                </c:pt>
                <c:pt idx="5">
                  <c:v>Dec 2015</c:v>
                </c:pt>
                <c:pt idx="6">
                  <c:v>Jan 2016</c:v>
                </c:pt>
                <c:pt idx="7">
                  <c:v>Feb 2016</c:v>
                </c:pt>
                <c:pt idx="8">
                  <c:v>Mar 2016</c:v>
                </c:pt>
                <c:pt idx="9">
                  <c:v>Apr 2016</c:v>
                </c:pt>
                <c:pt idx="10">
                  <c:v>May 2016</c:v>
                </c:pt>
                <c:pt idx="11">
                  <c:v>June 2016</c:v>
                </c:pt>
                <c:pt idx="12">
                  <c:v>July 2016</c:v>
                </c:pt>
                <c:pt idx="13">
                  <c:v>August 2016</c:v>
                </c:pt>
                <c:pt idx="14">
                  <c:v>September 2016</c:v>
                </c:pt>
                <c:pt idx="15">
                  <c:v>October 2016</c:v>
                </c:pt>
                <c:pt idx="16">
                  <c:v>November 2016</c:v>
                </c:pt>
              </c:strCache>
            </c:strRef>
          </c:cat>
          <c:val>
            <c:numRef>
              <c:f>Sheet1!$B$3:$R$3</c:f>
              <c:numCache>
                <c:ptCount val="17"/>
                <c:pt idx="0">
                  <c:v>54.000000</c:v>
                </c:pt>
                <c:pt idx="1">
                  <c:v>59.000000</c:v>
                </c:pt>
                <c:pt idx="2">
                  <c:v>63.000000</c:v>
                </c:pt>
                <c:pt idx="3">
                  <c:v>65.000000</c:v>
                </c:pt>
                <c:pt idx="4">
                  <c:v>68.000000</c:v>
                </c:pt>
                <c:pt idx="5">
                  <c:v>71.000000</c:v>
                </c:pt>
                <c:pt idx="6">
                  <c:v>70.000000</c:v>
                </c:pt>
                <c:pt idx="7">
                  <c:v>79.000000</c:v>
                </c:pt>
                <c:pt idx="8">
                  <c:v>85.000000</c:v>
                </c:pt>
                <c:pt idx="9">
                  <c:v>90.000000</c:v>
                </c:pt>
                <c:pt idx="10">
                  <c:v>104.000000</c:v>
                </c:pt>
                <c:pt idx="11">
                  <c:v>97.000000</c:v>
                </c:pt>
                <c:pt idx="12">
                  <c:v>80.000000</c:v>
                </c:pt>
                <c:pt idx="13">
                  <c:v>76.000000</c:v>
                </c:pt>
                <c:pt idx="14">
                  <c:v>71.000000</c:v>
                </c:pt>
                <c:pt idx="15">
                  <c:v>72.000000</c:v>
                </c:pt>
                <c:pt idx="16">
                  <c:v>73.000000</c:v>
                </c:pt>
              </c:numCache>
            </c:numRef>
          </c:val>
          <c:smooth val="0"/>
        </c:ser>
        <c:ser>
          <c:idx val="2"/>
          <c:order val="2"/>
          <c:tx>
            <c:strRef>
              <c:f>Sheet1!$A$4</c:f>
              <c:strCache>
                <c:ptCount val="1"/>
                <c:pt idx="0">
                  <c:v>MPPs</c:v>
                </c:pt>
              </c:strCache>
            </c:strRef>
          </c:tx>
          <c:spPr>
            <a:noFill/>
            <a:ln w="76200" cap="flat">
              <a:solidFill>
                <a:srgbClr val="A9A1A2">
                  <a:alpha val="60000"/>
                </a:srgbClr>
              </a:solidFill>
              <a:prstDash val="solid"/>
              <a:miter lim="400000"/>
            </a:ln>
            <a:effectLst>
              <a:outerShdw sx="100000" sy="100000" kx="0" ky="0" algn="tl" rotWithShape="1" blurRad="50800" dist="25400" dir="5400000">
                <a:srgbClr val="000000">
                  <a:alpha val="50000"/>
                </a:srgbClr>
              </a:outerShdw>
            </a:effectLst>
          </c:spPr>
          <c:marker>
            <c:symbol val="circle"/>
            <c:size val="14"/>
            <c:spPr>
              <a:noFill/>
              <a:ln w="76200" cap="flat">
                <a:solidFill>
                  <a:srgbClr val="A8A2A2">
                    <a:alpha val="60000"/>
                  </a:srgbClr>
                </a:solidFill>
                <a:prstDash val="solid"/>
                <a:miter lim="400000"/>
              </a:ln>
              <a:effectLst/>
            </c:spPr>
          </c:marker>
          <c:dLbls>
            <c:numFmt formatCode="#,##0" sourceLinked="0"/>
            <c:txPr>
              <a:bodyPr/>
              <a:lstStyle/>
              <a:p>
                <a:pPr>
                  <a:defRPr b="0" i="0" strike="noStrike" sz="2800" u="none">
                    <a:solidFill>
                      <a:srgbClr val="FFFFFF"/>
                    </a:solidFill>
                    <a:latin typeface="Helvetica Neue Light"/>
                  </a:defRPr>
                </a:pPr>
              </a:p>
            </c:txPr>
            <c:dLblPos val="t"/>
            <c:showLegendKey val="0"/>
            <c:showVal val="0"/>
            <c:showCatName val="0"/>
            <c:showSerName val="0"/>
            <c:showPercent val="0"/>
            <c:showBubbleSize val="0"/>
            <c:showLeaderLines val="0"/>
          </c:dLbls>
          <c:cat>
            <c:strRef>
              <c:f>Sheet1!$B$1:$R$1</c:f>
              <c:strCache>
                <c:ptCount val="17"/>
                <c:pt idx="0">
                  <c:v>Jul 2015</c:v>
                </c:pt>
                <c:pt idx="1">
                  <c:v>Aug 2015</c:v>
                </c:pt>
                <c:pt idx="2">
                  <c:v>Sep 2015</c:v>
                </c:pt>
                <c:pt idx="3">
                  <c:v>Oct 2015</c:v>
                </c:pt>
                <c:pt idx="4">
                  <c:v>Nov 2015</c:v>
                </c:pt>
                <c:pt idx="5">
                  <c:v>Dec 2015</c:v>
                </c:pt>
                <c:pt idx="6">
                  <c:v>Jan 2016</c:v>
                </c:pt>
                <c:pt idx="7">
                  <c:v>Feb 2016</c:v>
                </c:pt>
                <c:pt idx="8">
                  <c:v>Mar 2016</c:v>
                </c:pt>
                <c:pt idx="9">
                  <c:v>Apr 2016</c:v>
                </c:pt>
                <c:pt idx="10">
                  <c:v>May 2016</c:v>
                </c:pt>
                <c:pt idx="11">
                  <c:v>June 2016</c:v>
                </c:pt>
                <c:pt idx="12">
                  <c:v>July 2016</c:v>
                </c:pt>
                <c:pt idx="13">
                  <c:v>August 2016</c:v>
                </c:pt>
                <c:pt idx="14">
                  <c:v>September 2016</c:v>
                </c:pt>
                <c:pt idx="15">
                  <c:v>October 2016</c:v>
                </c:pt>
                <c:pt idx="16">
                  <c:v>November 2016</c:v>
                </c:pt>
              </c:strCache>
            </c:strRef>
          </c:cat>
          <c:val>
            <c:numRef>
              <c:f>Sheet1!$B$4:$R$4</c:f>
              <c:numCache>
                <c:ptCount val="17"/>
                <c:pt idx="0">
                  <c:v>263.000000</c:v>
                </c:pt>
                <c:pt idx="1">
                  <c:v>280.000000</c:v>
                </c:pt>
                <c:pt idx="2">
                  <c:v>285.000000</c:v>
                </c:pt>
                <c:pt idx="3">
                  <c:v>290.000000</c:v>
                </c:pt>
                <c:pt idx="4">
                  <c:v>296.000000</c:v>
                </c:pt>
                <c:pt idx="5">
                  <c:v>306.000000</c:v>
                </c:pt>
                <c:pt idx="6">
                  <c:v>315.000000</c:v>
                </c:pt>
                <c:pt idx="7">
                  <c:v>338.000000</c:v>
                </c:pt>
                <c:pt idx="8">
                  <c:v>351.000000</c:v>
                </c:pt>
                <c:pt idx="9">
                  <c:v>382.000000</c:v>
                </c:pt>
                <c:pt idx="10">
                  <c:v>393.000000</c:v>
                </c:pt>
                <c:pt idx="11">
                  <c:v>328.000000</c:v>
                </c:pt>
                <c:pt idx="12">
                  <c:v>300.000000</c:v>
                </c:pt>
                <c:pt idx="13">
                  <c:v>366.000000</c:v>
                </c:pt>
                <c:pt idx="14">
                  <c:v>347.000000</c:v>
                </c:pt>
                <c:pt idx="15">
                  <c:v>352.000000</c:v>
                </c:pt>
                <c:pt idx="16">
                  <c:v>350.000000</c:v>
                </c:pt>
              </c:numCache>
            </c:numRef>
          </c:val>
          <c:smooth val="0"/>
        </c:ser>
        <c:ser>
          <c:idx val="3"/>
          <c:order val="3"/>
          <c:tx>
            <c:strRef>
              <c:f>Sheet1!$A$5</c:f>
              <c:strCache>
                <c:ptCount val="1"/>
                <c:pt idx="0">
                  <c:v>TPPs</c:v>
                </c:pt>
              </c:strCache>
            </c:strRef>
          </c:tx>
          <c:spPr>
            <a:noFill/>
            <a:ln w="76200" cap="flat">
              <a:solidFill>
                <a:srgbClr val="E92D09">
                  <a:alpha val="60000"/>
                </a:srgbClr>
              </a:solidFill>
              <a:prstDash val="solid"/>
              <a:miter lim="400000"/>
            </a:ln>
            <a:effectLst>
              <a:outerShdw sx="100000" sy="100000" kx="0" ky="0" algn="tl" rotWithShape="1" blurRad="50800" dist="25400" dir="5400000">
                <a:srgbClr val="000000">
                  <a:alpha val="50000"/>
                </a:srgbClr>
              </a:outerShdw>
            </a:effectLst>
          </c:spPr>
          <c:marker>
            <c:symbol val="circle"/>
            <c:size val="14"/>
            <c:spPr>
              <a:noFill/>
              <a:ln w="76200" cap="flat">
                <a:solidFill>
                  <a:srgbClr val="E82E09">
                    <a:alpha val="60000"/>
                  </a:srgbClr>
                </a:solidFill>
                <a:prstDash val="solid"/>
                <a:miter lim="400000"/>
              </a:ln>
              <a:effectLst/>
            </c:spPr>
          </c:marker>
          <c:dLbls>
            <c:numFmt formatCode="#,##0" sourceLinked="0"/>
            <c:txPr>
              <a:bodyPr/>
              <a:lstStyle/>
              <a:p>
                <a:pPr>
                  <a:defRPr b="0" i="0" strike="noStrike" sz="2800" u="none">
                    <a:solidFill>
                      <a:srgbClr val="FFFFFF"/>
                    </a:solidFill>
                    <a:latin typeface="Helvetica Neue Light"/>
                  </a:defRPr>
                </a:pPr>
              </a:p>
            </c:txPr>
            <c:dLblPos val="t"/>
            <c:showLegendKey val="0"/>
            <c:showVal val="0"/>
            <c:showCatName val="0"/>
            <c:showSerName val="0"/>
            <c:showPercent val="0"/>
            <c:showBubbleSize val="0"/>
            <c:showLeaderLines val="0"/>
          </c:dLbls>
          <c:cat>
            <c:strRef>
              <c:f>Sheet1!$B$1:$R$1</c:f>
              <c:strCache>
                <c:ptCount val="17"/>
                <c:pt idx="0">
                  <c:v>Jul 2015</c:v>
                </c:pt>
                <c:pt idx="1">
                  <c:v>Aug 2015</c:v>
                </c:pt>
                <c:pt idx="2">
                  <c:v>Sep 2015</c:v>
                </c:pt>
                <c:pt idx="3">
                  <c:v>Oct 2015</c:v>
                </c:pt>
                <c:pt idx="4">
                  <c:v>Nov 2015</c:v>
                </c:pt>
                <c:pt idx="5">
                  <c:v>Dec 2015</c:v>
                </c:pt>
                <c:pt idx="6">
                  <c:v>Jan 2016</c:v>
                </c:pt>
                <c:pt idx="7">
                  <c:v>Feb 2016</c:v>
                </c:pt>
                <c:pt idx="8">
                  <c:v>Mar 2016</c:v>
                </c:pt>
                <c:pt idx="9">
                  <c:v>Apr 2016</c:v>
                </c:pt>
                <c:pt idx="10">
                  <c:v>May 2016</c:v>
                </c:pt>
                <c:pt idx="11">
                  <c:v>June 2016</c:v>
                </c:pt>
                <c:pt idx="12">
                  <c:v>July 2016</c:v>
                </c:pt>
                <c:pt idx="13">
                  <c:v>August 2016</c:v>
                </c:pt>
                <c:pt idx="14">
                  <c:v>September 2016</c:v>
                </c:pt>
                <c:pt idx="15">
                  <c:v>October 2016</c:v>
                </c:pt>
                <c:pt idx="16">
                  <c:v>November 2016</c:v>
                </c:pt>
              </c:strCache>
            </c:strRef>
          </c:cat>
          <c:val>
            <c:numRef>
              <c:f>Sheet1!$B$5:$R$5</c:f>
              <c:numCache>
                <c:ptCount val="17"/>
                <c:pt idx="0">
                  <c:v>1386.000000</c:v>
                </c:pt>
                <c:pt idx="1">
                  <c:v>1416.000000</c:v>
                </c:pt>
                <c:pt idx="2">
                  <c:v>1432.000000</c:v>
                </c:pt>
                <c:pt idx="3">
                  <c:v>1442.000000</c:v>
                </c:pt>
                <c:pt idx="4">
                  <c:v>1470.000000</c:v>
                </c:pt>
                <c:pt idx="5">
                  <c:v>1499.000000</c:v>
                </c:pt>
                <c:pt idx="6">
                  <c:v>1511.000000</c:v>
                </c:pt>
                <c:pt idx="7">
                  <c:v>1572.000000</c:v>
                </c:pt>
                <c:pt idx="8">
                  <c:v>1598.000000</c:v>
                </c:pt>
                <c:pt idx="9">
                  <c:v>1455.000000</c:v>
                </c:pt>
                <c:pt idx="10">
                  <c:v>1291.000000</c:v>
                </c:pt>
                <c:pt idx="11">
                  <c:v>620.000000</c:v>
                </c:pt>
                <c:pt idx="12">
                  <c:v>622.000000</c:v>
                </c:pt>
                <c:pt idx="13">
                  <c:v>693.000000</c:v>
                </c:pt>
                <c:pt idx="14">
                  <c:v>666.000000</c:v>
                </c:pt>
                <c:pt idx="15">
                  <c:v>613.000000</c:v>
                </c:pt>
                <c:pt idx="16">
                  <c:v>622.000000</c:v>
                </c:pt>
              </c:numCache>
            </c:numRef>
          </c:val>
          <c:smooth val="0"/>
        </c:ser>
        <c:marker val="1"/>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B8B8B8"/>
            </a:solidFill>
            <a:prstDash val="solid"/>
            <a:miter lim="400000"/>
          </a:ln>
        </c:spPr>
        <c:txPr>
          <a:bodyPr rot="0"/>
          <a:lstStyle/>
          <a:p>
            <a:pPr>
              <a:defRPr b="0" i="0" strike="noStrike" sz="2200" u="none">
                <a:solidFill>
                  <a:srgbClr val="FFFFFF"/>
                </a:solidFill>
                <a:latin typeface="Helvetica Neue Light"/>
              </a:defRPr>
            </a:pPr>
          </a:p>
        </c:txPr>
        <c:crossAx val="2094734553"/>
        <c:crosses val="autoZero"/>
        <c:auto val="1"/>
        <c:lblAlgn val="ctr"/>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2200" u="none">
                <a:solidFill>
                  <a:srgbClr val="FFFFFF"/>
                </a:solidFill>
                <a:latin typeface="Helvetica Neue Light"/>
              </a:defRPr>
            </a:pPr>
          </a:p>
        </c:txPr>
        <c:crossAx val="2094734552"/>
        <c:crosses val="autoZero"/>
        <c:crossBetween val="midCat"/>
        <c:majorUnit val="750"/>
        <c:minorUnit val="375"/>
      </c:valAx>
      <c:spPr>
        <a:noFill/>
        <a:ln w="12700" cap="flat">
          <a:noFill/>
          <a:miter lim="400000"/>
        </a:ln>
        <a:effectLst/>
      </c:spPr>
    </c:plotArea>
    <c:legend>
      <c:legendPos val="t"/>
      <c:layout>
        <c:manualLayout>
          <c:xMode val="edge"/>
          <c:yMode val="edge"/>
          <c:x val="0.0629895"/>
          <c:y val="0"/>
          <c:w val="0.88983"/>
          <c:h val="0.0901063"/>
        </c:manualLayout>
      </c:layout>
      <c:overlay val="1"/>
      <c:spPr>
        <a:noFill/>
        <a:ln w="12700" cap="flat">
          <a:noFill/>
          <a:miter lim="400000"/>
        </a:ln>
        <a:effectLst/>
      </c:spPr>
      <c:txPr>
        <a:bodyPr rot="0"/>
        <a:lstStyle/>
        <a:p>
          <a:pPr>
            <a:defRPr b="0" i="0" strike="noStrike" sz="2400" u="none">
              <a:solidFill>
                <a:srgbClr val="FFFFFF"/>
              </a:solidFill>
              <a:latin typeface="Helvetica Neue Light"/>
            </a:defRPr>
          </a:pPr>
        </a:p>
      </c:txPr>
    </c:legend>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ph type="sldImg"/>
          </p:nvPr>
        </p:nvSpPr>
        <p:spPr>
          <a:xfrm>
            <a:off x="1143000" y="685800"/>
            <a:ext cx="4572000" cy="3429000"/>
          </a:xfrm>
          <a:prstGeom prst="rect">
            <a:avLst/>
          </a:prstGeom>
        </p:spPr>
        <p:txBody>
          <a:bodyPr/>
          <a:lstStyle/>
          <a:p>
            <a:pPr/>
          </a:p>
        </p:txBody>
      </p:sp>
      <p:sp>
        <p:nvSpPr>
          <p:cNvPr id="209" name="Shape 20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sldImg"/>
          </p:nvPr>
        </p:nvSpPr>
        <p:spPr>
          <a:prstGeom prst="rect">
            <a:avLst/>
          </a:prstGeom>
        </p:spPr>
        <p:txBody>
          <a:bodyPr/>
          <a:lstStyle/>
          <a:p>
            <a:pPr/>
          </a:p>
        </p:txBody>
      </p:sp>
      <p:sp>
        <p:nvSpPr>
          <p:cNvPr id="331" name="Shape 331"/>
          <p:cNvSpPr/>
          <p:nvPr>
            <p:ph type="body" sz="quarter" idx="1"/>
          </p:nvPr>
        </p:nvSpPr>
        <p:spPr>
          <a:prstGeom prst="rect">
            <a:avLst/>
          </a:prstGeom>
        </p:spPr>
        <p:txBody>
          <a:bodyPr/>
          <a:lstStyle/>
          <a:p>
            <a:pPr/>
            <a:r>
              <a:t>Correct typo in published slides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tif"/><Relationship Id="rId4" Type="http://schemas.openxmlformats.org/officeDocument/2006/relationships/image" Target="../media/image4.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tif"/><Relationship Id="rId4" Type="http://schemas.openxmlformats.org/officeDocument/2006/relationships/image" Target="../media/image4.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787400" y="1371600"/>
            <a:ext cx="11303000" cy="3505200"/>
          </a:xfrm>
          <a:prstGeom prst="rect">
            <a:avLst/>
          </a:prstGeom>
        </p:spPr>
        <p:txBody>
          <a:bodyPr anchor="b"/>
          <a:lstStyle/>
          <a:p>
            <a:pPr/>
            <a:r>
              <a:t>Title Text</a:t>
            </a:r>
          </a:p>
        </p:txBody>
      </p:sp>
      <p:sp>
        <p:nvSpPr>
          <p:cNvPr id="12" name="Shape 12"/>
          <p:cNvSpPr/>
          <p:nvPr>
            <p:ph type="body" sz="half" idx="1"/>
          </p:nvPr>
        </p:nvSpPr>
        <p:spPr>
          <a:xfrm>
            <a:off x="787400" y="4864100"/>
            <a:ext cx="11303000" cy="3009900"/>
          </a:xfrm>
          <a:prstGeom prst="rect">
            <a:avLst/>
          </a:prstGeom>
        </p:spPr>
        <p:txBody>
          <a:bodyPr anchor="t"/>
          <a:lstStyle>
            <a:lvl1pPr marL="0" indent="0">
              <a:spcBef>
                <a:spcPts val="1200"/>
              </a:spcBef>
              <a:buSzTx/>
              <a:buNone/>
              <a:defRPr sz="4200">
                <a:solidFill>
                  <a:srgbClr val="73BFFF"/>
                </a:solidFill>
              </a:defRPr>
            </a:lvl1pPr>
            <a:lvl2pPr marL="0" indent="0">
              <a:spcBef>
                <a:spcPts val="1200"/>
              </a:spcBef>
              <a:buSzTx/>
              <a:buNone/>
              <a:defRPr sz="4200">
                <a:solidFill>
                  <a:srgbClr val="73BFFF"/>
                </a:solidFill>
              </a:defRPr>
            </a:lvl2pPr>
            <a:lvl3pPr marL="0" indent="0">
              <a:spcBef>
                <a:spcPts val="1200"/>
              </a:spcBef>
              <a:buSzTx/>
              <a:buNone/>
              <a:defRPr sz="4200">
                <a:solidFill>
                  <a:srgbClr val="73BFFF"/>
                </a:solidFill>
              </a:defRPr>
            </a:lvl3pPr>
            <a:lvl4pPr marL="0" indent="0">
              <a:spcBef>
                <a:spcPts val="1200"/>
              </a:spcBef>
              <a:buSzTx/>
              <a:buNone/>
              <a:defRPr sz="4200">
                <a:solidFill>
                  <a:srgbClr val="73BFFF"/>
                </a:solidFill>
              </a:defRPr>
            </a:lvl4pPr>
            <a:lvl5pPr marL="0" indent="0">
              <a:spcBef>
                <a:spcPts val="1200"/>
              </a:spcBef>
              <a:buSzTx/>
              <a:buNone/>
              <a:defRPr sz="4200">
                <a:solidFill>
                  <a:srgbClr val="73B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89" name="Shape 89"/>
          <p:cNvSpPr/>
          <p:nvPr>
            <p:ph type="pic" sz="half" idx="13"/>
          </p:nvPr>
        </p:nvSpPr>
        <p:spPr>
          <a:xfrm>
            <a:off x="7200900" y="2768600"/>
            <a:ext cx="5016500" cy="5715000"/>
          </a:xfrm>
          <a:prstGeom prst="rect">
            <a:avLst/>
          </a:prstGeom>
          <a:ln w="9525">
            <a:round/>
          </a:ln>
        </p:spPr>
        <p:txBody>
          <a:bodyPr lIns="91439" tIns="45719" rIns="91439" bIns="45719" anchor="t"/>
          <a:lstStyle/>
          <a:p>
            <a:pPr/>
          </a:p>
        </p:txBody>
      </p:sp>
      <p:sp>
        <p:nvSpPr>
          <p:cNvPr id="90" name="Shape 90"/>
          <p:cNvSpPr/>
          <p:nvPr>
            <p:ph type="title"/>
          </p:nvPr>
        </p:nvSpPr>
        <p:spPr>
          <a:prstGeom prst="rect">
            <a:avLst/>
          </a:prstGeom>
        </p:spPr>
        <p:txBody>
          <a:bodyPr/>
          <a:lstStyle/>
          <a:p>
            <a:pPr/>
            <a:r>
              <a:t>Title Text</a:t>
            </a:r>
          </a:p>
        </p:txBody>
      </p:sp>
      <p:sp>
        <p:nvSpPr>
          <p:cNvPr id="91" name="Shape 91"/>
          <p:cNvSpPr/>
          <p:nvPr>
            <p:ph type="body" sz="half" idx="1"/>
          </p:nvPr>
        </p:nvSpPr>
        <p:spPr>
          <a:xfrm>
            <a:off x="787400" y="2768600"/>
            <a:ext cx="5143500" cy="5715000"/>
          </a:xfrm>
          <a:prstGeom prst="rect">
            <a:avLst/>
          </a:prstGeom>
        </p:spPr>
        <p:txBody>
          <a:bodyPr/>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2" name="Shape 92"/>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99" name="Shape 99"/>
          <p:cNvSpPr/>
          <p:nvPr>
            <p:ph type="title"/>
          </p:nvPr>
        </p:nvSpPr>
        <p:spPr>
          <a:prstGeom prst="rect">
            <a:avLst/>
          </a:prstGeom>
        </p:spPr>
        <p:txBody>
          <a:bodyPr/>
          <a:lstStyle/>
          <a:p>
            <a:pPr/>
            <a:r>
              <a:t>Title Text</a:t>
            </a:r>
          </a:p>
        </p:txBody>
      </p:sp>
      <p:sp>
        <p:nvSpPr>
          <p:cNvPr id="100" name="Shape 100"/>
          <p:cNvSpPr/>
          <p:nvPr>
            <p:ph type="body" sz="half" idx="1"/>
          </p:nvPr>
        </p:nvSpPr>
        <p:spPr>
          <a:xfrm>
            <a:off x="787400" y="2768600"/>
            <a:ext cx="5143500" cy="5715000"/>
          </a:xfrm>
          <a:prstGeom prst="rect">
            <a:avLst/>
          </a:prstGeom>
        </p:spPr>
        <p:txBody>
          <a:bodyPr/>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01" name="Shape 101"/>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08" name="Shape 108"/>
          <p:cNvSpPr/>
          <p:nvPr>
            <p:ph type="title"/>
          </p:nvPr>
        </p:nvSpPr>
        <p:spPr>
          <a:prstGeom prst="rect">
            <a:avLst/>
          </a:prstGeom>
        </p:spPr>
        <p:txBody>
          <a:bodyPr/>
          <a:lstStyle/>
          <a:p>
            <a:pPr/>
            <a:r>
              <a:t>Title Text</a:t>
            </a:r>
          </a:p>
        </p:txBody>
      </p:sp>
      <p:sp>
        <p:nvSpPr>
          <p:cNvPr id="109" name="Shape 109"/>
          <p:cNvSpPr/>
          <p:nvPr>
            <p:ph type="body" sz="half" idx="1"/>
          </p:nvPr>
        </p:nvSpPr>
        <p:spPr>
          <a:xfrm>
            <a:off x="7073900" y="2768600"/>
            <a:ext cx="5143500" cy="5715000"/>
          </a:xfrm>
          <a:prstGeom prst="rect">
            <a:avLst/>
          </a:prstGeom>
        </p:spPr>
        <p:txBody>
          <a:bodyPr/>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10" name="Shape 110"/>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Title Text</a:t>
            </a:r>
          </a:p>
        </p:txBody>
      </p:sp>
      <p:sp>
        <p:nvSpPr>
          <p:cNvPr id="118" name="Shape 118"/>
          <p:cNvSpPr/>
          <p:nvPr>
            <p:ph type="body" idx="1"/>
          </p:nvPr>
        </p:nvSpPr>
        <p:spPr>
          <a:xfrm>
            <a:off x="787400" y="2768600"/>
            <a:ext cx="11430000" cy="5715000"/>
          </a:xfrm>
          <a:prstGeom prst="rect">
            <a:avLst/>
          </a:prstGeom>
        </p:spPr>
        <p:txBody>
          <a:bodyPr anchor="t"/>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Title Text</a:t>
            </a:r>
          </a:p>
        </p:txBody>
      </p:sp>
      <p:sp>
        <p:nvSpPr>
          <p:cNvPr id="127" name="Shape 127"/>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nd Caption">
    <p:bg>
      <p:bgPr>
        <a:solidFill>
          <a:srgbClr val="FFFFFF"/>
        </a:solidFill>
      </p:bgPr>
    </p:bg>
    <p:spTree>
      <p:nvGrpSpPr>
        <p:cNvPr id="1" name=""/>
        <p:cNvGrpSpPr/>
        <p:nvPr/>
      </p:nvGrpSpPr>
      <p:grpSpPr>
        <a:xfrm>
          <a:off x="0" y="0"/>
          <a:ext cx="0" cy="0"/>
          <a:chOff x="0" y="0"/>
          <a:chExt cx="0" cy="0"/>
        </a:xfrm>
      </p:grpSpPr>
      <p:grpSp>
        <p:nvGrpSpPr>
          <p:cNvPr id="144" name="Group 144"/>
          <p:cNvGrpSpPr/>
          <p:nvPr/>
        </p:nvGrpSpPr>
        <p:grpSpPr>
          <a:xfrm>
            <a:off x="-1" y="1210168"/>
            <a:ext cx="13004802" cy="7324233"/>
            <a:chOff x="0" y="0"/>
            <a:chExt cx="13004800" cy="7324232"/>
          </a:xfrm>
        </p:grpSpPr>
        <p:sp>
          <p:nvSpPr>
            <p:cNvPr id="134" name="Shape 134"/>
            <p:cNvSpPr/>
            <p:nvPr/>
          </p:nvSpPr>
          <p:spPr>
            <a:xfrm>
              <a:off x="9995746" y="9031"/>
              <a:ext cx="1300481" cy="7315201"/>
            </a:xfrm>
            <a:prstGeom prst="line">
              <a:avLst/>
            </a:prstGeom>
            <a:noFill/>
            <a:ln w="3175" cap="rnd">
              <a:solidFill>
                <a:srgbClr val="BFBFBF"/>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35" name="Shape 135"/>
            <p:cNvSpPr/>
            <p:nvPr/>
          </p:nvSpPr>
          <p:spPr>
            <a:xfrm flipH="1">
              <a:off x="7920284" y="3935872"/>
              <a:ext cx="5081130" cy="3388360"/>
            </a:xfrm>
            <a:prstGeom prst="line">
              <a:avLst/>
            </a:prstGeom>
            <a:noFill/>
            <a:ln w="3175" cap="rnd">
              <a:solidFill>
                <a:srgbClr val="D9D9D9"/>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36" name="Shape 136"/>
            <p:cNvSpPr/>
            <p:nvPr/>
          </p:nvSpPr>
          <p:spPr>
            <a:xfrm>
              <a:off x="9793575" y="0"/>
              <a:ext cx="3207840"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4A66AC">
                <a:alpha val="3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37" name="Shape 137"/>
            <p:cNvSpPr/>
            <p:nvPr/>
          </p:nvSpPr>
          <p:spPr>
            <a:xfrm>
              <a:off x="10243671" y="0"/>
              <a:ext cx="2761130"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4A66AC">
                <a:alpha val="2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38" name="Shape 138"/>
            <p:cNvSpPr/>
            <p:nvPr/>
          </p:nvSpPr>
          <p:spPr>
            <a:xfrm>
              <a:off x="9527822" y="3260231"/>
              <a:ext cx="3476979" cy="4064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629DD1">
                <a:alpha val="72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39" name="Shape 139"/>
            <p:cNvSpPr/>
            <p:nvPr/>
          </p:nvSpPr>
          <p:spPr>
            <a:xfrm>
              <a:off x="9956800" y="0"/>
              <a:ext cx="3044616"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3477B2">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40" name="Shape 140"/>
            <p:cNvSpPr/>
            <p:nvPr/>
          </p:nvSpPr>
          <p:spPr>
            <a:xfrm>
              <a:off x="11625312" y="0"/>
              <a:ext cx="1376102"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90A2CF">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41" name="Shape 141"/>
            <p:cNvSpPr/>
            <p:nvPr/>
          </p:nvSpPr>
          <p:spPr>
            <a:xfrm>
              <a:off x="11668266" y="0"/>
              <a:ext cx="1333147"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4A66AC">
                <a:alpha val="64999"/>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42" name="Shape 142"/>
            <p:cNvSpPr/>
            <p:nvPr/>
          </p:nvSpPr>
          <p:spPr>
            <a:xfrm>
              <a:off x="11063110" y="3838223"/>
              <a:ext cx="1938304" cy="3486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4A66AC">
                <a:alpha val="8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43" name="Shape 143"/>
            <p:cNvSpPr/>
            <p:nvPr/>
          </p:nvSpPr>
          <p:spPr>
            <a:xfrm>
              <a:off x="-1" y="4289778"/>
              <a:ext cx="478650" cy="30344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4A66AC">
                <a:alpha val="85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grpSp>
      <p:pic>
        <p:nvPicPr>
          <p:cNvPr id="145" name="image1.png"/>
          <p:cNvPicPr>
            <a:picLocks noChangeAspect="1"/>
          </p:cNvPicPr>
          <p:nvPr/>
        </p:nvPicPr>
        <p:blipFill>
          <a:blip r:embed="rId2">
            <a:extLst/>
          </a:blip>
          <a:stretch>
            <a:fillRect/>
          </a:stretch>
        </p:blipFill>
        <p:spPr>
          <a:xfrm>
            <a:off x="832893" y="7874238"/>
            <a:ext cx="1401286" cy="466638"/>
          </a:xfrm>
          <a:prstGeom prst="rect">
            <a:avLst/>
          </a:prstGeom>
          <a:ln w="12700">
            <a:miter lim="400000"/>
          </a:ln>
        </p:spPr>
      </p:pic>
      <p:grpSp>
        <p:nvGrpSpPr>
          <p:cNvPr id="156" name="Group 156"/>
          <p:cNvGrpSpPr/>
          <p:nvPr/>
        </p:nvGrpSpPr>
        <p:grpSpPr>
          <a:xfrm>
            <a:off x="-1" y="1219199"/>
            <a:ext cx="13004802" cy="7324233"/>
            <a:chOff x="0" y="0"/>
            <a:chExt cx="13004800" cy="7324232"/>
          </a:xfrm>
        </p:grpSpPr>
        <p:sp>
          <p:nvSpPr>
            <p:cNvPr id="146" name="Shape 146"/>
            <p:cNvSpPr/>
            <p:nvPr/>
          </p:nvSpPr>
          <p:spPr>
            <a:xfrm>
              <a:off x="9995746" y="9031"/>
              <a:ext cx="1300481" cy="7315201"/>
            </a:xfrm>
            <a:prstGeom prst="line">
              <a:avLst/>
            </a:prstGeom>
            <a:noFill/>
            <a:ln w="3175" cap="rnd">
              <a:solidFill>
                <a:srgbClr val="BFBFBF"/>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47" name="Shape 147"/>
            <p:cNvSpPr/>
            <p:nvPr/>
          </p:nvSpPr>
          <p:spPr>
            <a:xfrm flipH="1">
              <a:off x="7920284" y="3935872"/>
              <a:ext cx="5081130" cy="3388360"/>
            </a:xfrm>
            <a:prstGeom prst="line">
              <a:avLst/>
            </a:prstGeom>
            <a:noFill/>
            <a:ln w="3175" cap="rnd">
              <a:solidFill>
                <a:srgbClr val="D9D9D9"/>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48" name="Shape 148"/>
            <p:cNvSpPr/>
            <p:nvPr/>
          </p:nvSpPr>
          <p:spPr>
            <a:xfrm>
              <a:off x="9793575" y="0"/>
              <a:ext cx="3207840"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4A66AC">
                <a:alpha val="3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49" name="Shape 149"/>
            <p:cNvSpPr/>
            <p:nvPr/>
          </p:nvSpPr>
          <p:spPr>
            <a:xfrm>
              <a:off x="10243671" y="0"/>
              <a:ext cx="2761130"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4A66AC">
                <a:alpha val="2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50" name="Shape 150"/>
            <p:cNvSpPr/>
            <p:nvPr/>
          </p:nvSpPr>
          <p:spPr>
            <a:xfrm>
              <a:off x="9527822" y="3260231"/>
              <a:ext cx="3476979" cy="4064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629DD1">
                <a:alpha val="72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51" name="Shape 151"/>
            <p:cNvSpPr/>
            <p:nvPr/>
          </p:nvSpPr>
          <p:spPr>
            <a:xfrm>
              <a:off x="9956800" y="0"/>
              <a:ext cx="3044616"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3477B2">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52" name="Shape 152"/>
            <p:cNvSpPr/>
            <p:nvPr/>
          </p:nvSpPr>
          <p:spPr>
            <a:xfrm>
              <a:off x="11625312" y="0"/>
              <a:ext cx="1376102"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90A2CF">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53" name="Shape 153"/>
            <p:cNvSpPr/>
            <p:nvPr/>
          </p:nvSpPr>
          <p:spPr>
            <a:xfrm>
              <a:off x="11668266" y="0"/>
              <a:ext cx="1333147"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4A66AC">
                <a:alpha val="64999"/>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54" name="Shape 154"/>
            <p:cNvSpPr/>
            <p:nvPr/>
          </p:nvSpPr>
          <p:spPr>
            <a:xfrm>
              <a:off x="11063110" y="3838223"/>
              <a:ext cx="1938304" cy="3486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4A66AC">
                <a:alpha val="8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55" name="Shape 155"/>
            <p:cNvSpPr/>
            <p:nvPr/>
          </p:nvSpPr>
          <p:spPr>
            <a:xfrm>
              <a:off x="-1" y="4289778"/>
              <a:ext cx="478650" cy="30344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4A66AC">
                <a:alpha val="85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grpSp>
      <p:pic>
        <p:nvPicPr>
          <p:cNvPr id="157" name="image2.tif"/>
          <p:cNvPicPr>
            <a:picLocks noChangeAspect="1"/>
          </p:cNvPicPr>
          <p:nvPr/>
        </p:nvPicPr>
        <p:blipFill>
          <a:blip r:embed="rId3">
            <a:extLst/>
          </a:blip>
          <a:stretch>
            <a:fillRect/>
          </a:stretch>
        </p:blipFill>
        <p:spPr>
          <a:xfrm>
            <a:off x="4470400" y="4158826"/>
            <a:ext cx="4064001" cy="1435948"/>
          </a:xfrm>
          <a:prstGeom prst="rect">
            <a:avLst/>
          </a:prstGeom>
          <a:ln w="12700">
            <a:miter lim="400000"/>
          </a:ln>
        </p:spPr>
      </p:pic>
      <p:pic>
        <p:nvPicPr>
          <p:cNvPr id="158" name="image3.png"/>
          <p:cNvPicPr>
            <a:picLocks noChangeAspect="1"/>
          </p:cNvPicPr>
          <p:nvPr/>
        </p:nvPicPr>
        <p:blipFill>
          <a:blip r:embed="rId4">
            <a:extLst/>
          </a:blip>
          <a:stretch>
            <a:fillRect/>
          </a:stretch>
        </p:blipFill>
        <p:spPr>
          <a:xfrm>
            <a:off x="8219263" y="7499053"/>
            <a:ext cx="1251713" cy="853441"/>
          </a:xfrm>
          <a:prstGeom prst="rect">
            <a:avLst/>
          </a:prstGeom>
          <a:ln w="12700">
            <a:miter lim="400000"/>
          </a:ln>
        </p:spPr>
      </p:pic>
      <p:sp>
        <p:nvSpPr>
          <p:cNvPr id="159" name="Shape 159"/>
          <p:cNvSpPr/>
          <p:nvPr>
            <p:ph type="title"/>
          </p:nvPr>
        </p:nvSpPr>
        <p:spPr>
          <a:xfrm>
            <a:off x="722490" y="1869439"/>
            <a:ext cx="9169781" cy="3630508"/>
          </a:xfrm>
          <a:prstGeom prst="rect">
            <a:avLst/>
          </a:prstGeom>
        </p:spPr>
        <p:txBody>
          <a:bodyPr lIns="48767" tIns="48767" rIns="48767" bIns="48767">
            <a:normAutofit fontScale="100000" lnSpcReduction="0"/>
          </a:bodyPr>
          <a:lstStyle>
            <a:lvl1pPr defTabSz="650240">
              <a:defRPr sz="6200">
                <a:solidFill>
                  <a:srgbClr val="4A66AC"/>
                </a:solidFill>
                <a:latin typeface="Trebuchet MS"/>
                <a:ea typeface="Trebuchet MS"/>
                <a:cs typeface="Trebuchet MS"/>
                <a:sym typeface="Trebuchet MS"/>
              </a:defRPr>
            </a:lvl1pPr>
          </a:lstStyle>
          <a:p>
            <a:pPr>
              <a:defRPr>
                <a:effectLst/>
              </a:defRPr>
            </a:pPr>
            <a:r>
              <a:t>Title Text</a:t>
            </a:r>
          </a:p>
        </p:txBody>
      </p:sp>
      <p:sp>
        <p:nvSpPr>
          <p:cNvPr id="160" name="Shape 160"/>
          <p:cNvSpPr/>
          <p:nvPr>
            <p:ph type="body" sz="quarter" idx="1"/>
          </p:nvPr>
        </p:nvSpPr>
        <p:spPr>
          <a:xfrm>
            <a:off x="722490" y="5987626"/>
            <a:ext cx="9169781" cy="1675694"/>
          </a:xfrm>
          <a:prstGeom prst="rect">
            <a:avLst/>
          </a:prstGeom>
        </p:spPr>
        <p:txBody>
          <a:bodyPr lIns="48767" tIns="48767" rIns="48767" bIns="48767">
            <a:normAutofit fontScale="100000" lnSpcReduction="0"/>
          </a:bodyPr>
          <a:lstStyle>
            <a:lvl1pPr marL="0" indent="0" defTabSz="650240">
              <a:spcBef>
                <a:spcPts val="1400"/>
              </a:spcBef>
              <a:buSzTx/>
              <a:buNone/>
              <a:defRPr sz="2400">
                <a:solidFill>
                  <a:srgbClr val="404040"/>
                </a:solidFill>
                <a:latin typeface="Trebuchet MS"/>
                <a:ea typeface="Trebuchet MS"/>
                <a:cs typeface="Trebuchet MS"/>
                <a:sym typeface="Trebuchet MS"/>
              </a:defRPr>
            </a:lvl1pPr>
            <a:lvl2pPr marL="0" indent="457200" defTabSz="650240">
              <a:spcBef>
                <a:spcPts val="1400"/>
              </a:spcBef>
              <a:buSzTx/>
              <a:buNone/>
              <a:defRPr sz="2400">
                <a:solidFill>
                  <a:srgbClr val="404040"/>
                </a:solidFill>
                <a:latin typeface="Trebuchet MS"/>
                <a:ea typeface="Trebuchet MS"/>
                <a:cs typeface="Trebuchet MS"/>
                <a:sym typeface="Trebuchet MS"/>
              </a:defRPr>
            </a:lvl2pPr>
            <a:lvl3pPr marL="0" indent="914400" defTabSz="650240">
              <a:spcBef>
                <a:spcPts val="1400"/>
              </a:spcBef>
              <a:buSzTx/>
              <a:buNone/>
              <a:defRPr sz="2400">
                <a:solidFill>
                  <a:srgbClr val="404040"/>
                </a:solidFill>
                <a:latin typeface="Trebuchet MS"/>
                <a:ea typeface="Trebuchet MS"/>
                <a:cs typeface="Trebuchet MS"/>
                <a:sym typeface="Trebuchet MS"/>
              </a:defRPr>
            </a:lvl3pPr>
            <a:lvl4pPr marL="0" indent="1371600" defTabSz="650240">
              <a:spcBef>
                <a:spcPts val="1400"/>
              </a:spcBef>
              <a:buSzTx/>
              <a:buNone/>
              <a:defRPr sz="2400">
                <a:solidFill>
                  <a:srgbClr val="404040"/>
                </a:solidFill>
                <a:latin typeface="Trebuchet MS"/>
                <a:ea typeface="Trebuchet MS"/>
                <a:cs typeface="Trebuchet MS"/>
                <a:sym typeface="Trebuchet MS"/>
              </a:defRPr>
            </a:lvl4pPr>
            <a:lvl5pPr marL="0" indent="1828800" defTabSz="650240">
              <a:spcBef>
                <a:spcPts val="1400"/>
              </a:spcBef>
              <a:buSzTx/>
              <a:buNone/>
              <a:defRPr sz="24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1" name="Shape 161"/>
          <p:cNvSpPr/>
          <p:nvPr>
            <p:ph type="sldNum" sz="quarter" idx="2"/>
          </p:nvPr>
        </p:nvSpPr>
        <p:spPr>
          <a:xfrm>
            <a:off x="9163374" y="7926513"/>
            <a:ext cx="429919" cy="453137"/>
          </a:xfrm>
          <a:prstGeom prst="rect">
            <a:avLst/>
          </a:prstGeom>
        </p:spPr>
        <p:txBody>
          <a:bodyPr lIns="48767" tIns="48767" rIns="48767" bIns="48767"/>
          <a:lstStyle>
            <a:lvl1pPr algn="l" defTabSz="1300480">
              <a:defRPr b="0" sz="2400">
                <a:solidFill>
                  <a:srgbClr val="000000"/>
                </a:solidFill>
                <a:latin typeface="Trebuchet MS"/>
                <a:ea typeface="Trebuchet MS"/>
                <a:cs typeface="Trebuchet MS"/>
                <a:sym typeface="Trebuchet MS"/>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grpSp>
        <p:nvGrpSpPr>
          <p:cNvPr id="178" name="Group 178"/>
          <p:cNvGrpSpPr/>
          <p:nvPr/>
        </p:nvGrpSpPr>
        <p:grpSpPr>
          <a:xfrm>
            <a:off x="-1" y="1210168"/>
            <a:ext cx="13004802" cy="7324233"/>
            <a:chOff x="0" y="0"/>
            <a:chExt cx="13004800" cy="7324232"/>
          </a:xfrm>
        </p:grpSpPr>
        <p:sp>
          <p:nvSpPr>
            <p:cNvPr id="168" name="Shape 168"/>
            <p:cNvSpPr/>
            <p:nvPr/>
          </p:nvSpPr>
          <p:spPr>
            <a:xfrm>
              <a:off x="9995746" y="9031"/>
              <a:ext cx="1300481" cy="7315201"/>
            </a:xfrm>
            <a:prstGeom prst="line">
              <a:avLst/>
            </a:prstGeom>
            <a:noFill/>
            <a:ln w="3175" cap="rnd">
              <a:solidFill>
                <a:srgbClr val="BFBFBF"/>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69" name="Shape 169"/>
            <p:cNvSpPr/>
            <p:nvPr/>
          </p:nvSpPr>
          <p:spPr>
            <a:xfrm flipH="1">
              <a:off x="7920284" y="3935872"/>
              <a:ext cx="5081130" cy="3388360"/>
            </a:xfrm>
            <a:prstGeom prst="line">
              <a:avLst/>
            </a:prstGeom>
            <a:noFill/>
            <a:ln w="3175" cap="rnd">
              <a:solidFill>
                <a:srgbClr val="D9D9D9"/>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70" name="Shape 170"/>
            <p:cNvSpPr/>
            <p:nvPr/>
          </p:nvSpPr>
          <p:spPr>
            <a:xfrm>
              <a:off x="9793575" y="0"/>
              <a:ext cx="3207840"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4A66AC">
                <a:alpha val="3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71" name="Shape 171"/>
            <p:cNvSpPr/>
            <p:nvPr/>
          </p:nvSpPr>
          <p:spPr>
            <a:xfrm>
              <a:off x="10243671" y="0"/>
              <a:ext cx="2761130"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4A66AC">
                <a:alpha val="2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72" name="Shape 172"/>
            <p:cNvSpPr/>
            <p:nvPr/>
          </p:nvSpPr>
          <p:spPr>
            <a:xfrm>
              <a:off x="9527822" y="3260231"/>
              <a:ext cx="3476979" cy="4064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629DD1">
                <a:alpha val="72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73" name="Shape 173"/>
            <p:cNvSpPr/>
            <p:nvPr/>
          </p:nvSpPr>
          <p:spPr>
            <a:xfrm>
              <a:off x="9956800" y="0"/>
              <a:ext cx="3044616"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3477B2">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74" name="Shape 174"/>
            <p:cNvSpPr/>
            <p:nvPr/>
          </p:nvSpPr>
          <p:spPr>
            <a:xfrm>
              <a:off x="11625312" y="0"/>
              <a:ext cx="1376102"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90A2CF">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75" name="Shape 175"/>
            <p:cNvSpPr/>
            <p:nvPr/>
          </p:nvSpPr>
          <p:spPr>
            <a:xfrm>
              <a:off x="11668266" y="0"/>
              <a:ext cx="1333147"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4A66AC">
                <a:alpha val="64999"/>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76" name="Shape 176"/>
            <p:cNvSpPr/>
            <p:nvPr/>
          </p:nvSpPr>
          <p:spPr>
            <a:xfrm>
              <a:off x="11063110" y="3838223"/>
              <a:ext cx="1938304" cy="3486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4A66AC">
                <a:alpha val="8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77" name="Shape 177"/>
            <p:cNvSpPr/>
            <p:nvPr/>
          </p:nvSpPr>
          <p:spPr>
            <a:xfrm>
              <a:off x="-1" y="4289778"/>
              <a:ext cx="478650" cy="30344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4A66AC">
                <a:alpha val="85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grpSp>
      <p:pic>
        <p:nvPicPr>
          <p:cNvPr id="179" name="image1.png"/>
          <p:cNvPicPr>
            <a:picLocks noChangeAspect="1"/>
          </p:cNvPicPr>
          <p:nvPr/>
        </p:nvPicPr>
        <p:blipFill>
          <a:blip r:embed="rId2">
            <a:extLst/>
          </a:blip>
          <a:stretch>
            <a:fillRect/>
          </a:stretch>
        </p:blipFill>
        <p:spPr>
          <a:xfrm>
            <a:off x="832893" y="7874238"/>
            <a:ext cx="1401286" cy="466638"/>
          </a:xfrm>
          <a:prstGeom prst="rect">
            <a:avLst/>
          </a:prstGeom>
          <a:ln w="12700">
            <a:miter lim="400000"/>
          </a:ln>
        </p:spPr>
      </p:pic>
      <p:grpSp>
        <p:nvGrpSpPr>
          <p:cNvPr id="190" name="Group 190"/>
          <p:cNvGrpSpPr/>
          <p:nvPr/>
        </p:nvGrpSpPr>
        <p:grpSpPr>
          <a:xfrm>
            <a:off x="-1" y="1219199"/>
            <a:ext cx="13004802" cy="7324233"/>
            <a:chOff x="0" y="0"/>
            <a:chExt cx="13004800" cy="7324232"/>
          </a:xfrm>
        </p:grpSpPr>
        <p:sp>
          <p:nvSpPr>
            <p:cNvPr id="180" name="Shape 180"/>
            <p:cNvSpPr/>
            <p:nvPr/>
          </p:nvSpPr>
          <p:spPr>
            <a:xfrm>
              <a:off x="9995746" y="9031"/>
              <a:ext cx="1300481" cy="7315201"/>
            </a:xfrm>
            <a:prstGeom prst="line">
              <a:avLst/>
            </a:prstGeom>
            <a:noFill/>
            <a:ln w="3175" cap="rnd">
              <a:solidFill>
                <a:srgbClr val="BFBFBF"/>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81" name="Shape 181"/>
            <p:cNvSpPr/>
            <p:nvPr/>
          </p:nvSpPr>
          <p:spPr>
            <a:xfrm flipH="1">
              <a:off x="7920284" y="3935872"/>
              <a:ext cx="5081130" cy="3388360"/>
            </a:xfrm>
            <a:prstGeom prst="line">
              <a:avLst/>
            </a:prstGeom>
            <a:noFill/>
            <a:ln w="3175" cap="rnd">
              <a:solidFill>
                <a:srgbClr val="D9D9D9"/>
              </a:solidFill>
              <a:prstDash val="solid"/>
              <a:round/>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82" name="Shape 182"/>
            <p:cNvSpPr/>
            <p:nvPr/>
          </p:nvSpPr>
          <p:spPr>
            <a:xfrm>
              <a:off x="9793575" y="0"/>
              <a:ext cx="3207840"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4A66AC">
                <a:alpha val="3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83" name="Shape 183"/>
            <p:cNvSpPr/>
            <p:nvPr/>
          </p:nvSpPr>
          <p:spPr>
            <a:xfrm>
              <a:off x="10243671" y="0"/>
              <a:ext cx="2761130"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4A66AC">
                <a:alpha val="2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84" name="Shape 184"/>
            <p:cNvSpPr/>
            <p:nvPr/>
          </p:nvSpPr>
          <p:spPr>
            <a:xfrm>
              <a:off x="9527822" y="3260231"/>
              <a:ext cx="3476979" cy="4064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629DD1">
                <a:alpha val="72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85" name="Shape 185"/>
            <p:cNvSpPr/>
            <p:nvPr/>
          </p:nvSpPr>
          <p:spPr>
            <a:xfrm>
              <a:off x="9956800" y="0"/>
              <a:ext cx="3044616"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3477B2">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86" name="Shape 186"/>
            <p:cNvSpPr/>
            <p:nvPr/>
          </p:nvSpPr>
          <p:spPr>
            <a:xfrm>
              <a:off x="11625312" y="0"/>
              <a:ext cx="1376102"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90A2CF">
                <a:alpha val="7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87" name="Shape 187"/>
            <p:cNvSpPr/>
            <p:nvPr/>
          </p:nvSpPr>
          <p:spPr>
            <a:xfrm>
              <a:off x="11668266" y="0"/>
              <a:ext cx="1333147" cy="7324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4A66AC">
                <a:alpha val="64999"/>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88" name="Shape 188"/>
            <p:cNvSpPr/>
            <p:nvPr/>
          </p:nvSpPr>
          <p:spPr>
            <a:xfrm>
              <a:off x="11063110" y="3838223"/>
              <a:ext cx="1938304" cy="34860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4A66AC">
                <a:alpha val="80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sp>
          <p:nvSpPr>
            <p:cNvPr id="189" name="Shape 189"/>
            <p:cNvSpPr/>
            <p:nvPr/>
          </p:nvSpPr>
          <p:spPr>
            <a:xfrm>
              <a:off x="-1" y="4289778"/>
              <a:ext cx="478650" cy="30344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4A66AC">
                <a:alpha val="85000"/>
              </a:srgbClr>
            </a:solidFill>
            <a:ln w="12700" cap="flat">
              <a:noFill/>
              <a:miter lim="400000"/>
            </a:ln>
            <a:effectLst/>
          </p:spPr>
          <p:txBody>
            <a:bodyPr wrap="square" lIns="48767" tIns="48767" rIns="48767" bIns="48767" numCol="1" anchor="t">
              <a:noAutofit/>
            </a:bodyPr>
            <a:lstStyle/>
            <a:p>
              <a:pPr algn="l" defTabSz="1300480">
                <a:defRPr sz="2400">
                  <a:solidFill>
                    <a:srgbClr val="000000"/>
                  </a:solidFill>
                  <a:effectLst/>
                  <a:latin typeface="Trebuchet MS"/>
                  <a:ea typeface="Trebuchet MS"/>
                  <a:cs typeface="Trebuchet MS"/>
                  <a:sym typeface="Trebuchet MS"/>
                </a:defRPr>
              </a:pPr>
            </a:p>
          </p:txBody>
        </p:sp>
      </p:grpSp>
      <p:pic>
        <p:nvPicPr>
          <p:cNvPr id="191" name="image2.tif"/>
          <p:cNvPicPr>
            <a:picLocks noChangeAspect="1"/>
          </p:cNvPicPr>
          <p:nvPr/>
        </p:nvPicPr>
        <p:blipFill>
          <a:blip r:embed="rId3">
            <a:extLst/>
          </a:blip>
          <a:stretch>
            <a:fillRect/>
          </a:stretch>
        </p:blipFill>
        <p:spPr>
          <a:xfrm>
            <a:off x="4470400" y="4158826"/>
            <a:ext cx="4064001" cy="1435948"/>
          </a:xfrm>
          <a:prstGeom prst="rect">
            <a:avLst/>
          </a:prstGeom>
          <a:ln w="12700">
            <a:miter lim="400000"/>
          </a:ln>
        </p:spPr>
      </p:pic>
      <p:pic>
        <p:nvPicPr>
          <p:cNvPr id="192" name="image3.png"/>
          <p:cNvPicPr>
            <a:picLocks noChangeAspect="1"/>
          </p:cNvPicPr>
          <p:nvPr/>
        </p:nvPicPr>
        <p:blipFill>
          <a:blip r:embed="rId4">
            <a:extLst/>
          </a:blip>
          <a:stretch>
            <a:fillRect/>
          </a:stretch>
        </p:blipFill>
        <p:spPr>
          <a:xfrm>
            <a:off x="8219263" y="7499053"/>
            <a:ext cx="1251713" cy="853441"/>
          </a:xfrm>
          <a:prstGeom prst="rect">
            <a:avLst/>
          </a:prstGeom>
          <a:ln w="12700">
            <a:miter lim="400000"/>
          </a:ln>
        </p:spPr>
      </p:pic>
      <p:sp>
        <p:nvSpPr>
          <p:cNvPr id="193" name="Shape 193"/>
          <p:cNvSpPr/>
          <p:nvPr>
            <p:ph type="title"/>
          </p:nvPr>
        </p:nvSpPr>
        <p:spPr>
          <a:xfrm>
            <a:off x="722489" y="1869439"/>
            <a:ext cx="9169781" cy="1408855"/>
          </a:xfrm>
          <a:prstGeom prst="rect">
            <a:avLst/>
          </a:prstGeom>
        </p:spPr>
        <p:txBody>
          <a:bodyPr lIns="48767" tIns="48767" rIns="48767" bIns="48767" anchor="t">
            <a:normAutofit fontScale="100000" lnSpcReduction="0"/>
          </a:bodyPr>
          <a:lstStyle>
            <a:lvl1pPr defTabSz="650240">
              <a:defRPr sz="5000">
                <a:solidFill>
                  <a:srgbClr val="4A66AC"/>
                </a:solidFill>
                <a:latin typeface="Trebuchet MS"/>
                <a:ea typeface="Trebuchet MS"/>
                <a:cs typeface="Trebuchet MS"/>
                <a:sym typeface="Trebuchet MS"/>
              </a:defRPr>
            </a:lvl1pPr>
          </a:lstStyle>
          <a:p>
            <a:pPr>
              <a:defRPr>
                <a:effectLst/>
              </a:defRPr>
            </a:pPr>
            <a:r>
              <a:t>Title Text</a:t>
            </a:r>
          </a:p>
        </p:txBody>
      </p:sp>
      <p:sp>
        <p:nvSpPr>
          <p:cNvPr id="194" name="Shape 194"/>
          <p:cNvSpPr/>
          <p:nvPr>
            <p:ph type="body" sz="half" idx="1"/>
          </p:nvPr>
        </p:nvSpPr>
        <p:spPr>
          <a:xfrm>
            <a:off x="722489" y="3523828"/>
            <a:ext cx="9169781" cy="4139492"/>
          </a:xfrm>
          <a:prstGeom prst="rect">
            <a:avLst/>
          </a:prstGeom>
        </p:spPr>
        <p:txBody>
          <a:bodyPr lIns="48767" tIns="48767" rIns="48767" bIns="48767" anchor="t">
            <a:normAutofit fontScale="100000" lnSpcReduction="0"/>
          </a:bodyPr>
          <a:lstStyle>
            <a:lvl1pPr marL="457200" indent="-457200" defTabSz="650240">
              <a:spcBef>
                <a:spcPts val="1400"/>
              </a:spcBef>
              <a:buClr>
                <a:srgbClr val="4A66AC"/>
              </a:buClr>
              <a:buSzPct val="80000"/>
              <a:buFont typeface="Wingdings 3"/>
              <a:buChar char=""/>
              <a:defRPr sz="2400">
                <a:solidFill>
                  <a:srgbClr val="404040"/>
                </a:solidFill>
                <a:latin typeface="Trebuchet MS"/>
                <a:ea typeface="Trebuchet MS"/>
                <a:cs typeface="Trebuchet MS"/>
                <a:sym typeface="Trebuchet MS"/>
              </a:defRPr>
            </a:lvl1pPr>
            <a:lvl2pPr marL="885825" indent="-428625" defTabSz="650240">
              <a:spcBef>
                <a:spcPts val="1400"/>
              </a:spcBef>
              <a:buClr>
                <a:srgbClr val="4A66AC"/>
              </a:buClr>
              <a:buSzPct val="80000"/>
              <a:buFont typeface="Wingdings 3"/>
              <a:buChar char=""/>
              <a:defRPr sz="2400">
                <a:solidFill>
                  <a:srgbClr val="404040"/>
                </a:solidFill>
                <a:latin typeface="Trebuchet MS"/>
                <a:ea typeface="Trebuchet MS"/>
                <a:cs typeface="Trebuchet MS"/>
                <a:sym typeface="Trebuchet MS"/>
              </a:defRPr>
            </a:lvl2pPr>
            <a:lvl3pPr marL="1306285" indent="-391885" defTabSz="650240">
              <a:spcBef>
                <a:spcPts val="1400"/>
              </a:spcBef>
              <a:buClr>
                <a:srgbClr val="4A66AC"/>
              </a:buClr>
              <a:buSzPct val="80000"/>
              <a:buFont typeface="Wingdings 3"/>
              <a:buChar char=""/>
              <a:defRPr sz="2400">
                <a:solidFill>
                  <a:srgbClr val="404040"/>
                </a:solidFill>
                <a:latin typeface="Trebuchet MS"/>
                <a:ea typeface="Trebuchet MS"/>
                <a:cs typeface="Trebuchet MS"/>
                <a:sym typeface="Trebuchet MS"/>
              </a:defRPr>
            </a:lvl3pPr>
            <a:lvl4pPr marL="1828800" indent="-457200" defTabSz="650240">
              <a:spcBef>
                <a:spcPts val="1400"/>
              </a:spcBef>
              <a:buClr>
                <a:srgbClr val="4A66AC"/>
              </a:buClr>
              <a:buSzPct val="80000"/>
              <a:buFont typeface="Wingdings 3"/>
              <a:buChar char=""/>
              <a:defRPr sz="2400">
                <a:solidFill>
                  <a:srgbClr val="404040"/>
                </a:solidFill>
                <a:latin typeface="Trebuchet MS"/>
                <a:ea typeface="Trebuchet MS"/>
                <a:cs typeface="Trebuchet MS"/>
                <a:sym typeface="Trebuchet MS"/>
              </a:defRPr>
            </a:lvl4pPr>
            <a:lvl5pPr marL="2286000" indent="-457200" defTabSz="650240">
              <a:spcBef>
                <a:spcPts val="1400"/>
              </a:spcBef>
              <a:buClr>
                <a:srgbClr val="4A66AC"/>
              </a:buClr>
              <a:buSzPct val="80000"/>
              <a:buFont typeface="Wingdings 3"/>
              <a:buChar char=""/>
              <a:defRPr sz="24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95" name="Shape 195"/>
          <p:cNvSpPr/>
          <p:nvPr>
            <p:ph type="sldNum" sz="quarter" idx="2"/>
          </p:nvPr>
        </p:nvSpPr>
        <p:spPr>
          <a:xfrm>
            <a:off x="9163374" y="7926513"/>
            <a:ext cx="429919" cy="453137"/>
          </a:xfrm>
          <a:prstGeom prst="rect">
            <a:avLst/>
          </a:prstGeom>
        </p:spPr>
        <p:txBody>
          <a:bodyPr lIns="48767" tIns="48767" rIns="48767" bIns="48767"/>
          <a:lstStyle>
            <a:lvl1pPr algn="l" defTabSz="1300480">
              <a:defRPr b="0" sz="2400">
                <a:solidFill>
                  <a:srgbClr val="000000"/>
                </a:solidFill>
                <a:latin typeface="Trebuchet MS"/>
                <a:ea typeface="Trebuchet MS"/>
                <a:cs typeface="Trebuchet MS"/>
                <a:sym typeface="Trebuchet MS"/>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noFill/>
      </p:bgPr>
    </p:bg>
    <p:spTree>
      <p:nvGrpSpPr>
        <p:cNvPr id="1" name=""/>
        <p:cNvGrpSpPr/>
        <p:nvPr/>
      </p:nvGrpSpPr>
      <p:grpSpPr>
        <a:xfrm>
          <a:off x="0" y="0"/>
          <a:ext cx="0" cy="0"/>
          <a:chOff x="0" y="0"/>
          <a:chExt cx="0" cy="0"/>
        </a:xfrm>
      </p:grpSpPr>
      <p:sp>
        <p:nvSpPr>
          <p:cNvPr id="202" name="Shape 202"/>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787400" y="2768600"/>
            <a:ext cx="11430000" cy="5715000"/>
          </a:xfrm>
          <a:prstGeom prst="rect">
            <a:avLst/>
          </a:prstGeom>
        </p:spPr>
        <p:txBody>
          <a:bodyPr anchor="t"/>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787400" y="2768600"/>
            <a:ext cx="11430000" cy="5715000"/>
          </a:xfrm>
          <a:prstGeom prst="rect">
            <a:avLst/>
          </a:prstGeom>
        </p:spPr>
        <p:txBody>
          <a:bodyPr numCol="2" spcCol="571500" anchor="t"/>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Shape 61"/>
          <p:cNvSpPr/>
          <p:nvPr>
            <p:ph type="title"/>
          </p:nvPr>
        </p:nvSpPr>
        <p:spPr>
          <a:xfrm>
            <a:off x="787400" y="3657600"/>
            <a:ext cx="11430000" cy="24384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69" name="Shape 69"/>
          <p:cNvSpPr/>
          <p:nvPr>
            <p:ph type="pic" idx="13"/>
          </p:nvPr>
        </p:nvSpPr>
        <p:spPr>
          <a:xfrm>
            <a:off x="787400" y="939800"/>
            <a:ext cx="11430000" cy="5715000"/>
          </a:xfrm>
          <a:prstGeom prst="rect">
            <a:avLst/>
          </a:prstGeom>
          <a:ln w="9525">
            <a:round/>
          </a:ln>
        </p:spPr>
        <p:txBody>
          <a:bodyPr lIns="91439" tIns="45719" rIns="91439" bIns="45719" anchor="t"/>
          <a:lstStyle/>
          <a:p>
            <a:pPr/>
          </a:p>
        </p:txBody>
      </p:sp>
      <p:sp>
        <p:nvSpPr>
          <p:cNvPr id="70" name="Shape 70"/>
          <p:cNvSpPr/>
          <p:nvPr>
            <p:ph type="title"/>
          </p:nvPr>
        </p:nvSpPr>
        <p:spPr>
          <a:xfrm>
            <a:off x="787400" y="6807200"/>
            <a:ext cx="11430000" cy="1219200"/>
          </a:xfrm>
          <a:prstGeom prst="rect">
            <a:avLst/>
          </a:prstGeom>
        </p:spPr>
        <p:txBody>
          <a:bodyPr anchor="b"/>
          <a:lstStyle/>
          <a:p>
            <a:pPr/>
            <a:r>
              <a:t>Title Text</a:t>
            </a:r>
          </a:p>
        </p:txBody>
      </p:sp>
      <p:sp>
        <p:nvSpPr>
          <p:cNvPr id="71" name="Shape 71"/>
          <p:cNvSpPr/>
          <p:nvPr>
            <p:ph type="body" sz="quarter" idx="1"/>
          </p:nvPr>
        </p:nvSpPr>
        <p:spPr>
          <a:xfrm>
            <a:off x="787400" y="8013700"/>
            <a:ext cx="11430000" cy="1562100"/>
          </a:xfrm>
          <a:prstGeom prst="rect">
            <a:avLst/>
          </a:prstGeom>
        </p:spPr>
        <p:txBody>
          <a:bodyPr anchor="t"/>
          <a:lstStyle>
            <a:lvl1pPr marL="0" indent="0">
              <a:spcBef>
                <a:spcPts val="0"/>
              </a:spcBef>
              <a:buSzTx/>
              <a:buNone/>
              <a:defRPr sz="4200">
                <a:solidFill>
                  <a:srgbClr val="73BFFF"/>
                </a:solidFill>
              </a:defRPr>
            </a:lvl1pPr>
            <a:lvl2pPr marL="0" indent="0">
              <a:spcBef>
                <a:spcPts val="0"/>
              </a:spcBef>
              <a:buSzTx/>
              <a:buNone/>
              <a:defRPr sz="4200">
                <a:solidFill>
                  <a:srgbClr val="73BFFF"/>
                </a:solidFill>
              </a:defRPr>
            </a:lvl2pPr>
            <a:lvl3pPr marL="0" indent="0">
              <a:spcBef>
                <a:spcPts val="0"/>
              </a:spcBef>
              <a:buSzTx/>
              <a:buNone/>
              <a:defRPr sz="4200">
                <a:solidFill>
                  <a:srgbClr val="73BFFF"/>
                </a:solidFill>
              </a:defRPr>
            </a:lvl3pPr>
            <a:lvl4pPr marL="0" indent="0">
              <a:spcBef>
                <a:spcPts val="0"/>
              </a:spcBef>
              <a:buSzTx/>
              <a:buNone/>
              <a:defRPr sz="4200">
                <a:solidFill>
                  <a:srgbClr val="73BFFF"/>
                </a:solidFill>
              </a:defRPr>
            </a:lvl4pPr>
            <a:lvl5pPr marL="0" indent="0">
              <a:spcBef>
                <a:spcPts val="0"/>
              </a:spcBef>
              <a:buSzTx/>
              <a:buNone/>
              <a:defRPr sz="4200">
                <a:solidFill>
                  <a:srgbClr val="73BFFF"/>
                </a:solidFill>
              </a:defRPr>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79" name="Shape 79"/>
          <p:cNvSpPr/>
          <p:nvPr>
            <p:ph type="pic" sz="half" idx="13"/>
          </p:nvPr>
        </p:nvSpPr>
        <p:spPr>
          <a:xfrm>
            <a:off x="7200900" y="2019300"/>
            <a:ext cx="5016500" cy="5715000"/>
          </a:xfrm>
          <a:prstGeom prst="rect">
            <a:avLst/>
          </a:prstGeom>
          <a:ln w="9525">
            <a:round/>
          </a:ln>
        </p:spPr>
        <p:txBody>
          <a:bodyPr lIns="91439" tIns="45719" rIns="91439" bIns="45719" anchor="t"/>
          <a:lstStyle/>
          <a:p>
            <a:pPr/>
          </a:p>
        </p:txBody>
      </p:sp>
      <p:sp>
        <p:nvSpPr>
          <p:cNvPr id="80" name="Shape 80"/>
          <p:cNvSpPr/>
          <p:nvPr>
            <p:ph type="title"/>
          </p:nvPr>
        </p:nvSpPr>
        <p:spPr>
          <a:xfrm>
            <a:off x="787400" y="1384300"/>
            <a:ext cx="5143500" cy="3505200"/>
          </a:xfrm>
          <a:prstGeom prst="rect">
            <a:avLst/>
          </a:prstGeom>
        </p:spPr>
        <p:txBody>
          <a:bodyPr anchor="b"/>
          <a:lstStyle/>
          <a:p>
            <a:pPr/>
            <a:r>
              <a:t>Title Text</a:t>
            </a:r>
          </a:p>
        </p:txBody>
      </p:sp>
      <p:sp>
        <p:nvSpPr>
          <p:cNvPr id="81" name="Shape 81"/>
          <p:cNvSpPr/>
          <p:nvPr>
            <p:ph type="body" sz="quarter" idx="1"/>
          </p:nvPr>
        </p:nvSpPr>
        <p:spPr>
          <a:xfrm>
            <a:off x="787400" y="4876800"/>
            <a:ext cx="5143500" cy="3009900"/>
          </a:xfrm>
          <a:prstGeom prst="rect">
            <a:avLst/>
          </a:prstGeom>
        </p:spPr>
        <p:txBody>
          <a:bodyPr anchor="t"/>
          <a:lstStyle>
            <a:lvl1pPr marL="0" indent="0">
              <a:spcBef>
                <a:spcPts val="1200"/>
              </a:spcBef>
              <a:buSzTx/>
              <a:buNone/>
              <a:defRPr sz="4200">
                <a:solidFill>
                  <a:srgbClr val="73BFFF"/>
                </a:solidFill>
              </a:defRPr>
            </a:lvl1pPr>
            <a:lvl2pPr marL="0" indent="0">
              <a:spcBef>
                <a:spcPts val="1200"/>
              </a:spcBef>
              <a:buSzTx/>
              <a:buNone/>
              <a:defRPr sz="4200">
                <a:solidFill>
                  <a:srgbClr val="73BFFF"/>
                </a:solidFill>
              </a:defRPr>
            </a:lvl2pPr>
            <a:lvl3pPr marL="0" indent="0">
              <a:spcBef>
                <a:spcPts val="1200"/>
              </a:spcBef>
              <a:buSzTx/>
              <a:buNone/>
              <a:defRPr sz="4200">
                <a:solidFill>
                  <a:srgbClr val="73BFFF"/>
                </a:solidFill>
              </a:defRPr>
            </a:lvl3pPr>
            <a:lvl4pPr marL="0" indent="0">
              <a:spcBef>
                <a:spcPts val="1200"/>
              </a:spcBef>
              <a:buSzTx/>
              <a:buNone/>
              <a:defRPr sz="4200">
                <a:solidFill>
                  <a:srgbClr val="73BFFF"/>
                </a:solidFill>
              </a:defRPr>
            </a:lvl4pPr>
            <a:lvl5pPr marL="0" indent="0">
              <a:spcBef>
                <a:spcPts val="1200"/>
              </a:spcBef>
              <a:buSzTx/>
              <a:buNone/>
              <a:defRPr sz="4200">
                <a:solidFill>
                  <a:srgbClr val="73BFFF"/>
                </a:solidFill>
              </a:defRPr>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87400" y="1371600"/>
            <a:ext cx="11430000" cy="701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hape 4"/>
          <p:cNvSpPr/>
          <p:nvPr>
            <p:ph type="sldNum" sz="quarter" idx="2"/>
          </p:nvPr>
        </p:nvSpPr>
        <p:spPr>
          <a:xfrm>
            <a:off x="12536220" y="9309100"/>
            <a:ext cx="312015" cy="312343"/>
          </a:xfrm>
          <a:prstGeom prst="rect">
            <a:avLst/>
          </a:prstGeom>
          <a:ln w="12700">
            <a:miter lim="400000"/>
          </a:ln>
        </p:spPr>
        <p:txBody>
          <a:bodyPr wrap="none" lIns="50800" tIns="50800" rIns="50800" bIns="50800">
            <a:spAutoFit/>
          </a:bodyPr>
          <a:lstStyle>
            <a:lvl1pPr algn="r">
              <a:defRPr b="1" sz="1400">
                <a:solidFill>
                  <a:srgbClr val="FFFFFF">
                    <a:alpha val="70000"/>
                  </a:srgbClr>
                </a:solidFill>
                <a:latin typeface="Helvetica Neue"/>
                <a:ea typeface="Helvetica Neue"/>
                <a:cs typeface="Helvetica Neue"/>
                <a:sym typeface="Helvetica Neue"/>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72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b="0" baseline="0" cap="none" i="0" spc="0" strike="noStrike" sz="72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b="0" baseline="0" cap="none" i="0" spc="0" strike="noStrike" sz="72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b="0" baseline="0" cap="none" i="0" spc="0" strike="noStrike" sz="72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b="0" baseline="0" cap="none" i="0" spc="0" strike="noStrike" sz="72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b="0" baseline="0" cap="none" i="0" spc="0" strike="noStrike" sz="72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b="0" baseline="0" cap="none" i="0" spc="0" strike="noStrike" sz="72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b="0" baseline="0" cap="none" i="0" spc="0" strike="noStrike" sz="72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b="0" baseline="0" cap="none" i="0" spc="0" strike="noStrike" sz="72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9pPr>
    </p:titleStyle>
    <p:bodyStyle>
      <a:lvl1pPr marL="406400" marR="0" indent="-406400" algn="l" defTabSz="584200" rtl="0" latinLnBrk="0">
        <a:lnSpc>
          <a:spcPct val="100000"/>
        </a:lnSpc>
        <a:spcBef>
          <a:spcPts val="36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1pPr>
      <a:lvl2pPr marL="850900" marR="0" indent="-406400" algn="l" defTabSz="584200" rtl="0" latinLnBrk="0">
        <a:lnSpc>
          <a:spcPct val="100000"/>
        </a:lnSpc>
        <a:spcBef>
          <a:spcPts val="36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2pPr>
      <a:lvl3pPr marL="1295400" marR="0" indent="-406400" algn="l" defTabSz="584200" rtl="0" latinLnBrk="0">
        <a:lnSpc>
          <a:spcPct val="100000"/>
        </a:lnSpc>
        <a:spcBef>
          <a:spcPts val="36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3pPr>
      <a:lvl4pPr marL="1739900" marR="0" indent="-406400" algn="l" defTabSz="584200" rtl="0" latinLnBrk="0">
        <a:lnSpc>
          <a:spcPct val="100000"/>
        </a:lnSpc>
        <a:spcBef>
          <a:spcPts val="36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4pPr>
      <a:lvl5pPr marL="2184400" marR="0" indent="-406400" algn="l" defTabSz="584200" rtl="0" latinLnBrk="0">
        <a:lnSpc>
          <a:spcPct val="100000"/>
        </a:lnSpc>
        <a:spcBef>
          <a:spcPts val="36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5pPr>
      <a:lvl6pPr marL="2628900" marR="0" indent="-406400" algn="l" defTabSz="584200" rtl="0" latinLnBrk="0">
        <a:lnSpc>
          <a:spcPct val="100000"/>
        </a:lnSpc>
        <a:spcBef>
          <a:spcPts val="36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6pPr>
      <a:lvl7pPr marL="3073400" marR="0" indent="-406400" algn="l" defTabSz="584200" rtl="0" latinLnBrk="0">
        <a:lnSpc>
          <a:spcPct val="100000"/>
        </a:lnSpc>
        <a:spcBef>
          <a:spcPts val="36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7pPr>
      <a:lvl8pPr marL="3517900" marR="0" indent="-406400" algn="l" defTabSz="584200" rtl="0" latinLnBrk="0">
        <a:lnSpc>
          <a:spcPct val="100000"/>
        </a:lnSpc>
        <a:spcBef>
          <a:spcPts val="36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8pPr>
      <a:lvl9pPr marL="3962400" marR="0" indent="-406400" algn="l" defTabSz="584200" rtl="0" latinLnBrk="0">
        <a:lnSpc>
          <a:spcPct val="100000"/>
        </a:lnSpc>
        <a:spcBef>
          <a:spcPts val="3600"/>
        </a:spcBef>
        <a:spcAft>
          <a:spcPts val="0"/>
        </a:spcAft>
        <a:buClrTx/>
        <a:buSzPct val="30000"/>
        <a:buFontTx/>
        <a:buBlip>
          <a:blip r:embed="rId3"/>
        </a:buBlip>
        <a:tabLst/>
        <a:defRPr b="0" baseline="0" cap="none" i="0" spc="0" strike="noStrike" sz="3600" u="none">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b="1"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tga.gov.au/updating-medicine-ingredient-names" TargetMode="Externa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6.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png"/></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1" name=""/>
          <p:cNvPicPr>
            <a:picLocks noChangeAspect="0"/>
          </p:cNvPicPr>
          <p:nvPr>
            <p:ph type="pic" idx="13"/>
          </p:nvPr>
        </p:nvPicPr>
        <p:blipFill>
          <a:blip r:embed="rId2">
            <a:extLst/>
          </a:blip>
          <a:stretch>
            <a:fillRect/>
          </a:stretch>
        </p:blipFill>
        <p:spPr>
          <a:xfrm>
            <a:off x="596900" y="749300"/>
            <a:ext cx="11811000" cy="6121400"/>
          </a:xfrm>
          <a:prstGeom prst="rect">
            <a:avLst/>
          </a:prstGeom>
        </p:spPr>
      </p:pic>
      <p:sp>
        <p:nvSpPr>
          <p:cNvPr id="212" name="Shape 212"/>
          <p:cNvSpPr/>
          <p:nvPr>
            <p:ph type="title"/>
          </p:nvPr>
        </p:nvSpPr>
        <p:spPr>
          <a:prstGeom prst="rect">
            <a:avLst/>
          </a:prstGeom>
        </p:spPr>
        <p:txBody>
          <a:bodyPr/>
          <a:lstStyle/>
          <a:p>
            <a:pPr/>
            <a:r>
              <a:t>PBS Developers’ Forum</a:t>
            </a:r>
          </a:p>
        </p:txBody>
      </p:sp>
      <p:sp>
        <p:nvSpPr>
          <p:cNvPr id="213" name="Shape 213"/>
          <p:cNvSpPr/>
          <p:nvPr>
            <p:ph type="body" sz="quarter" idx="1"/>
          </p:nvPr>
        </p:nvSpPr>
        <p:spPr>
          <a:prstGeom prst="rect">
            <a:avLst/>
          </a:prstGeom>
        </p:spPr>
        <p:txBody>
          <a:bodyPr/>
          <a:lstStyle/>
          <a:p>
            <a:pPr/>
            <a:r>
              <a:t>13th October 2016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p:nvPr>
        </p:nvSpPr>
        <p:spPr>
          <a:prstGeom prst="rect">
            <a:avLst/>
          </a:prstGeom>
        </p:spPr>
        <p:txBody>
          <a:bodyPr/>
          <a:lstStyle/>
          <a:p>
            <a:pPr/>
            <a:r>
              <a:rPr i="1"/>
              <a:t>e</a:t>
            </a:r>
            <a:r>
              <a:t>-PBS Prescribing</a:t>
            </a:r>
          </a:p>
        </p:txBody>
      </p:sp>
      <p:sp>
        <p:nvSpPr>
          <p:cNvPr id="240" name="Shape 240"/>
          <p:cNvSpPr/>
          <p:nvPr>
            <p:ph type="body" idx="1"/>
          </p:nvPr>
        </p:nvSpPr>
        <p:spPr>
          <a:prstGeom prst="rect">
            <a:avLst/>
          </a:prstGeom>
        </p:spPr>
        <p:txBody>
          <a:bodyPr/>
          <a:lstStyle/>
          <a:p>
            <a:pPr>
              <a:buBlip>
                <a:blip r:embed="rId2"/>
              </a:buBlip>
            </a:pPr>
            <a:r>
              <a:t>Electronic Prescribing Working Group</a:t>
            </a:r>
          </a:p>
          <a:p>
            <a:pPr lvl="1">
              <a:buBlip>
                <a:blip r:embed="rId2"/>
              </a:buBlip>
            </a:pPr>
            <a:r>
              <a:t>Within AHMAC</a:t>
            </a:r>
          </a:p>
          <a:p>
            <a:pPr lvl="1">
              <a:buBlip>
                <a:blip r:embed="rId2"/>
              </a:buBlip>
            </a:pPr>
            <a:r>
              <a:t>Develop processes and rules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prstGeom prst="rect">
            <a:avLst/>
          </a:prstGeom>
        </p:spPr>
        <p:txBody>
          <a:bodyPr/>
          <a:lstStyle/>
          <a:p>
            <a:pPr/>
            <a:r>
              <a:rPr i="1"/>
              <a:t>e</a:t>
            </a:r>
            <a:r>
              <a:t>-PBS Prescribing</a:t>
            </a:r>
          </a:p>
        </p:txBody>
      </p:sp>
      <p:sp>
        <p:nvSpPr>
          <p:cNvPr id="243" name="Shape 243"/>
          <p:cNvSpPr/>
          <p:nvPr>
            <p:ph type="body" idx="1"/>
          </p:nvPr>
        </p:nvSpPr>
        <p:spPr>
          <a:prstGeom prst="rect">
            <a:avLst/>
          </a:prstGeom>
        </p:spPr>
        <p:txBody>
          <a:bodyPr/>
          <a:lstStyle/>
          <a:p>
            <a:pPr>
              <a:buBlip>
                <a:blip r:embed="rId2"/>
              </a:buBlip>
            </a:pPr>
            <a:r>
              <a:rPr i="1"/>
              <a:t>e</a:t>
            </a:r>
            <a:r>
              <a:t>-PBS Prescription:</a:t>
            </a:r>
          </a:p>
          <a:p>
            <a:pPr lvl="1">
              <a:buBlip>
                <a:blip r:embed="rId2"/>
              </a:buBlip>
            </a:pPr>
            <a:r>
              <a:t>Digital</a:t>
            </a:r>
          </a:p>
          <a:p>
            <a:pPr lvl="1">
              <a:buBlip>
                <a:blip r:embed="rId2"/>
              </a:buBlip>
            </a:pPr>
            <a:r>
              <a:t>Immutable</a:t>
            </a:r>
          </a:p>
          <a:p>
            <a:pPr lvl="1">
              <a:buBlip>
                <a:blip r:embed="rId2"/>
              </a:buBlip>
            </a:pPr>
            <a:r>
              <a:t>No change in PBS patient, provider or supplier eligibility</a:t>
            </a:r>
          </a:p>
          <a:p>
            <a:pPr lvl="1">
              <a:buBlip>
                <a:blip r:embed="rId2"/>
              </a:buBlip>
            </a:pPr>
            <a:r>
              <a:t>High level of trust and security</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p:nvPr>
        </p:nvSpPr>
        <p:spPr>
          <a:prstGeom prst="rect">
            <a:avLst/>
          </a:prstGeom>
        </p:spPr>
        <p:txBody>
          <a:bodyPr/>
          <a:lstStyle/>
          <a:p>
            <a:pPr/>
            <a:r>
              <a:rPr i="1"/>
              <a:t>e</a:t>
            </a:r>
            <a:r>
              <a:t>-PBS Prescribing</a:t>
            </a:r>
          </a:p>
        </p:txBody>
      </p:sp>
      <p:sp>
        <p:nvSpPr>
          <p:cNvPr id="246" name="Shape 246"/>
          <p:cNvSpPr/>
          <p:nvPr>
            <p:ph type="body" idx="1"/>
          </p:nvPr>
        </p:nvSpPr>
        <p:spPr>
          <a:prstGeom prst="rect">
            <a:avLst/>
          </a:prstGeom>
        </p:spPr>
        <p:txBody>
          <a:bodyPr/>
          <a:lstStyle/>
          <a:p>
            <a:pPr>
              <a:buBlip>
                <a:blip r:embed="rId2"/>
              </a:buBlip>
            </a:pPr>
            <a:r>
              <a:t>Next steps</a:t>
            </a:r>
          </a:p>
          <a:p>
            <a:pPr>
              <a:buBlip>
                <a:blip r:embed="rId2"/>
              </a:buBlip>
            </a:pPr>
            <a:r>
              <a:t>High-level mapping of PBS prescription lifecycle</a:t>
            </a:r>
          </a:p>
          <a:p>
            <a:pPr>
              <a:buBlip>
                <a:blip r:embed="rId2"/>
              </a:buBlip>
            </a:pPr>
            <a:r>
              <a:t>Develop core </a:t>
            </a:r>
            <a:r>
              <a:rPr i="1"/>
              <a:t>e</a:t>
            </a:r>
            <a:r>
              <a:t>-PBS prescribing data components</a:t>
            </a:r>
          </a:p>
          <a:p>
            <a:pPr>
              <a:buBlip>
                <a:blip r:embed="rId2"/>
              </a:buBlip>
            </a:pPr>
            <a:r>
              <a:t>C’wlth legal arrangements</a:t>
            </a:r>
          </a:p>
          <a:p>
            <a:pPr>
              <a:buBlip>
                <a:blip r:embed="rId2"/>
              </a:buBlip>
            </a:pPr>
            <a:r>
              <a:t>Agency: </a:t>
            </a:r>
            <a:r>
              <a:rPr i="1"/>
              <a:t>National Requirements for Electronic Prescribing</a:t>
            </a:r>
            <a:r>
              <a:t>, </a:t>
            </a:r>
            <a:r>
              <a:rPr i="1"/>
              <a:t>National Compliance Framework</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prstGeom prst="rect">
            <a:avLst/>
          </a:prstGeom>
        </p:spPr>
        <p:txBody>
          <a:bodyPr/>
          <a:lstStyle/>
          <a:p>
            <a:pPr/>
            <a:r>
              <a:t>Agenda</a:t>
            </a:r>
          </a:p>
        </p:txBody>
      </p:sp>
      <p:sp>
        <p:nvSpPr>
          <p:cNvPr id="249" name="Shape 249"/>
          <p:cNvSpPr/>
          <p:nvPr>
            <p:ph type="body" idx="1"/>
          </p:nvPr>
        </p:nvSpPr>
        <p:spPr>
          <a:xfrm>
            <a:off x="787400" y="2768600"/>
            <a:ext cx="11430000" cy="6007100"/>
          </a:xfrm>
          <a:prstGeom prst="rect">
            <a:avLst/>
          </a:prstGeom>
        </p:spPr>
        <p:txBody>
          <a:bodyPr numCol="2" spcCol="571500"/>
          <a:lstStyle/>
          <a:p>
            <a:pPr>
              <a:buBlip>
                <a:blip r:embed="rId2"/>
              </a:buBlip>
            </a:pPr>
            <a:r>
              <a:t>Welcome/Introduction</a:t>
            </a:r>
          </a:p>
          <a:p>
            <a:pPr>
              <a:buBlip>
                <a:blip r:embed="rId2"/>
              </a:buBlip>
            </a:pPr>
            <a:r>
              <a:t>Action Items</a:t>
            </a:r>
          </a:p>
          <a:p>
            <a:pPr>
              <a:buBlip>
                <a:blip r:embed="rId2"/>
              </a:buBlip>
            </a:pPr>
            <a:r>
              <a:t>ePrescribing</a:t>
            </a:r>
          </a:p>
          <a:p>
            <a:pPr>
              <a:buBlip>
                <a:blip r:embed="rId2"/>
              </a:buBlip>
              <a:defRPr>
                <a:solidFill>
                  <a:schemeClr val="accent4">
                    <a:hueOff val="384618"/>
                    <a:satOff val="3869"/>
                    <a:lumOff val="5802"/>
                  </a:schemeClr>
                </a:solidFill>
              </a:defRPr>
            </a:pPr>
            <a:r>
              <a:t>IHIN</a:t>
            </a:r>
          </a:p>
          <a:p>
            <a:pPr>
              <a:buBlip>
                <a:blip r:embed="rId2"/>
              </a:buBlip>
            </a:pPr>
            <a:r>
              <a:t>Automated Authorities</a:t>
            </a:r>
          </a:p>
          <a:p>
            <a:pPr>
              <a:buBlip>
                <a:blip r:embed="rId2"/>
              </a:buBlip>
            </a:pPr>
            <a:r>
              <a:t>AMT v3</a:t>
            </a:r>
          </a:p>
          <a:p>
            <a:pPr>
              <a:buBlip>
                <a:blip r:embed="rId2"/>
              </a:buBlip>
            </a:pPr>
            <a:r>
              <a:t>PBS XML Schema 3.0</a:t>
            </a:r>
          </a:p>
          <a:p>
            <a:pPr>
              <a:buBlip>
                <a:blip r:embed="rId2"/>
              </a:buBlip>
            </a:pPr>
            <a:r>
              <a:t>PBS XML Views</a:t>
            </a:r>
          </a:p>
          <a:p>
            <a:pPr>
              <a:buBlip>
                <a:blip r:embed="rId2"/>
              </a:buBlip>
            </a:pPr>
            <a:r>
              <a:t>Other Business</a:t>
            </a:r>
          </a:p>
          <a:p>
            <a:pPr>
              <a:buBlip>
                <a:blip r:embed="rId2"/>
              </a:buBlip>
            </a:pPr>
            <a:r>
              <a:t>Meeting close</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prstGeom prst="rect">
            <a:avLst/>
          </a:prstGeom>
        </p:spPr>
        <p:txBody>
          <a:bodyPr/>
          <a:lstStyle/>
          <a:p>
            <a:pPr/>
            <a:r>
              <a:t>IHIN</a:t>
            </a:r>
          </a:p>
        </p:txBody>
      </p:sp>
      <p:sp>
        <p:nvSpPr>
          <p:cNvPr id="252" name="Shape 252"/>
          <p:cNvSpPr/>
          <p:nvPr>
            <p:ph type="body" idx="1"/>
          </p:nvPr>
        </p:nvSpPr>
        <p:spPr>
          <a:prstGeom prst="rect">
            <a:avLst/>
          </a:prstGeom>
        </p:spPr>
        <p:txBody>
          <a:bodyPr/>
          <a:lstStyle/>
          <a:p>
            <a:pPr>
              <a:buBlip>
                <a:blip r:embed="rId2"/>
              </a:buBlip>
            </a:pPr>
            <a:r>
              <a:t>International Harmonisation of Ingredient Names</a:t>
            </a:r>
          </a:p>
          <a:p>
            <a:pPr>
              <a:buBlip>
                <a:blip r:embed="rId2"/>
              </a:buBlip>
            </a:pPr>
            <a:r>
              <a:t>a.k.a. Int’l Harmonisation of Medicine Names</a:t>
            </a:r>
          </a:p>
          <a:p>
            <a:pPr>
              <a:buBlip>
                <a:blip r:embed="rId2"/>
              </a:buBlip>
            </a:pPr>
            <a:r>
              <a:t>TGA initiative</a:t>
            </a:r>
          </a:p>
          <a:p>
            <a:pPr>
              <a:buBlip>
                <a:blip r:embed="rId2"/>
              </a:buBlip>
            </a:pPr>
            <a:r>
              <a:t>ADHA implementation in AMT</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p:nvPr>
        </p:nvSpPr>
        <p:spPr>
          <a:prstGeom prst="rect">
            <a:avLst/>
          </a:prstGeom>
        </p:spPr>
        <p:txBody>
          <a:bodyPr/>
          <a:lstStyle/>
          <a:p>
            <a:pPr/>
            <a:r>
              <a:t>IHIN</a:t>
            </a:r>
          </a:p>
        </p:txBody>
      </p:sp>
      <p:sp>
        <p:nvSpPr>
          <p:cNvPr id="255" name="Shape 255"/>
          <p:cNvSpPr/>
          <p:nvPr>
            <p:ph type="body" idx="1"/>
          </p:nvPr>
        </p:nvSpPr>
        <p:spPr>
          <a:prstGeom prst="rect">
            <a:avLst/>
          </a:prstGeom>
        </p:spPr>
        <p:txBody>
          <a:bodyPr/>
          <a:lstStyle/>
          <a:p>
            <a:pPr>
              <a:buBlip>
                <a:blip r:embed="rId2"/>
              </a:buBlip>
            </a:pPr>
            <a:r>
              <a:t>International agreement on medicine naming convention</a:t>
            </a:r>
          </a:p>
          <a:p>
            <a:pPr>
              <a:buBlip>
                <a:blip r:embed="rId2"/>
              </a:buBlip>
            </a:pPr>
            <a:r>
              <a:t>TGA has implemented new medicine names</a:t>
            </a:r>
          </a:p>
          <a:p>
            <a:pPr lvl="1">
              <a:buBlip>
                <a:blip r:embed="rId2"/>
              </a:buBlip>
              <a:defRPr sz="3200"/>
            </a:pPr>
            <a:r>
              <a:rPr u="sng">
                <a:hlinkClick r:id="rId3" invalidUrl="" action="" tgtFrame="" tooltip="" history="1" highlightClick="0" endSnd="0"/>
              </a:rPr>
              <a:t>www.tga.gov.au/updating-medicine-ingredient-names</a:t>
            </a:r>
          </a:p>
          <a:p>
            <a:pPr marL="361244" indent="-361244">
              <a:buBlip>
                <a:blip r:embed="rId2"/>
              </a:buBlip>
              <a:defRPr sz="3200"/>
            </a:pPr>
            <a:r>
              <a:t>Since 6 April 2016</a:t>
            </a:r>
          </a:p>
          <a:p>
            <a:pPr lvl="1" marL="805744" indent="-361244">
              <a:buBlip>
                <a:blip r:embed="rId2"/>
              </a:buBlip>
              <a:defRPr sz="3200"/>
            </a:pPr>
            <a:r>
              <a:t>amox</a:t>
            </a:r>
            <a:r>
              <a:rPr>
                <a:solidFill>
                  <a:schemeClr val="accent4">
                    <a:hueOff val="384618"/>
                    <a:satOff val="3869"/>
                    <a:lumOff val="5802"/>
                  </a:schemeClr>
                </a:solidFill>
              </a:rPr>
              <a:t>y</a:t>
            </a:r>
            <a:r>
              <a:t>cillin ⇒ amox</a:t>
            </a:r>
            <a:r>
              <a:rPr>
                <a:solidFill>
                  <a:schemeClr val="accent4">
                    <a:hueOff val="384618"/>
                    <a:satOff val="3869"/>
                    <a:lumOff val="5802"/>
                  </a:schemeClr>
                </a:solidFill>
              </a:rPr>
              <a:t>i</a:t>
            </a:r>
            <a:r>
              <a:t>cillin</a:t>
            </a:r>
          </a:p>
          <a:p>
            <a:pPr marL="361244" indent="-361244">
              <a:buBlip>
                <a:blip r:embed="rId2"/>
              </a:buBlip>
              <a:defRPr sz="3200"/>
            </a:pPr>
            <a:r>
              <a:t>ARTG entries updated</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title"/>
          </p:nvPr>
        </p:nvSpPr>
        <p:spPr>
          <a:prstGeom prst="rect">
            <a:avLst/>
          </a:prstGeom>
        </p:spPr>
        <p:txBody>
          <a:bodyPr/>
          <a:lstStyle/>
          <a:p>
            <a:pPr/>
            <a:r>
              <a:t>IHIN</a:t>
            </a:r>
          </a:p>
        </p:txBody>
      </p:sp>
      <p:sp>
        <p:nvSpPr>
          <p:cNvPr id="258" name="Shape 258"/>
          <p:cNvSpPr/>
          <p:nvPr>
            <p:ph type="body" idx="1"/>
          </p:nvPr>
        </p:nvSpPr>
        <p:spPr>
          <a:prstGeom prst="rect">
            <a:avLst/>
          </a:prstGeom>
        </p:spPr>
        <p:txBody>
          <a:bodyPr/>
          <a:lstStyle/>
          <a:p>
            <a:pPr>
              <a:buBlip>
                <a:blip r:embed="rId2"/>
              </a:buBlip>
            </a:pPr>
            <a:r>
              <a:t>4-7 year transition</a:t>
            </a:r>
          </a:p>
          <a:p>
            <a:pPr>
              <a:buBlip>
                <a:blip r:embed="rId2"/>
              </a:buBlip>
            </a:pPr>
            <a:r>
              <a:t>Ends April 2023</a:t>
            </a:r>
          </a:p>
          <a:p>
            <a:pPr>
              <a:buBlip>
                <a:blip r:embed="rId2"/>
              </a:buBlip>
            </a:pPr>
            <a:r>
              <a:t>ADHA updating AMT</a:t>
            </a:r>
          </a:p>
          <a:p>
            <a:pPr lvl="1">
              <a:buBlip>
                <a:blip r:embed="rId2"/>
              </a:buBlip>
            </a:pPr>
            <a:r>
              <a:t>starting October 2016</a:t>
            </a:r>
          </a:p>
          <a:p>
            <a:pPr lvl="1">
              <a:buBlip>
                <a:blip r:embed="rId2"/>
              </a:buBlip>
            </a:pPr>
            <a:r>
              <a:t>3 months</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title"/>
          </p:nvPr>
        </p:nvSpPr>
        <p:spPr>
          <a:prstGeom prst="rect">
            <a:avLst/>
          </a:prstGeom>
        </p:spPr>
        <p:txBody>
          <a:bodyPr/>
          <a:lstStyle/>
          <a:p>
            <a:pPr/>
            <a:r>
              <a:t>IHIN</a:t>
            </a:r>
          </a:p>
        </p:txBody>
      </p:sp>
      <p:sp>
        <p:nvSpPr>
          <p:cNvPr id="261" name="Shape 261"/>
          <p:cNvSpPr/>
          <p:nvPr>
            <p:ph type="body" idx="1"/>
          </p:nvPr>
        </p:nvSpPr>
        <p:spPr>
          <a:prstGeom prst="rect">
            <a:avLst/>
          </a:prstGeom>
        </p:spPr>
        <p:txBody>
          <a:bodyPr/>
          <a:lstStyle/>
          <a:p>
            <a:pPr>
              <a:buBlip>
                <a:blip r:embed="rId2"/>
              </a:buBlip>
            </a:pPr>
            <a:r>
              <a:t>PBS will load AMT releases</a:t>
            </a:r>
          </a:p>
          <a:p>
            <a:pPr>
              <a:buBlip>
                <a:blip r:embed="rId2"/>
              </a:buBlip>
            </a:pPr>
            <a:r>
              <a:t>New PBS brands and submissions will use AMT name</a:t>
            </a:r>
          </a:p>
          <a:p>
            <a:pPr lvl="1">
              <a:buBlip>
                <a:blip r:embed="rId2"/>
              </a:buBlip>
            </a:pPr>
            <a:r>
              <a:t>Current practice</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p:nvPr>
        </p:nvSpPr>
        <p:spPr>
          <a:prstGeom prst="rect">
            <a:avLst/>
          </a:prstGeom>
        </p:spPr>
        <p:txBody>
          <a:bodyPr/>
          <a:lstStyle/>
          <a:p>
            <a:pPr/>
            <a:r>
              <a:t>Agenda</a:t>
            </a:r>
          </a:p>
        </p:txBody>
      </p:sp>
      <p:sp>
        <p:nvSpPr>
          <p:cNvPr id="264" name="Shape 264"/>
          <p:cNvSpPr/>
          <p:nvPr>
            <p:ph type="body" idx="1"/>
          </p:nvPr>
        </p:nvSpPr>
        <p:spPr>
          <a:xfrm>
            <a:off x="787400" y="2768600"/>
            <a:ext cx="11430000" cy="6007100"/>
          </a:xfrm>
          <a:prstGeom prst="rect">
            <a:avLst/>
          </a:prstGeom>
        </p:spPr>
        <p:txBody>
          <a:bodyPr numCol="2" spcCol="571500"/>
          <a:lstStyle/>
          <a:p>
            <a:pPr>
              <a:buBlip>
                <a:blip r:embed="rId2"/>
              </a:buBlip>
            </a:pPr>
            <a:r>
              <a:t>Welcome/Introduction</a:t>
            </a:r>
          </a:p>
          <a:p>
            <a:pPr>
              <a:buBlip>
                <a:blip r:embed="rId2"/>
              </a:buBlip>
            </a:pPr>
            <a:r>
              <a:t>Action Items</a:t>
            </a:r>
          </a:p>
          <a:p>
            <a:pPr>
              <a:buBlip>
                <a:blip r:embed="rId2"/>
              </a:buBlip>
            </a:pPr>
            <a:r>
              <a:t>ePrescribing</a:t>
            </a:r>
          </a:p>
          <a:p>
            <a:pPr>
              <a:buBlip>
                <a:blip r:embed="rId2"/>
              </a:buBlip>
            </a:pPr>
            <a:r>
              <a:t>IHIN</a:t>
            </a:r>
          </a:p>
          <a:p>
            <a:pPr>
              <a:buBlip>
                <a:blip r:embed="rId2"/>
              </a:buBlip>
              <a:defRPr>
                <a:solidFill>
                  <a:schemeClr val="accent4">
                    <a:hueOff val="384618"/>
                    <a:satOff val="3869"/>
                    <a:lumOff val="5802"/>
                  </a:schemeClr>
                </a:solidFill>
              </a:defRPr>
            </a:pPr>
            <a:r>
              <a:t>Automated Authorities</a:t>
            </a:r>
          </a:p>
          <a:p>
            <a:pPr>
              <a:buBlip>
                <a:blip r:embed="rId2"/>
              </a:buBlip>
            </a:pPr>
            <a:r>
              <a:t>AMT v3</a:t>
            </a:r>
          </a:p>
          <a:p>
            <a:pPr>
              <a:buBlip>
                <a:blip r:embed="rId2"/>
              </a:buBlip>
            </a:pPr>
            <a:r>
              <a:t>PBS XML Schema 3.0</a:t>
            </a:r>
          </a:p>
          <a:p>
            <a:pPr>
              <a:buBlip>
                <a:blip r:embed="rId2"/>
              </a:buBlip>
            </a:pPr>
            <a:r>
              <a:t>PBS XML Views</a:t>
            </a:r>
          </a:p>
          <a:p>
            <a:pPr>
              <a:buBlip>
                <a:blip r:embed="rId2"/>
              </a:buBlip>
            </a:pPr>
            <a:r>
              <a:t>Other Business</a:t>
            </a:r>
          </a:p>
          <a:p>
            <a:pPr>
              <a:buBlip>
                <a:blip r:embed="rId2"/>
              </a:buBlip>
            </a:pPr>
            <a:r>
              <a:t>Meeting close</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title"/>
          </p:nvPr>
        </p:nvSpPr>
        <p:spPr>
          <a:prstGeom prst="rect">
            <a:avLst/>
          </a:prstGeom>
        </p:spPr>
        <p:txBody>
          <a:bodyPr/>
          <a:lstStyle/>
          <a:p>
            <a:pPr/>
            <a:r>
              <a:t>Automated Authorities</a:t>
            </a:r>
          </a:p>
        </p:txBody>
      </p:sp>
      <p:sp>
        <p:nvSpPr>
          <p:cNvPr id="267" name="Shape 267"/>
          <p:cNvSpPr/>
          <p:nvPr>
            <p:ph type="body" idx="1"/>
          </p:nvPr>
        </p:nvSpPr>
        <p:spPr>
          <a:prstGeom prst="rect">
            <a:avLst/>
          </a:prstGeom>
        </p:spPr>
        <p:txBody>
          <a:bodyPr/>
          <a:lstStyle/>
          <a:p>
            <a:pPr>
              <a:buBlip>
                <a:blip r:embed="rId2"/>
              </a:buBlip>
            </a:pPr>
            <a:r>
              <a:t>Department of Human Services initiative</a:t>
            </a:r>
          </a:p>
          <a:p>
            <a:pPr>
              <a:buBlip>
                <a:blip r:embed="rId2"/>
              </a:buBlip>
            </a:pPr>
            <a:r>
              <a:t>Commenced May 2016 Schedule</a:t>
            </a:r>
          </a:p>
          <a:p>
            <a:pPr>
              <a:buBlip>
                <a:blip r:embed="rId2"/>
              </a:buBlip>
            </a:pPr>
            <a:r>
              <a:t>All PBS items include threshold values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prstGeom prst="rect">
            <a:avLst/>
          </a:prstGeom>
        </p:spPr>
        <p:txBody>
          <a:bodyPr/>
          <a:lstStyle/>
          <a:p>
            <a:pPr/>
            <a:r>
              <a:t>Agenda</a:t>
            </a:r>
          </a:p>
        </p:txBody>
      </p:sp>
      <p:sp>
        <p:nvSpPr>
          <p:cNvPr id="216" name="Shape 216"/>
          <p:cNvSpPr/>
          <p:nvPr>
            <p:ph type="body" idx="1"/>
          </p:nvPr>
        </p:nvSpPr>
        <p:spPr>
          <a:xfrm>
            <a:off x="787400" y="2768600"/>
            <a:ext cx="11430000" cy="6007100"/>
          </a:xfrm>
          <a:prstGeom prst="rect">
            <a:avLst/>
          </a:prstGeom>
        </p:spPr>
        <p:txBody>
          <a:bodyPr numCol="2" spcCol="571500"/>
          <a:lstStyle/>
          <a:p>
            <a:pPr>
              <a:buBlip>
                <a:blip r:embed="rId2"/>
              </a:buBlip>
              <a:defRPr>
                <a:solidFill>
                  <a:srgbClr val="FF9300"/>
                </a:solidFill>
              </a:defRPr>
            </a:pPr>
            <a:r>
              <a:rPr>
                <a:solidFill>
                  <a:schemeClr val="accent4">
                    <a:hueOff val="384618"/>
                    <a:satOff val="3869"/>
                    <a:lumOff val="5802"/>
                  </a:schemeClr>
                </a:solidFill>
              </a:rPr>
              <a:t>Welcome</a:t>
            </a:r>
            <a:r>
              <a:t>/Introduction</a:t>
            </a:r>
          </a:p>
          <a:p>
            <a:pPr>
              <a:buBlip>
                <a:blip r:embed="rId2"/>
              </a:buBlip>
            </a:pPr>
            <a:r>
              <a:t>Action Items</a:t>
            </a:r>
          </a:p>
          <a:p>
            <a:pPr>
              <a:buBlip>
                <a:blip r:embed="rId2"/>
              </a:buBlip>
            </a:pPr>
            <a:r>
              <a:t>ePrescribing</a:t>
            </a:r>
          </a:p>
          <a:p>
            <a:pPr>
              <a:buBlip>
                <a:blip r:embed="rId2"/>
              </a:buBlip>
            </a:pPr>
            <a:r>
              <a:t>IHIN</a:t>
            </a:r>
          </a:p>
          <a:p>
            <a:pPr>
              <a:buBlip>
                <a:blip r:embed="rId2"/>
              </a:buBlip>
            </a:pPr>
            <a:r>
              <a:t>Automated Authorities</a:t>
            </a:r>
          </a:p>
          <a:p>
            <a:pPr>
              <a:buBlip>
                <a:blip r:embed="rId2"/>
              </a:buBlip>
            </a:pPr>
            <a:r>
              <a:t>AMT v3</a:t>
            </a:r>
          </a:p>
          <a:p>
            <a:pPr>
              <a:buBlip>
                <a:blip r:embed="rId2"/>
              </a:buBlip>
            </a:pPr>
            <a:r>
              <a:t>PBS XML Schema 3.0</a:t>
            </a:r>
          </a:p>
          <a:p>
            <a:pPr>
              <a:buBlip>
                <a:blip r:embed="rId2"/>
              </a:buBlip>
            </a:pPr>
            <a:r>
              <a:t>PBS XML Views</a:t>
            </a:r>
          </a:p>
          <a:p>
            <a:pPr>
              <a:buBlip>
                <a:blip r:embed="rId2"/>
              </a:buBlip>
            </a:pPr>
            <a:r>
              <a:t>Other Business</a:t>
            </a:r>
          </a:p>
          <a:p>
            <a:pPr>
              <a:buBlip>
                <a:blip r:embed="rId2"/>
              </a:buBlip>
            </a:pPr>
            <a:r>
              <a:t>Meeting close</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prstGeom prst="rect">
            <a:avLst/>
          </a:prstGeom>
        </p:spPr>
        <p:txBody>
          <a:bodyPr/>
          <a:lstStyle/>
          <a:p>
            <a:pPr/>
            <a:r>
              <a:t>Agenda</a:t>
            </a:r>
          </a:p>
        </p:txBody>
      </p:sp>
      <p:sp>
        <p:nvSpPr>
          <p:cNvPr id="270" name="Shape 270"/>
          <p:cNvSpPr/>
          <p:nvPr>
            <p:ph type="body" idx="1"/>
          </p:nvPr>
        </p:nvSpPr>
        <p:spPr>
          <a:xfrm>
            <a:off x="787400" y="2768600"/>
            <a:ext cx="11430000" cy="6007100"/>
          </a:xfrm>
          <a:prstGeom prst="rect">
            <a:avLst/>
          </a:prstGeom>
        </p:spPr>
        <p:txBody>
          <a:bodyPr numCol="2" spcCol="571500"/>
          <a:lstStyle/>
          <a:p>
            <a:pPr>
              <a:buBlip>
                <a:blip r:embed="rId2"/>
              </a:buBlip>
            </a:pPr>
            <a:r>
              <a:t>Welcome/Introduction</a:t>
            </a:r>
          </a:p>
          <a:p>
            <a:pPr>
              <a:buBlip>
                <a:blip r:embed="rId2"/>
              </a:buBlip>
            </a:pPr>
            <a:r>
              <a:t>Action Items</a:t>
            </a:r>
          </a:p>
          <a:p>
            <a:pPr>
              <a:buBlip>
                <a:blip r:embed="rId2"/>
              </a:buBlip>
            </a:pPr>
            <a:r>
              <a:t>ePrescribing</a:t>
            </a:r>
          </a:p>
          <a:p>
            <a:pPr>
              <a:buBlip>
                <a:blip r:embed="rId2"/>
              </a:buBlip>
            </a:pPr>
            <a:r>
              <a:t>IHIN</a:t>
            </a:r>
          </a:p>
          <a:p>
            <a:pPr>
              <a:buBlip>
                <a:blip r:embed="rId2"/>
              </a:buBlip>
            </a:pPr>
            <a:r>
              <a:t>Automated Authorities</a:t>
            </a:r>
          </a:p>
          <a:p>
            <a:pPr>
              <a:buBlip>
                <a:blip r:embed="rId2"/>
              </a:buBlip>
              <a:defRPr>
                <a:solidFill>
                  <a:schemeClr val="accent4">
                    <a:hueOff val="384618"/>
                    <a:satOff val="3869"/>
                    <a:lumOff val="5802"/>
                  </a:schemeClr>
                </a:solidFill>
              </a:defRPr>
            </a:pPr>
            <a:r>
              <a:t>AMT v3</a:t>
            </a:r>
          </a:p>
          <a:p>
            <a:pPr>
              <a:buBlip>
                <a:blip r:embed="rId2"/>
              </a:buBlip>
            </a:pPr>
            <a:r>
              <a:t>PBS XML Schema 3.0</a:t>
            </a:r>
          </a:p>
          <a:p>
            <a:pPr>
              <a:buBlip>
                <a:blip r:embed="rId2"/>
              </a:buBlip>
            </a:pPr>
            <a:r>
              <a:t>PBS XML Views</a:t>
            </a:r>
          </a:p>
          <a:p>
            <a:pPr>
              <a:buBlip>
                <a:blip r:embed="rId2"/>
              </a:buBlip>
            </a:pPr>
            <a:r>
              <a:t>Other Business</a:t>
            </a:r>
          </a:p>
          <a:p>
            <a:pPr>
              <a:buBlip>
                <a:blip r:embed="rId2"/>
              </a:buBlip>
            </a:pPr>
            <a:r>
              <a:t>Meeting close</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prstGeom prst="rect">
            <a:avLst/>
          </a:prstGeom>
        </p:spPr>
        <p:txBody>
          <a:bodyPr/>
          <a:lstStyle/>
          <a:p>
            <a:pPr/>
            <a:r>
              <a:t>AMT v3</a:t>
            </a:r>
          </a:p>
        </p:txBody>
      </p:sp>
      <p:sp>
        <p:nvSpPr>
          <p:cNvPr id="273" name="Shape 273"/>
          <p:cNvSpPr/>
          <p:nvPr>
            <p:ph type="body" idx="1"/>
          </p:nvPr>
        </p:nvSpPr>
        <p:spPr>
          <a:prstGeom prst="rect">
            <a:avLst/>
          </a:prstGeom>
        </p:spPr>
        <p:txBody>
          <a:bodyPr/>
          <a:lstStyle/>
          <a:p>
            <a:pPr>
              <a:buBlip>
                <a:blip r:embed="rId2"/>
              </a:buBlip>
            </a:pPr>
            <a:r>
              <a:t>PharmCIS implementation complete</a:t>
            </a:r>
          </a:p>
          <a:p>
            <a:pPr>
              <a:buBlip>
                <a:blip r:embed="rId2"/>
              </a:buBlip>
            </a:pPr>
            <a:r>
              <a:t>Phase 1</a:t>
            </a:r>
          </a:p>
          <a:p>
            <a:pPr>
              <a:buBlip>
                <a:blip r:embed="rId2"/>
              </a:buBlip>
            </a:pPr>
            <a:r>
              <a:t>Deployed February/March 2016</a:t>
            </a:r>
          </a:p>
          <a:p>
            <a:pPr lvl="1">
              <a:buBlip>
                <a:blip r:embed="rId2"/>
              </a:buBlip>
            </a:pPr>
            <a:r>
              <a:t>May 2016 Schedule</a:t>
            </a:r>
          </a:p>
          <a:p>
            <a:pPr>
              <a:buBlip>
                <a:blip r:embed="rId2"/>
              </a:buBlip>
            </a:pPr>
            <a:r>
              <a:t>Backlog of un-reconciled concepts</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title"/>
          </p:nvPr>
        </p:nvSpPr>
        <p:spPr>
          <a:prstGeom prst="rect">
            <a:avLst/>
          </a:prstGeom>
        </p:spPr>
        <p:txBody>
          <a:bodyPr/>
          <a:lstStyle/>
          <a:p>
            <a:pPr/>
            <a:r>
              <a:t>AMT v3</a:t>
            </a:r>
          </a:p>
        </p:txBody>
      </p:sp>
      <p:graphicFrame>
        <p:nvGraphicFramePr>
          <p:cNvPr id="276" name="Chart 276"/>
          <p:cNvGraphicFramePr/>
          <p:nvPr/>
        </p:nvGraphicFramePr>
        <p:xfrm>
          <a:off x="448695" y="2759292"/>
          <a:ext cx="11460879" cy="5521108"/>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prstGeom prst="rect">
            <a:avLst/>
          </a:prstGeom>
        </p:spPr>
        <p:txBody>
          <a:bodyPr/>
          <a:lstStyle/>
          <a:p>
            <a:pPr/>
            <a:r>
              <a:t>Agenda</a:t>
            </a:r>
          </a:p>
        </p:txBody>
      </p:sp>
      <p:sp>
        <p:nvSpPr>
          <p:cNvPr id="279" name="Shape 279"/>
          <p:cNvSpPr/>
          <p:nvPr>
            <p:ph type="body" idx="1"/>
          </p:nvPr>
        </p:nvSpPr>
        <p:spPr>
          <a:xfrm>
            <a:off x="787400" y="2768600"/>
            <a:ext cx="11430000" cy="6007100"/>
          </a:xfrm>
          <a:prstGeom prst="rect">
            <a:avLst/>
          </a:prstGeom>
        </p:spPr>
        <p:txBody>
          <a:bodyPr numCol="2" spcCol="571500"/>
          <a:lstStyle/>
          <a:p>
            <a:pPr>
              <a:buBlip>
                <a:blip r:embed="rId2"/>
              </a:buBlip>
            </a:pPr>
            <a:r>
              <a:t>Welcome/Introduction</a:t>
            </a:r>
          </a:p>
          <a:p>
            <a:pPr>
              <a:buBlip>
                <a:blip r:embed="rId2"/>
              </a:buBlip>
            </a:pPr>
            <a:r>
              <a:t>Action Items</a:t>
            </a:r>
          </a:p>
          <a:p>
            <a:pPr>
              <a:buBlip>
                <a:blip r:embed="rId2"/>
              </a:buBlip>
            </a:pPr>
            <a:r>
              <a:t>ePrescribing</a:t>
            </a:r>
          </a:p>
          <a:p>
            <a:pPr>
              <a:buBlip>
                <a:blip r:embed="rId2"/>
              </a:buBlip>
            </a:pPr>
            <a:r>
              <a:t>IHIN</a:t>
            </a:r>
          </a:p>
          <a:p>
            <a:pPr>
              <a:buBlip>
                <a:blip r:embed="rId2"/>
              </a:buBlip>
            </a:pPr>
            <a:r>
              <a:t>Automated Authorities</a:t>
            </a:r>
          </a:p>
          <a:p>
            <a:pPr>
              <a:buBlip>
                <a:blip r:embed="rId2"/>
              </a:buBlip>
            </a:pPr>
            <a:r>
              <a:t>AMT v3</a:t>
            </a:r>
          </a:p>
          <a:p>
            <a:pPr>
              <a:buBlip>
                <a:blip r:embed="rId2"/>
              </a:buBlip>
              <a:defRPr>
                <a:solidFill>
                  <a:schemeClr val="accent4">
                    <a:hueOff val="384618"/>
                    <a:satOff val="3869"/>
                    <a:lumOff val="5802"/>
                  </a:schemeClr>
                </a:solidFill>
              </a:defRPr>
            </a:pPr>
            <a:r>
              <a:t>PBS XML Schema 3.0</a:t>
            </a:r>
          </a:p>
          <a:p>
            <a:pPr>
              <a:buBlip>
                <a:blip r:embed="rId2"/>
              </a:buBlip>
            </a:pPr>
            <a:r>
              <a:t>PBS XML Views</a:t>
            </a:r>
          </a:p>
          <a:p>
            <a:pPr>
              <a:buBlip>
                <a:blip r:embed="rId2"/>
              </a:buBlip>
            </a:pPr>
            <a:r>
              <a:t>Other Business</a:t>
            </a:r>
          </a:p>
          <a:p>
            <a:pPr>
              <a:buBlip>
                <a:blip r:embed="rId2"/>
              </a:buBlip>
            </a:pPr>
            <a:r>
              <a:t>Meeting close</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title"/>
          </p:nvPr>
        </p:nvSpPr>
        <p:spPr>
          <a:prstGeom prst="rect">
            <a:avLst/>
          </a:prstGeom>
        </p:spPr>
        <p:txBody>
          <a:bodyPr/>
          <a:lstStyle/>
          <a:p>
            <a:pPr/>
            <a:r>
              <a:t>PBS XML v3.0</a:t>
            </a:r>
          </a:p>
        </p:txBody>
      </p:sp>
      <p:sp>
        <p:nvSpPr>
          <p:cNvPr id="282" name="Shape 282"/>
          <p:cNvSpPr/>
          <p:nvPr>
            <p:ph type="body" idx="1"/>
          </p:nvPr>
        </p:nvSpPr>
        <p:spPr>
          <a:prstGeom prst="rect">
            <a:avLst/>
          </a:prstGeom>
        </p:spPr>
        <p:txBody>
          <a:bodyPr/>
          <a:lstStyle/>
          <a:p>
            <a:pPr>
              <a:buBlip>
                <a:blip r:embed="rId2"/>
              </a:buBlip>
              <a:defRPr>
                <a:solidFill>
                  <a:schemeClr val="accent4">
                    <a:hueOff val="384618"/>
                    <a:satOff val="3869"/>
                    <a:lumOff val="5802"/>
                  </a:schemeClr>
                </a:solidFill>
              </a:defRPr>
            </a:pPr>
            <a:r>
              <a:t>Schedule</a:t>
            </a:r>
          </a:p>
          <a:p>
            <a:pPr>
              <a:buBlip>
                <a:blip r:embed="rId2"/>
              </a:buBlip>
            </a:pPr>
            <a:r>
              <a:t>Transition Plan</a:t>
            </a:r>
          </a:p>
          <a:p>
            <a:pPr>
              <a:buBlip>
                <a:blip r:embed="rId2"/>
              </a:buBlip>
            </a:pPr>
            <a:r>
              <a:t>Progress</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p:nvPr>
        </p:nvSpPr>
        <p:spPr>
          <a:prstGeom prst="rect">
            <a:avLst/>
          </a:prstGeom>
        </p:spPr>
        <p:txBody>
          <a:bodyPr/>
          <a:lstStyle/>
          <a:p>
            <a:pPr/>
            <a:r>
              <a:t>PBS XML v3.0</a:t>
            </a:r>
          </a:p>
        </p:txBody>
      </p:sp>
      <p:sp>
        <p:nvSpPr>
          <p:cNvPr id="285" name="Shape 285"/>
          <p:cNvSpPr/>
          <p:nvPr>
            <p:ph type="body" idx="1"/>
          </p:nvPr>
        </p:nvSpPr>
        <p:spPr>
          <a:prstGeom prst="rect">
            <a:avLst/>
          </a:prstGeom>
        </p:spPr>
        <p:txBody>
          <a:bodyPr/>
          <a:lstStyle/>
          <a:p>
            <a:pPr>
              <a:buBlip>
                <a:blip r:embed="rId2"/>
              </a:buBlip>
            </a:pPr>
            <a:r>
              <a:t>Schedule</a:t>
            </a:r>
          </a:p>
          <a:p>
            <a:pPr>
              <a:buBlip>
                <a:blip r:embed="rId2"/>
              </a:buBlip>
            </a:pPr>
            <a:r>
              <a:t>Align with DHS</a:t>
            </a:r>
          </a:p>
          <a:p>
            <a:pPr>
              <a:buBlip>
                <a:blip r:embed="rId2"/>
              </a:buBlip>
            </a:pPr>
            <a:r>
              <a:t>No changes in March 2017</a:t>
            </a:r>
          </a:p>
          <a:p>
            <a:pPr>
              <a:buBlip>
                <a:blip r:embed="rId2"/>
              </a:buBlip>
            </a:pPr>
            <a:r>
              <a:t>V3 Go-Live: April 2017 Schedule</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nvSpPr>
        <p:spPr>
          <a:xfrm>
            <a:off x="1102624" y="8820823"/>
            <a:ext cx="10599170" cy="1"/>
          </a:xfrm>
          <a:prstGeom prst="line">
            <a:avLst/>
          </a:prstGeom>
          <a:ln w="101600">
            <a:solidFill>
              <a:schemeClr val="accent1">
                <a:hueOff val="-37249"/>
                <a:satOff val="-2150"/>
                <a:lumOff val="12811"/>
                <a:alpha val="75483"/>
              </a:schemeClr>
            </a:solidFill>
            <a:miter lim="400000"/>
            <a:tailEnd type="triangle" len="sm"/>
          </a:ln>
        </p:spPr>
        <p:txBody>
          <a:bodyPr lIns="50800" tIns="50800" rIns="50800" bIns="50800" anchor="ctr"/>
          <a:lstStyle/>
          <a:p>
            <a:pPr>
              <a:defRPr sz="3600"/>
            </a:pPr>
          </a:p>
        </p:txBody>
      </p:sp>
      <p:sp>
        <p:nvSpPr>
          <p:cNvPr id="288" name="Shape 288"/>
          <p:cNvSpPr/>
          <p:nvPr/>
        </p:nvSpPr>
        <p:spPr>
          <a:xfrm>
            <a:off x="6058048" y="7990780"/>
            <a:ext cx="5949889" cy="1"/>
          </a:xfrm>
          <a:prstGeom prst="line">
            <a:avLst/>
          </a:prstGeom>
          <a:ln w="101600">
            <a:solidFill>
              <a:schemeClr val="accent2">
                <a:hueOff val="-2057865"/>
                <a:satOff val="-1362"/>
                <a:lumOff val="13058"/>
                <a:alpha val="64800"/>
              </a:schemeClr>
            </a:solidFill>
            <a:miter lim="400000"/>
            <a:tailEnd type="triangle"/>
          </a:ln>
        </p:spPr>
        <p:txBody>
          <a:bodyPr lIns="50800" tIns="50800" rIns="50800" bIns="50800" anchor="ctr"/>
          <a:lstStyle/>
          <a:p>
            <a:pPr>
              <a:defRPr sz="3600"/>
            </a:pPr>
          </a:p>
        </p:txBody>
      </p:sp>
      <p:sp>
        <p:nvSpPr>
          <p:cNvPr id="289" name="Shape 289"/>
          <p:cNvSpPr/>
          <p:nvPr/>
        </p:nvSpPr>
        <p:spPr>
          <a:xfrm>
            <a:off x="1003449" y="7167087"/>
            <a:ext cx="4037032" cy="1"/>
          </a:xfrm>
          <a:prstGeom prst="line">
            <a:avLst/>
          </a:prstGeom>
          <a:ln w="101600">
            <a:solidFill>
              <a:schemeClr val="accent1">
                <a:hueOff val="-37249"/>
                <a:satOff val="-2150"/>
                <a:lumOff val="12811"/>
                <a:alpha val="75483"/>
              </a:schemeClr>
            </a:solidFill>
            <a:miter lim="400000"/>
            <a:tailEnd type="triangle" len="sm"/>
          </a:ln>
        </p:spPr>
        <p:txBody>
          <a:bodyPr lIns="50800" tIns="50800" rIns="50800" bIns="50800" anchor="ctr"/>
          <a:lstStyle/>
          <a:p>
            <a:pPr>
              <a:defRPr sz="3600"/>
            </a:pPr>
          </a:p>
        </p:txBody>
      </p:sp>
      <p:sp>
        <p:nvSpPr>
          <p:cNvPr id="290" name="Shape 290"/>
          <p:cNvSpPr/>
          <p:nvPr/>
        </p:nvSpPr>
        <p:spPr>
          <a:xfrm>
            <a:off x="1003449" y="6321561"/>
            <a:ext cx="5590183" cy="1"/>
          </a:xfrm>
          <a:prstGeom prst="line">
            <a:avLst/>
          </a:prstGeom>
          <a:ln w="101600">
            <a:solidFill>
              <a:schemeClr val="accent1">
                <a:hueOff val="-37249"/>
                <a:satOff val="-2150"/>
                <a:lumOff val="12811"/>
                <a:alpha val="75483"/>
              </a:schemeClr>
            </a:solidFill>
            <a:miter lim="400000"/>
            <a:tailEnd type="triangle" len="sm"/>
          </a:ln>
        </p:spPr>
        <p:txBody>
          <a:bodyPr lIns="50800" tIns="50800" rIns="50800" bIns="50800" anchor="ctr"/>
          <a:lstStyle/>
          <a:p>
            <a:pPr>
              <a:defRPr sz="3600"/>
            </a:pPr>
          </a:p>
        </p:txBody>
      </p:sp>
      <p:sp>
        <p:nvSpPr>
          <p:cNvPr id="291" name="Shape 291"/>
          <p:cNvSpPr/>
          <p:nvPr>
            <p:ph type="title"/>
          </p:nvPr>
        </p:nvSpPr>
        <p:spPr>
          <a:prstGeom prst="rect">
            <a:avLst/>
          </a:prstGeom>
        </p:spPr>
        <p:txBody>
          <a:bodyPr/>
          <a:lstStyle/>
          <a:p>
            <a:pPr/>
            <a:r>
              <a:t>PBS XML v3.0</a:t>
            </a:r>
          </a:p>
        </p:txBody>
      </p:sp>
      <p:sp>
        <p:nvSpPr>
          <p:cNvPr id="292" name="Shape 292"/>
          <p:cNvSpPr/>
          <p:nvPr/>
        </p:nvSpPr>
        <p:spPr>
          <a:xfrm>
            <a:off x="1003449" y="5626100"/>
            <a:ext cx="10997903" cy="0"/>
          </a:xfrm>
          <a:prstGeom prst="line">
            <a:avLst/>
          </a:prstGeom>
          <a:ln w="101600">
            <a:solidFill>
              <a:schemeClr val="accent1">
                <a:hueOff val="-37249"/>
                <a:satOff val="-2150"/>
                <a:lumOff val="12811"/>
              </a:schemeClr>
            </a:solidFill>
            <a:miter lim="400000"/>
            <a:tailEnd type="triangle"/>
          </a:ln>
        </p:spPr>
        <p:txBody>
          <a:bodyPr lIns="50800" tIns="50800" rIns="50800" bIns="50800" anchor="ctr"/>
          <a:lstStyle/>
          <a:p>
            <a:pPr>
              <a:defRPr sz="3600"/>
            </a:pPr>
          </a:p>
        </p:txBody>
      </p:sp>
      <p:sp>
        <p:nvSpPr>
          <p:cNvPr id="293" name="Shape 293"/>
          <p:cNvSpPr/>
          <p:nvPr/>
        </p:nvSpPr>
        <p:spPr>
          <a:xfrm rot="16200000">
            <a:off x="6442570" y="3693276"/>
            <a:ext cx="2456460" cy="7338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April 2017</a:t>
            </a:r>
          </a:p>
        </p:txBody>
      </p:sp>
      <p:sp>
        <p:nvSpPr>
          <p:cNvPr id="294" name="Shape 294"/>
          <p:cNvSpPr/>
          <p:nvPr/>
        </p:nvSpPr>
        <p:spPr>
          <a:xfrm rot="16200000">
            <a:off x="8014906" y="3716212"/>
            <a:ext cx="2410588" cy="7338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May 2017</a:t>
            </a:r>
          </a:p>
        </p:txBody>
      </p:sp>
      <p:sp>
        <p:nvSpPr>
          <p:cNvPr id="295" name="Shape 295"/>
          <p:cNvSpPr/>
          <p:nvPr/>
        </p:nvSpPr>
        <p:spPr>
          <a:xfrm rot="16200000">
            <a:off x="9486963" y="3638869"/>
            <a:ext cx="2565274" cy="7338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June 2017</a:t>
            </a:r>
          </a:p>
        </p:txBody>
      </p:sp>
      <p:sp>
        <p:nvSpPr>
          <p:cNvPr id="296" name="Shape 296"/>
          <p:cNvSpPr/>
          <p:nvPr/>
        </p:nvSpPr>
        <p:spPr>
          <a:xfrm rot="16200000">
            <a:off x="4678743" y="3478849"/>
            <a:ext cx="2885314" cy="7338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trike="sngStrike"/>
            </a:lvl1pPr>
          </a:lstStyle>
          <a:p>
            <a:pPr/>
            <a:r>
              <a:t>March 2017</a:t>
            </a:r>
          </a:p>
        </p:txBody>
      </p:sp>
      <p:sp>
        <p:nvSpPr>
          <p:cNvPr id="297" name="Shape 297"/>
          <p:cNvSpPr/>
          <p:nvPr/>
        </p:nvSpPr>
        <p:spPr>
          <a:xfrm rot="16200000">
            <a:off x="3412845" y="3762351"/>
            <a:ext cx="2318310" cy="7338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Feb 2017</a:t>
            </a:r>
          </a:p>
        </p:txBody>
      </p:sp>
      <p:sp>
        <p:nvSpPr>
          <p:cNvPr id="298" name="Shape 298"/>
          <p:cNvSpPr/>
          <p:nvPr/>
        </p:nvSpPr>
        <p:spPr>
          <a:xfrm rot="16200000">
            <a:off x="1883181" y="3782087"/>
            <a:ext cx="2278838" cy="7338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Jan 2017</a:t>
            </a:r>
          </a:p>
        </p:txBody>
      </p:sp>
      <p:sp>
        <p:nvSpPr>
          <p:cNvPr id="299" name="Shape 299"/>
          <p:cNvSpPr/>
          <p:nvPr/>
        </p:nvSpPr>
        <p:spPr>
          <a:xfrm>
            <a:off x="245567" y="6007125"/>
            <a:ext cx="1707186"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vl1pPr>
          </a:lstStyle>
          <a:p>
            <a:pPr/>
            <a:r>
              <a:t>V2 Prod</a:t>
            </a:r>
          </a:p>
        </p:txBody>
      </p:sp>
      <p:sp>
        <p:nvSpPr>
          <p:cNvPr id="300" name="Shape 300"/>
          <p:cNvSpPr/>
          <p:nvPr/>
        </p:nvSpPr>
        <p:spPr>
          <a:xfrm>
            <a:off x="228244" y="6837168"/>
            <a:ext cx="1562711"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vl1pPr>
          </a:lstStyle>
          <a:p>
            <a:pPr/>
            <a:r>
              <a:t>V3 Test</a:t>
            </a:r>
          </a:p>
        </p:txBody>
      </p:sp>
      <p:sp>
        <p:nvSpPr>
          <p:cNvPr id="301" name="Shape 301"/>
          <p:cNvSpPr/>
          <p:nvPr/>
        </p:nvSpPr>
        <p:spPr>
          <a:xfrm>
            <a:off x="245567" y="7667211"/>
            <a:ext cx="1707186"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vl1pPr>
          </a:lstStyle>
          <a:p>
            <a:pPr/>
            <a:r>
              <a:t>V3 Prod</a:t>
            </a:r>
          </a:p>
        </p:txBody>
      </p:sp>
      <p:sp>
        <p:nvSpPr>
          <p:cNvPr id="302" name="Shape 302"/>
          <p:cNvSpPr/>
          <p:nvPr/>
        </p:nvSpPr>
        <p:spPr>
          <a:xfrm>
            <a:off x="266344" y="8497254"/>
            <a:ext cx="1918412"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vl1pPr>
          </a:lstStyle>
          <a:p>
            <a:pPr/>
            <a:r>
              <a:t>V2 Down</a:t>
            </a:r>
          </a:p>
        </p:txBody>
      </p:sp>
      <p:sp>
        <p:nvSpPr>
          <p:cNvPr id="303" name="Shape 303"/>
          <p:cNvSpPr/>
          <p:nvPr/>
        </p:nvSpPr>
        <p:spPr>
          <a:xfrm>
            <a:off x="2869232" y="6179807"/>
            <a:ext cx="306736" cy="301775"/>
          </a:xfrm>
          <a:prstGeom prst="ellipse">
            <a:avLst/>
          </a:prstGeom>
          <a:gradFill>
            <a:gsLst>
              <a:gs pos="0">
                <a:srgbClr val="FF2600"/>
              </a:gs>
              <a:gs pos="55423">
                <a:srgbClr val="CA1C00"/>
              </a:gs>
              <a:gs pos="100000">
                <a:srgbClr val="941100"/>
              </a:gs>
            </a:gsLst>
            <a:path path="circle">
              <a:fillToRect l="36362" t="-19383" r="63637" b="119383"/>
            </a:path>
          </a:gradFill>
          <a:ln w="12700">
            <a:miter lim="400000"/>
          </a:ln>
        </p:spPr>
        <p:txBody>
          <a:bodyPr lIns="50800" tIns="50800" rIns="50800" bIns="50800" anchor="ctr"/>
          <a:lstStyle/>
          <a:p>
            <a:pPr>
              <a:defRPr sz="3600"/>
            </a:pPr>
          </a:p>
        </p:txBody>
      </p:sp>
      <p:sp>
        <p:nvSpPr>
          <p:cNvPr id="304" name="Shape 304"/>
          <p:cNvSpPr/>
          <p:nvPr/>
        </p:nvSpPr>
        <p:spPr>
          <a:xfrm>
            <a:off x="6006653" y="6205425"/>
            <a:ext cx="229494" cy="232272"/>
          </a:xfrm>
          <a:prstGeom prst="ellipse">
            <a:avLst/>
          </a:prstGeom>
          <a:solidFill>
            <a:srgbClr val="A6AAA9"/>
          </a:solidFill>
          <a:ln w="50800">
            <a:solidFill>
              <a:schemeClr val="accent5"/>
            </a:solidFill>
            <a:miter lim="400000"/>
          </a:ln>
        </p:spPr>
        <p:txBody>
          <a:bodyPr lIns="50800" tIns="50800" rIns="50800" bIns="50800" anchor="ctr"/>
          <a:lstStyle/>
          <a:p>
            <a:pPr>
              <a:defRPr sz="3600"/>
            </a:pPr>
          </a:p>
        </p:txBody>
      </p:sp>
      <p:sp>
        <p:nvSpPr>
          <p:cNvPr id="305" name="Shape 305"/>
          <p:cNvSpPr/>
          <p:nvPr/>
        </p:nvSpPr>
        <p:spPr>
          <a:xfrm>
            <a:off x="6006132" y="7877993"/>
            <a:ext cx="230536" cy="225575"/>
          </a:xfrm>
          <a:prstGeom prst="ellipse">
            <a:avLst/>
          </a:prstGeom>
          <a:solidFill>
            <a:srgbClr val="A6AAA9"/>
          </a:solidFill>
          <a:ln w="50800">
            <a:solidFill>
              <a:schemeClr val="accent2">
                <a:hueOff val="-2057865"/>
                <a:satOff val="-1362"/>
                <a:lumOff val="13058"/>
              </a:schemeClr>
            </a:solidFill>
            <a:miter lim="400000"/>
          </a:ln>
        </p:spPr>
        <p:txBody>
          <a:bodyPr lIns="50800" tIns="50800" rIns="50800" bIns="50800" anchor="ctr"/>
          <a:lstStyle/>
          <a:p>
            <a:pPr>
              <a:defRPr sz="3600"/>
            </a:pPr>
          </a:p>
        </p:txBody>
      </p:sp>
      <p:sp>
        <p:nvSpPr>
          <p:cNvPr id="306" name="Shape 306"/>
          <p:cNvSpPr/>
          <p:nvPr/>
        </p:nvSpPr>
        <p:spPr>
          <a:xfrm>
            <a:off x="4418632" y="6170674"/>
            <a:ext cx="306736" cy="301774"/>
          </a:xfrm>
          <a:prstGeom prst="ellipse">
            <a:avLst/>
          </a:prstGeom>
          <a:gradFill>
            <a:gsLst>
              <a:gs pos="0">
                <a:srgbClr val="FF2600"/>
              </a:gs>
              <a:gs pos="55423">
                <a:srgbClr val="CA1C00"/>
              </a:gs>
              <a:gs pos="100000">
                <a:srgbClr val="941100"/>
              </a:gs>
            </a:gsLst>
            <a:path path="circle">
              <a:fillToRect l="36362" t="-19383" r="63637" b="119383"/>
            </a:path>
          </a:gradFill>
          <a:ln w="12700">
            <a:miter lim="400000"/>
          </a:ln>
        </p:spPr>
        <p:txBody>
          <a:bodyPr lIns="50800" tIns="50800" rIns="50800" bIns="50800" anchor="ctr"/>
          <a:lstStyle/>
          <a:p>
            <a:pPr>
              <a:defRPr sz="3600"/>
            </a:pPr>
          </a:p>
        </p:txBody>
      </p:sp>
      <p:sp>
        <p:nvSpPr>
          <p:cNvPr id="307" name="Shape 307"/>
          <p:cNvSpPr/>
          <p:nvPr/>
        </p:nvSpPr>
        <p:spPr>
          <a:xfrm>
            <a:off x="2869232" y="7016200"/>
            <a:ext cx="306736" cy="301775"/>
          </a:xfrm>
          <a:prstGeom prst="ellipse">
            <a:avLst/>
          </a:prstGeom>
          <a:gradFill>
            <a:gsLst>
              <a:gs pos="0">
                <a:srgbClr val="FF2600"/>
              </a:gs>
              <a:gs pos="55423">
                <a:srgbClr val="CA1C00"/>
              </a:gs>
              <a:gs pos="100000">
                <a:srgbClr val="941100"/>
              </a:gs>
            </a:gsLst>
            <a:path path="circle">
              <a:fillToRect l="36362" t="-19383" r="63637" b="119383"/>
            </a:path>
          </a:gradFill>
          <a:ln w="12700">
            <a:miter lim="400000"/>
          </a:ln>
        </p:spPr>
        <p:txBody>
          <a:bodyPr lIns="50800" tIns="50800" rIns="50800" bIns="50800" anchor="ctr"/>
          <a:lstStyle/>
          <a:p>
            <a:pPr>
              <a:defRPr sz="3600"/>
            </a:pPr>
          </a:p>
        </p:txBody>
      </p:sp>
      <p:sp>
        <p:nvSpPr>
          <p:cNvPr id="308" name="Shape 308"/>
          <p:cNvSpPr/>
          <p:nvPr/>
        </p:nvSpPr>
        <p:spPr>
          <a:xfrm>
            <a:off x="4418632" y="7016200"/>
            <a:ext cx="306736" cy="301775"/>
          </a:xfrm>
          <a:prstGeom prst="ellipse">
            <a:avLst/>
          </a:prstGeom>
          <a:gradFill>
            <a:gsLst>
              <a:gs pos="0">
                <a:srgbClr val="FF2600"/>
              </a:gs>
              <a:gs pos="55423">
                <a:srgbClr val="CA1C00"/>
              </a:gs>
              <a:gs pos="100000">
                <a:srgbClr val="941100"/>
              </a:gs>
            </a:gsLst>
            <a:path path="circle">
              <a:fillToRect l="36362" t="-19383" r="63637" b="119383"/>
            </a:path>
          </a:gradFill>
          <a:ln w="12700">
            <a:miter lim="400000"/>
          </a:ln>
        </p:spPr>
        <p:txBody>
          <a:bodyPr lIns="50800" tIns="50800" rIns="50800" bIns="50800" anchor="ctr"/>
          <a:lstStyle/>
          <a:p>
            <a:pPr>
              <a:defRPr sz="3600"/>
            </a:pPr>
          </a:p>
        </p:txBody>
      </p:sp>
      <p:sp>
        <p:nvSpPr>
          <p:cNvPr id="309" name="Shape 309"/>
          <p:cNvSpPr/>
          <p:nvPr/>
        </p:nvSpPr>
        <p:spPr>
          <a:xfrm>
            <a:off x="7517432" y="7839893"/>
            <a:ext cx="306736" cy="301775"/>
          </a:xfrm>
          <a:prstGeom prst="ellipse">
            <a:avLst/>
          </a:prstGeom>
          <a:gradFill>
            <a:gsLst>
              <a:gs pos="0">
                <a:srgbClr val="73FA79"/>
              </a:gs>
              <a:gs pos="55423">
                <a:srgbClr val="61C53C"/>
              </a:gs>
              <a:gs pos="100000">
                <a:srgbClr val="4F8F00"/>
              </a:gs>
            </a:gsLst>
            <a:path path="circle">
              <a:fillToRect l="36362" t="-19383" r="63637" b="119383"/>
            </a:path>
          </a:gradFill>
          <a:ln w="12700">
            <a:miter lim="400000"/>
          </a:ln>
        </p:spPr>
        <p:txBody>
          <a:bodyPr lIns="50800" tIns="50800" rIns="50800" bIns="50800" anchor="ctr"/>
          <a:lstStyle/>
          <a:p>
            <a:pPr>
              <a:defRPr sz="3600"/>
            </a:pPr>
          </a:p>
        </p:txBody>
      </p:sp>
      <p:sp>
        <p:nvSpPr>
          <p:cNvPr id="310" name="Shape 310"/>
          <p:cNvSpPr/>
          <p:nvPr/>
        </p:nvSpPr>
        <p:spPr>
          <a:xfrm>
            <a:off x="7517432" y="8669936"/>
            <a:ext cx="306736" cy="301775"/>
          </a:xfrm>
          <a:prstGeom prst="ellipse">
            <a:avLst/>
          </a:prstGeom>
          <a:gradFill>
            <a:gsLst>
              <a:gs pos="0">
                <a:srgbClr val="FF2600"/>
              </a:gs>
              <a:gs pos="55423">
                <a:srgbClr val="CA1C00"/>
              </a:gs>
              <a:gs pos="100000">
                <a:srgbClr val="941100"/>
              </a:gs>
            </a:gsLst>
            <a:path path="circle">
              <a:fillToRect l="36362" t="-19383" r="63637" b="119383"/>
            </a:path>
          </a:gradFill>
          <a:ln w="12700">
            <a:miter lim="400000"/>
          </a:ln>
        </p:spPr>
        <p:txBody>
          <a:bodyPr lIns="50800" tIns="50800" rIns="50800" bIns="50800" anchor="ctr"/>
          <a:lstStyle/>
          <a:p>
            <a:pPr>
              <a:defRPr sz="3600"/>
            </a:pPr>
          </a:p>
        </p:txBody>
      </p:sp>
      <p:sp>
        <p:nvSpPr>
          <p:cNvPr id="311" name="Shape 311"/>
          <p:cNvSpPr/>
          <p:nvPr/>
        </p:nvSpPr>
        <p:spPr>
          <a:xfrm>
            <a:off x="9066832" y="8669936"/>
            <a:ext cx="306736" cy="301775"/>
          </a:xfrm>
          <a:prstGeom prst="ellipse">
            <a:avLst/>
          </a:prstGeom>
          <a:gradFill>
            <a:gsLst>
              <a:gs pos="0">
                <a:srgbClr val="FF2600"/>
              </a:gs>
              <a:gs pos="55423">
                <a:srgbClr val="CA1C00"/>
              </a:gs>
              <a:gs pos="100000">
                <a:srgbClr val="941100"/>
              </a:gs>
            </a:gsLst>
            <a:path path="circle">
              <a:fillToRect l="36362" t="-19383" r="63637" b="119383"/>
            </a:path>
          </a:gradFill>
          <a:ln w="12700">
            <a:miter lim="400000"/>
          </a:ln>
        </p:spPr>
        <p:txBody>
          <a:bodyPr lIns="50800" tIns="50800" rIns="50800" bIns="50800" anchor="ctr"/>
          <a:lstStyle/>
          <a:p>
            <a:pPr>
              <a:defRPr sz="3600"/>
            </a:pPr>
          </a:p>
        </p:txBody>
      </p:sp>
      <p:sp>
        <p:nvSpPr>
          <p:cNvPr id="312" name="Shape 312"/>
          <p:cNvSpPr/>
          <p:nvPr/>
        </p:nvSpPr>
        <p:spPr>
          <a:xfrm>
            <a:off x="10616232" y="8669936"/>
            <a:ext cx="306736" cy="301775"/>
          </a:xfrm>
          <a:prstGeom prst="ellipse">
            <a:avLst/>
          </a:prstGeom>
          <a:gradFill>
            <a:gsLst>
              <a:gs pos="0">
                <a:srgbClr val="FF2600"/>
              </a:gs>
              <a:gs pos="55423">
                <a:srgbClr val="CA1C00"/>
              </a:gs>
              <a:gs pos="100000">
                <a:srgbClr val="941100"/>
              </a:gs>
            </a:gsLst>
            <a:path path="circle">
              <a:fillToRect l="36362" t="-19383" r="63637" b="119383"/>
            </a:path>
          </a:gradFill>
          <a:ln w="12700">
            <a:miter lim="400000"/>
          </a:ln>
        </p:spPr>
        <p:txBody>
          <a:bodyPr lIns="50800" tIns="50800" rIns="50800" bIns="50800" anchor="ctr"/>
          <a:lstStyle/>
          <a:p>
            <a:pPr>
              <a:defRPr sz="3600"/>
            </a:pPr>
          </a:p>
        </p:txBody>
      </p:sp>
      <p:sp>
        <p:nvSpPr>
          <p:cNvPr id="313" name="Shape 313"/>
          <p:cNvSpPr/>
          <p:nvPr/>
        </p:nvSpPr>
        <p:spPr>
          <a:xfrm>
            <a:off x="9066832" y="7839893"/>
            <a:ext cx="306736" cy="301775"/>
          </a:xfrm>
          <a:prstGeom prst="ellipse">
            <a:avLst/>
          </a:prstGeom>
          <a:gradFill>
            <a:gsLst>
              <a:gs pos="0">
                <a:srgbClr val="73FA79"/>
              </a:gs>
              <a:gs pos="55423">
                <a:srgbClr val="61C53C"/>
              </a:gs>
              <a:gs pos="100000">
                <a:srgbClr val="4F8F00"/>
              </a:gs>
            </a:gsLst>
            <a:path path="circle">
              <a:fillToRect l="36362" t="-19383" r="63637" b="119383"/>
            </a:path>
          </a:gradFill>
          <a:ln w="12700">
            <a:miter lim="400000"/>
          </a:ln>
        </p:spPr>
        <p:txBody>
          <a:bodyPr lIns="50800" tIns="50800" rIns="50800" bIns="50800" anchor="ctr"/>
          <a:lstStyle/>
          <a:p>
            <a:pPr>
              <a:defRPr sz="3600"/>
            </a:pPr>
          </a:p>
        </p:txBody>
      </p:sp>
      <p:sp>
        <p:nvSpPr>
          <p:cNvPr id="314" name="Shape 314"/>
          <p:cNvSpPr/>
          <p:nvPr/>
        </p:nvSpPr>
        <p:spPr>
          <a:xfrm>
            <a:off x="10616232" y="7839893"/>
            <a:ext cx="306736" cy="301775"/>
          </a:xfrm>
          <a:prstGeom prst="ellipse">
            <a:avLst/>
          </a:prstGeom>
          <a:gradFill>
            <a:gsLst>
              <a:gs pos="0">
                <a:srgbClr val="73FA79"/>
              </a:gs>
              <a:gs pos="55423">
                <a:srgbClr val="61C53C"/>
              </a:gs>
              <a:gs pos="100000">
                <a:srgbClr val="4F8F00"/>
              </a:gs>
            </a:gsLst>
            <a:path path="circle">
              <a:fillToRect l="36362" t="-19383" r="63637" b="119383"/>
            </a:path>
          </a:gradFill>
          <a:ln w="12700">
            <a:miter lim="400000"/>
          </a:ln>
        </p:spPr>
        <p:txBody>
          <a:bodyPr lIns="50800" tIns="50800" rIns="50800" bIns="50800" anchor="ctr"/>
          <a:lstStyle/>
          <a:p>
            <a:pPr>
              <a:defRPr sz="3600"/>
            </a:pPr>
          </a:p>
        </p:txBody>
      </p:sp>
      <p:sp>
        <p:nvSpPr>
          <p:cNvPr id="315" name="Shape 315"/>
          <p:cNvSpPr/>
          <p:nvPr/>
        </p:nvSpPr>
        <p:spPr>
          <a:xfrm>
            <a:off x="4418632" y="8669936"/>
            <a:ext cx="306736" cy="301775"/>
          </a:xfrm>
          <a:prstGeom prst="ellipse">
            <a:avLst/>
          </a:prstGeom>
          <a:solidFill>
            <a:schemeClr val="accent3">
              <a:hueOff val="-546624"/>
              <a:satOff val="7767"/>
              <a:lumOff val="-14512"/>
            </a:schemeClr>
          </a:solidFill>
          <a:ln w="12700">
            <a:miter lim="400000"/>
          </a:ln>
        </p:spPr>
        <p:txBody>
          <a:bodyPr lIns="50800" tIns="50800" rIns="50800" bIns="50800" anchor="ctr"/>
          <a:lstStyle/>
          <a:p>
            <a:pPr>
              <a:defRPr sz="3600"/>
            </a:pPr>
          </a:p>
        </p:txBody>
      </p:sp>
      <p:sp>
        <p:nvSpPr>
          <p:cNvPr id="316" name="Shape 316"/>
          <p:cNvSpPr/>
          <p:nvPr/>
        </p:nvSpPr>
        <p:spPr>
          <a:xfrm>
            <a:off x="2869232" y="8669936"/>
            <a:ext cx="306736" cy="301775"/>
          </a:xfrm>
          <a:prstGeom prst="ellipse">
            <a:avLst/>
          </a:prstGeom>
          <a:solidFill>
            <a:schemeClr val="accent3">
              <a:hueOff val="-546624"/>
              <a:satOff val="7767"/>
              <a:lumOff val="-14512"/>
            </a:schemeClr>
          </a:solidFill>
          <a:ln w="12700">
            <a:miter lim="400000"/>
          </a:ln>
        </p:spPr>
        <p:txBody>
          <a:bodyPr lIns="50800" tIns="50800" rIns="50800" bIns="50800" anchor="ctr"/>
          <a:lstStyle/>
          <a:p>
            <a:pPr>
              <a:defRPr sz="3600"/>
            </a:pPr>
          </a:p>
        </p:txBody>
      </p:sp>
      <p:sp>
        <p:nvSpPr>
          <p:cNvPr id="317" name="Shape 317"/>
          <p:cNvSpPr/>
          <p:nvPr/>
        </p:nvSpPr>
        <p:spPr>
          <a:xfrm>
            <a:off x="5968032" y="8669936"/>
            <a:ext cx="306736" cy="301775"/>
          </a:xfrm>
          <a:prstGeom prst="ellipse">
            <a:avLst/>
          </a:prstGeom>
          <a:solidFill>
            <a:schemeClr val="accent3">
              <a:hueOff val="-546624"/>
              <a:satOff val="7767"/>
              <a:lumOff val="-14512"/>
            </a:schemeClr>
          </a:solidFill>
          <a:ln w="12700">
            <a:miter lim="400000"/>
          </a:ln>
        </p:spPr>
        <p:txBody>
          <a:bodyPr lIns="50800" tIns="50800" rIns="50800" bIns="50800" anchor="ctr"/>
          <a:lstStyle/>
          <a:p>
            <a:pPr>
              <a:defRPr sz="3600"/>
            </a:pP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ph type="title"/>
          </p:nvPr>
        </p:nvSpPr>
        <p:spPr>
          <a:prstGeom prst="rect">
            <a:avLst/>
          </a:prstGeom>
        </p:spPr>
        <p:txBody>
          <a:bodyPr/>
          <a:lstStyle/>
          <a:p>
            <a:pPr/>
            <a:r>
              <a:t>PBS XML v3.0</a:t>
            </a:r>
          </a:p>
        </p:txBody>
      </p:sp>
      <p:sp>
        <p:nvSpPr>
          <p:cNvPr id="320" name="Shape 320"/>
          <p:cNvSpPr/>
          <p:nvPr>
            <p:ph type="body" idx="1"/>
          </p:nvPr>
        </p:nvSpPr>
        <p:spPr>
          <a:prstGeom prst="rect">
            <a:avLst/>
          </a:prstGeom>
        </p:spPr>
        <p:txBody>
          <a:bodyPr/>
          <a:lstStyle/>
          <a:p>
            <a:pPr>
              <a:buBlip>
                <a:blip r:embed="rId2"/>
              </a:buBlip>
            </a:pPr>
            <a:r>
              <a:t>Schedule</a:t>
            </a:r>
          </a:p>
          <a:p>
            <a:pPr>
              <a:buBlip>
                <a:blip r:embed="rId2"/>
              </a:buBlip>
              <a:defRPr>
                <a:solidFill>
                  <a:schemeClr val="accent4">
                    <a:hueOff val="384618"/>
                    <a:satOff val="3869"/>
                    <a:lumOff val="5802"/>
                  </a:schemeClr>
                </a:solidFill>
              </a:defRPr>
            </a:pPr>
            <a:r>
              <a:t>Transition Plan</a:t>
            </a:r>
          </a:p>
          <a:p>
            <a:pPr>
              <a:buBlip>
                <a:blip r:embed="rId2"/>
              </a:buBlip>
            </a:pPr>
            <a:r>
              <a:t>Progress</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ph type="title"/>
          </p:nvPr>
        </p:nvSpPr>
        <p:spPr>
          <a:prstGeom prst="rect">
            <a:avLst/>
          </a:prstGeom>
        </p:spPr>
        <p:txBody>
          <a:bodyPr/>
          <a:lstStyle/>
          <a:p>
            <a:pPr/>
            <a:r>
              <a:t>PBS XML v3.0</a:t>
            </a:r>
          </a:p>
        </p:txBody>
      </p:sp>
      <p:sp>
        <p:nvSpPr>
          <p:cNvPr id="323" name="Shape 323"/>
          <p:cNvSpPr/>
          <p:nvPr>
            <p:ph type="body" idx="1"/>
          </p:nvPr>
        </p:nvSpPr>
        <p:spPr>
          <a:prstGeom prst="rect">
            <a:avLst/>
          </a:prstGeom>
        </p:spPr>
        <p:txBody>
          <a:bodyPr/>
          <a:lstStyle/>
          <a:p>
            <a:pPr>
              <a:buBlip>
                <a:blip r:embed="rId2"/>
              </a:buBlip>
            </a:pPr>
            <a:r>
              <a:t>Transition Plan</a:t>
            </a:r>
          </a:p>
          <a:p>
            <a:pPr>
              <a:buBlip>
                <a:blip r:embed="rId2"/>
              </a:buBlip>
            </a:pPr>
            <a:r>
              <a:t>Support users to transition from v2 to v3</a:t>
            </a:r>
          </a:p>
          <a:p>
            <a:pPr>
              <a:buBlip>
                <a:blip r:embed="rId2"/>
              </a:buBlip>
            </a:pPr>
            <a:r>
              <a:t>Support users to adopt v3</a:t>
            </a:r>
          </a:p>
          <a:p>
            <a:pPr>
              <a:buBlip>
                <a:blip r:embed="rId2"/>
              </a:buBlip>
            </a:pPr>
            <a:r>
              <a:t>Support users to transition from text extracts to v3 or Views</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Shape 325"/>
          <p:cNvSpPr/>
          <p:nvPr>
            <p:ph type="title"/>
          </p:nvPr>
        </p:nvSpPr>
        <p:spPr>
          <a:prstGeom prst="rect">
            <a:avLst/>
          </a:prstGeom>
        </p:spPr>
        <p:txBody>
          <a:bodyPr/>
          <a:lstStyle/>
          <a:p>
            <a:pPr/>
            <a:r>
              <a:t>PBS XML v3.0</a:t>
            </a:r>
          </a:p>
        </p:txBody>
      </p:sp>
      <p:sp>
        <p:nvSpPr>
          <p:cNvPr id="326" name="Shape 326"/>
          <p:cNvSpPr/>
          <p:nvPr>
            <p:ph type="body" idx="1"/>
          </p:nvPr>
        </p:nvSpPr>
        <p:spPr>
          <a:prstGeom prst="rect">
            <a:avLst/>
          </a:prstGeom>
        </p:spPr>
        <p:txBody>
          <a:bodyPr/>
          <a:lstStyle/>
          <a:p>
            <a:pPr>
              <a:buBlip>
                <a:blip r:embed="rId2"/>
              </a:buBlip>
            </a:pPr>
            <a:r>
              <a:t>Transition Plan</a:t>
            </a:r>
          </a:p>
          <a:p>
            <a:pPr>
              <a:buBlip>
                <a:blip r:embed="rId2"/>
              </a:buBlip>
            </a:pPr>
            <a:r>
              <a:t>Provide sample data with embargo files</a:t>
            </a:r>
          </a:p>
          <a:p>
            <a:pPr lvl="1">
              <a:buBlip>
                <a:blip r:embed="rId2"/>
              </a:buBlip>
            </a:pPr>
            <a:r>
              <a:t>Started September 2016 Schedule</a:t>
            </a:r>
          </a:p>
          <a:p>
            <a:pPr>
              <a:buBlip>
                <a:blip r:embed="rId2"/>
              </a:buBlip>
            </a:pPr>
            <a:r>
              <a:t>Upconverted from V2 embargo PBS XML</a:t>
            </a:r>
          </a:p>
          <a:p>
            <a:pPr>
              <a:buBlip>
                <a:blip r:embed="rId2"/>
              </a:buBlip>
            </a:pPr>
            <a:r>
              <a:t>NOT production quality</a:t>
            </a:r>
          </a:p>
          <a:p>
            <a:pPr lvl="1">
              <a:buBlip>
                <a:blip r:embed="rId2"/>
              </a:buBlip>
            </a:pPr>
            <a:r>
              <a:t>For testing/evaluation only</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prstGeom prst="rect">
            <a:avLst/>
          </a:prstGeom>
        </p:spPr>
        <p:txBody>
          <a:bodyPr/>
          <a:lstStyle/>
          <a:p>
            <a:pPr/>
            <a:r>
              <a:t>Agenda</a:t>
            </a:r>
          </a:p>
        </p:txBody>
      </p:sp>
      <p:sp>
        <p:nvSpPr>
          <p:cNvPr id="219" name="Shape 219"/>
          <p:cNvSpPr/>
          <p:nvPr>
            <p:ph type="body" idx="1"/>
          </p:nvPr>
        </p:nvSpPr>
        <p:spPr>
          <a:xfrm>
            <a:off x="787400" y="2768600"/>
            <a:ext cx="11430000" cy="6007100"/>
          </a:xfrm>
          <a:prstGeom prst="rect">
            <a:avLst/>
          </a:prstGeom>
        </p:spPr>
        <p:txBody>
          <a:bodyPr numCol="2" spcCol="571500"/>
          <a:lstStyle/>
          <a:p>
            <a:pPr>
              <a:buBlip>
                <a:blip r:embed="rId2"/>
              </a:buBlip>
            </a:pPr>
            <a:r>
              <a:t>Welcome/Introduction</a:t>
            </a:r>
          </a:p>
          <a:p>
            <a:pPr>
              <a:buBlip>
                <a:blip r:embed="rId2"/>
              </a:buBlip>
              <a:defRPr>
                <a:solidFill>
                  <a:schemeClr val="accent4">
                    <a:hueOff val="384618"/>
                    <a:satOff val="3869"/>
                    <a:lumOff val="5802"/>
                  </a:schemeClr>
                </a:solidFill>
              </a:defRPr>
            </a:pPr>
            <a:r>
              <a:t>Action Items</a:t>
            </a:r>
          </a:p>
          <a:p>
            <a:pPr>
              <a:buBlip>
                <a:blip r:embed="rId2"/>
              </a:buBlip>
            </a:pPr>
            <a:r>
              <a:t>ePrescribing</a:t>
            </a:r>
          </a:p>
          <a:p>
            <a:pPr>
              <a:buBlip>
                <a:blip r:embed="rId2"/>
              </a:buBlip>
            </a:pPr>
            <a:r>
              <a:t>IHIN</a:t>
            </a:r>
          </a:p>
          <a:p>
            <a:pPr>
              <a:buBlip>
                <a:blip r:embed="rId2"/>
              </a:buBlip>
            </a:pPr>
            <a:r>
              <a:t>Automated Authorities</a:t>
            </a:r>
          </a:p>
          <a:p>
            <a:pPr>
              <a:buBlip>
                <a:blip r:embed="rId2"/>
              </a:buBlip>
            </a:pPr>
            <a:r>
              <a:t>AMT v3</a:t>
            </a:r>
          </a:p>
          <a:p>
            <a:pPr>
              <a:buBlip>
                <a:blip r:embed="rId2"/>
              </a:buBlip>
            </a:pPr>
            <a:r>
              <a:t>PBS XML Schema 3.0</a:t>
            </a:r>
          </a:p>
          <a:p>
            <a:pPr>
              <a:buBlip>
                <a:blip r:embed="rId2"/>
              </a:buBlip>
            </a:pPr>
            <a:r>
              <a:t>PBS XML Views</a:t>
            </a:r>
          </a:p>
          <a:p>
            <a:pPr>
              <a:buBlip>
                <a:blip r:embed="rId2"/>
              </a:buBlip>
            </a:pPr>
            <a:r>
              <a:t>Other Business</a:t>
            </a:r>
          </a:p>
          <a:p>
            <a:pPr>
              <a:buBlip>
                <a:blip r:embed="rId2"/>
              </a:buBlip>
            </a:pPr>
            <a:r>
              <a:t>Meeting close</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title"/>
          </p:nvPr>
        </p:nvSpPr>
        <p:spPr>
          <a:prstGeom prst="rect">
            <a:avLst/>
          </a:prstGeom>
        </p:spPr>
        <p:txBody>
          <a:bodyPr/>
          <a:lstStyle/>
          <a:p>
            <a:pPr/>
            <a:r>
              <a:t>PBS XML v3.0</a:t>
            </a:r>
          </a:p>
        </p:txBody>
      </p:sp>
      <p:sp>
        <p:nvSpPr>
          <p:cNvPr id="329" name="Shape 329"/>
          <p:cNvSpPr/>
          <p:nvPr>
            <p:ph type="body" idx="1"/>
          </p:nvPr>
        </p:nvSpPr>
        <p:spPr>
          <a:prstGeom prst="rect">
            <a:avLst/>
          </a:prstGeom>
        </p:spPr>
        <p:txBody>
          <a:bodyPr/>
          <a:lstStyle/>
          <a:p>
            <a:pPr>
              <a:buBlip>
                <a:blip r:embed="rId3"/>
              </a:buBlip>
            </a:pPr>
            <a:r>
              <a:t>Transition Plan</a:t>
            </a:r>
          </a:p>
          <a:p>
            <a:pPr>
              <a:buBlip>
                <a:blip r:embed="rId3"/>
              </a:buBlip>
            </a:pPr>
            <a:r>
              <a:t>No upconversion in production</a:t>
            </a:r>
          </a:p>
          <a:p>
            <a:pPr marL="451555" indent="-451555">
              <a:buBlip>
                <a:blip r:embed="rId3"/>
              </a:buBlip>
            </a:pPr>
            <a:r>
              <a:rPr sz="4000"/>
              <a:t>∥</a:t>
            </a:r>
            <a:r>
              <a:t> publication of V2 and V3 PBS XML</a:t>
            </a:r>
          </a:p>
          <a:p>
            <a:pPr>
              <a:buBlip>
                <a:blip r:embed="rId3"/>
              </a:buBlip>
            </a:pPr>
            <a:r>
              <a:t>12 months: final v2 PBS XML March </a:t>
            </a:r>
            <a:r>
              <a:rPr strike="sngStrike"/>
              <a:t>2017</a:t>
            </a:r>
            <a:r>
              <a:t>2018</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title"/>
          </p:nvPr>
        </p:nvSpPr>
        <p:spPr>
          <a:prstGeom prst="rect">
            <a:avLst/>
          </a:prstGeom>
        </p:spPr>
        <p:txBody>
          <a:bodyPr/>
          <a:lstStyle/>
          <a:p>
            <a:pPr/>
            <a:r>
              <a:t>PBS XML v3.0</a:t>
            </a:r>
          </a:p>
        </p:txBody>
      </p:sp>
      <p:sp>
        <p:nvSpPr>
          <p:cNvPr id="334" name="Shape 334"/>
          <p:cNvSpPr/>
          <p:nvPr>
            <p:ph type="body" idx="1"/>
          </p:nvPr>
        </p:nvSpPr>
        <p:spPr>
          <a:prstGeom prst="rect">
            <a:avLst/>
          </a:prstGeom>
        </p:spPr>
        <p:txBody>
          <a:bodyPr/>
          <a:lstStyle/>
          <a:p>
            <a:pPr>
              <a:buBlip>
                <a:blip r:embed="rId2"/>
              </a:buBlip>
            </a:pPr>
            <a:r>
              <a:t>Transition Plan</a:t>
            </a:r>
          </a:p>
          <a:p>
            <a:pPr>
              <a:buBlip>
                <a:blip r:embed="rId2"/>
              </a:buBlip>
            </a:pPr>
            <a:r>
              <a:t>Downconversion of V3 to V2</a:t>
            </a:r>
          </a:p>
          <a:p>
            <a:pPr>
              <a:buBlip>
                <a:blip r:embed="rId2"/>
              </a:buBlip>
            </a:pPr>
            <a:r>
              <a:t>Freeze v2 schema</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title"/>
          </p:nvPr>
        </p:nvSpPr>
        <p:spPr>
          <a:prstGeom prst="rect">
            <a:avLst/>
          </a:prstGeom>
        </p:spPr>
        <p:txBody>
          <a:bodyPr/>
          <a:lstStyle/>
          <a:p>
            <a:pPr/>
            <a:r>
              <a:t>PBS XML v3.0</a:t>
            </a:r>
          </a:p>
        </p:txBody>
      </p:sp>
      <p:sp>
        <p:nvSpPr>
          <p:cNvPr id="337" name="Shape 337"/>
          <p:cNvSpPr/>
          <p:nvPr>
            <p:ph type="body" idx="1"/>
          </p:nvPr>
        </p:nvSpPr>
        <p:spPr>
          <a:prstGeom prst="rect">
            <a:avLst/>
          </a:prstGeom>
        </p:spPr>
        <p:txBody>
          <a:bodyPr/>
          <a:lstStyle/>
          <a:p>
            <a:pPr>
              <a:buBlip>
                <a:blip r:embed="rId2"/>
              </a:buBlip>
            </a:pPr>
            <a:r>
              <a:t>Down convert specification</a:t>
            </a:r>
          </a:p>
          <a:p>
            <a:pPr lvl="1">
              <a:buBlip>
                <a:blip r:embed="rId2"/>
              </a:buBlip>
            </a:pPr>
            <a:r>
              <a:t>Supply-only ⇒ delist then remove</a:t>
            </a:r>
          </a:p>
          <a:p>
            <a:pPr lvl="1">
              <a:buBlip>
                <a:blip r:embed="rId2"/>
              </a:buBlip>
            </a:pPr>
            <a:r>
              <a:t>PR Notes ⇒ copy to restrictions</a:t>
            </a:r>
          </a:p>
          <a:p>
            <a:pPr lvl="1">
              <a:buBlip>
                <a:blip r:embed="rId2"/>
              </a:buBlip>
            </a:pPr>
            <a:r>
              <a:t>Assessment ⇒ authority method</a:t>
            </a:r>
          </a:p>
          <a:p>
            <a:pPr lvl="1">
              <a:buBlip>
                <a:blip r:embed="rId2"/>
              </a:buBlip>
            </a:pPr>
            <a:r>
              <a:t>Images ⇒ remove</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ph type="title"/>
          </p:nvPr>
        </p:nvSpPr>
        <p:spPr>
          <a:prstGeom prst="rect">
            <a:avLst/>
          </a:prstGeom>
        </p:spPr>
        <p:txBody>
          <a:bodyPr/>
          <a:lstStyle/>
          <a:p>
            <a:pPr/>
            <a:r>
              <a:t>PBS XML v3.0</a:t>
            </a:r>
          </a:p>
        </p:txBody>
      </p:sp>
      <p:sp>
        <p:nvSpPr>
          <p:cNvPr id="340" name="Shape 340"/>
          <p:cNvSpPr/>
          <p:nvPr>
            <p:ph type="body" idx="1"/>
          </p:nvPr>
        </p:nvSpPr>
        <p:spPr>
          <a:prstGeom prst="rect">
            <a:avLst/>
          </a:prstGeom>
        </p:spPr>
        <p:txBody>
          <a:bodyPr/>
          <a:lstStyle/>
          <a:p>
            <a:pPr>
              <a:buBlip>
                <a:blip r:embed="rId2"/>
              </a:buBlip>
            </a:pPr>
            <a:r>
              <a:t>Down convert specification</a:t>
            </a:r>
          </a:p>
          <a:p>
            <a:pPr lvl="1">
              <a:buBlip>
                <a:blip r:embed="rId2"/>
              </a:buBlip>
            </a:pPr>
            <a:r>
              <a:t>Increases ⇒ e-authority value</a:t>
            </a:r>
          </a:p>
          <a:p>
            <a:pPr lvl="1">
              <a:buBlip>
                <a:blip r:embed="rId2"/>
              </a:buBlip>
            </a:pPr>
            <a:r>
              <a:t>CAR ⇒ ext:complex-authority-required</a:t>
            </a:r>
          </a:p>
          <a:p>
            <a:pPr lvl="1">
              <a:buBlip>
                <a:blip r:embed="rId2"/>
              </a:buBlip>
            </a:pPr>
            <a:r>
              <a:t>Benefit Type ⇒ move all prescriber types, restrictions to prescribing rule</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title"/>
          </p:nvPr>
        </p:nvSpPr>
        <p:spPr>
          <a:prstGeom prst="rect">
            <a:avLst/>
          </a:prstGeom>
        </p:spPr>
        <p:txBody>
          <a:bodyPr/>
          <a:lstStyle/>
          <a:p>
            <a:pPr/>
            <a:r>
              <a:t>PBS XML v3.0</a:t>
            </a:r>
          </a:p>
        </p:txBody>
      </p:sp>
      <p:sp>
        <p:nvSpPr>
          <p:cNvPr id="343" name="Shape 343"/>
          <p:cNvSpPr/>
          <p:nvPr>
            <p:ph type="body" idx="1"/>
          </p:nvPr>
        </p:nvSpPr>
        <p:spPr>
          <a:prstGeom prst="rect">
            <a:avLst/>
          </a:prstGeom>
        </p:spPr>
        <p:txBody>
          <a:bodyPr/>
          <a:lstStyle>
            <a:lvl1pPr>
              <a:buBlip>
                <a:blip r:embed="rId2"/>
              </a:buBlip>
            </a:lvl1pPr>
            <a:lvl2pPr>
              <a:buBlip>
                <a:blip r:embed="rId2"/>
              </a:buBlip>
            </a:lvl2pPr>
          </a:lstStyle>
          <a:p>
            <a:pPr/>
            <a:r>
              <a:t>Down convert specification</a:t>
            </a:r>
          </a:p>
          <a:p>
            <a:pPr lvl="1"/>
            <a:r>
              <a:t>Logical operators ⇒ simulate logical constraints</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Shape 345"/>
          <p:cNvSpPr/>
          <p:nvPr>
            <p:ph type="title"/>
          </p:nvPr>
        </p:nvSpPr>
        <p:spPr>
          <a:prstGeom prst="rect">
            <a:avLst/>
          </a:prstGeom>
        </p:spPr>
        <p:txBody>
          <a:bodyPr/>
          <a:lstStyle/>
          <a:p>
            <a:pPr/>
            <a:r>
              <a:t>Agenda</a:t>
            </a:r>
          </a:p>
        </p:txBody>
      </p:sp>
      <p:sp>
        <p:nvSpPr>
          <p:cNvPr id="346" name="Shape 346"/>
          <p:cNvSpPr/>
          <p:nvPr>
            <p:ph type="body" idx="1"/>
          </p:nvPr>
        </p:nvSpPr>
        <p:spPr>
          <a:xfrm>
            <a:off x="787400" y="2768600"/>
            <a:ext cx="11430000" cy="6007100"/>
          </a:xfrm>
          <a:prstGeom prst="rect">
            <a:avLst/>
          </a:prstGeom>
        </p:spPr>
        <p:txBody>
          <a:bodyPr numCol="2" spcCol="571500"/>
          <a:lstStyle/>
          <a:p>
            <a:pPr>
              <a:buBlip>
                <a:blip r:embed="rId2"/>
              </a:buBlip>
            </a:pPr>
            <a:r>
              <a:t>Welcome/Introduction</a:t>
            </a:r>
          </a:p>
          <a:p>
            <a:pPr>
              <a:buBlip>
                <a:blip r:embed="rId2"/>
              </a:buBlip>
            </a:pPr>
            <a:r>
              <a:t>Action Items</a:t>
            </a:r>
          </a:p>
          <a:p>
            <a:pPr>
              <a:buBlip>
                <a:blip r:embed="rId2"/>
              </a:buBlip>
            </a:pPr>
            <a:r>
              <a:t>ePrescribing</a:t>
            </a:r>
          </a:p>
          <a:p>
            <a:pPr>
              <a:buBlip>
                <a:blip r:embed="rId2"/>
              </a:buBlip>
            </a:pPr>
            <a:r>
              <a:t>IHIN</a:t>
            </a:r>
          </a:p>
          <a:p>
            <a:pPr>
              <a:buBlip>
                <a:blip r:embed="rId2"/>
              </a:buBlip>
            </a:pPr>
            <a:r>
              <a:t>Automated Authorities</a:t>
            </a:r>
          </a:p>
          <a:p>
            <a:pPr>
              <a:buBlip>
                <a:blip r:embed="rId2"/>
              </a:buBlip>
            </a:pPr>
            <a:r>
              <a:t>AMT v3</a:t>
            </a:r>
          </a:p>
          <a:p>
            <a:pPr>
              <a:buBlip>
                <a:blip r:embed="rId2"/>
              </a:buBlip>
            </a:pPr>
            <a:r>
              <a:t>PBS XML Schema 3.0</a:t>
            </a:r>
          </a:p>
          <a:p>
            <a:pPr>
              <a:buBlip>
                <a:blip r:embed="rId2"/>
              </a:buBlip>
              <a:defRPr>
                <a:solidFill>
                  <a:schemeClr val="accent4">
                    <a:hueOff val="384618"/>
                    <a:satOff val="3869"/>
                    <a:lumOff val="5802"/>
                  </a:schemeClr>
                </a:solidFill>
              </a:defRPr>
            </a:pPr>
            <a:r>
              <a:t>PBS XML Views</a:t>
            </a:r>
          </a:p>
          <a:p>
            <a:pPr>
              <a:buBlip>
                <a:blip r:embed="rId2"/>
              </a:buBlip>
            </a:pPr>
            <a:r>
              <a:t>Other Business</a:t>
            </a:r>
          </a:p>
          <a:p>
            <a:pPr>
              <a:buBlip>
                <a:blip r:embed="rId2"/>
              </a:buBlip>
            </a:pPr>
            <a:r>
              <a:t>Meeting close</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nvSpPr>
        <p:spPr>
          <a:xfrm>
            <a:off x="5873750" y="2744440"/>
            <a:ext cx="6954143" cy="6052394"/>
          </a:xfrm>
          <a:prstGeom prst="roundRect">
            <a:avLst>
              <a:gd name="adj" fmla="val 6937"/>
            </a:avLst>
          </a:prstGeom>
          <a:solidFill>
            <a:srgbClr val="DCDEE0">
              <a:alpha val="79089"/>
            </a:srgbClr>
          </a:solidFill>
          <a:ln w="12700">
            <a:miter lim="400000"/>
          </a:ln>
        </p:spPr>
        <p:txBody>
          <a:bodyPr lIns="50800" tIns="50800" rIns="50800" bIns="50800" anchor="ctr"/>
          <a:lstStyle/>
          <a:p>
            <a:pPr>
              <a:defRPr sz="3600"/>
            </a:pPr>
          </a:p>
        </p:txBody>
      </p:sp>
      <p:sp>
        <p:nvSpPr>
          <p:cNvPr id="349" name="Shape 349"/>
          <p:cNvSpPr/>
          <p:nvPr>
            <p:ph type="title"/>
          </p:nvPr>
        </p:nvSpPr>
        <p:spPr>
          <a:prstGeom prst="rect">
            <a:avLst/>
          </a:prstGeom>
        </p:spPr>
        <p:txBody>
          <a:bodyPr/>
          <a:lstStyle/>
          <a:p>
            <a:pPr/>
            <a:r>
              <a:t>PBS XML Views</a:t>
            </a:r>
          </a:p>
        </p:txBody>
      </p:sp>
      <p:sp>
        <p:nvSpPr>
          <p:cNvPr id="350" name="Shape 350"/>
          <p:cNvSpPr/>
          <p:nvPr>
            <p:ph type="body" sz="half" idx="1"/>
          </p:nvPr>
        </p:nvSpPr>
        <p:spPr>
          <a:prstGeom prst="rect">
            <a:avLst/>
          </a:prstGeom>
        </p:spPr>
        <p:txBody>
          <a:bodyPr/>
          <a:lstStyle/>
          <a:p>
            <a:pPr>
              <a:buBlip>
                <a:blip r:embed="rId2"/>
              </a:buBlip>
            </a:pPr>
            <a:r>
              <a:t>Background</a:t>
            </a:r>
          </a:p>
          <a:p>
            <a:pPr marL="444500" indent="-444500">
              <a:spcBef>
                <a:spcPts val="3600"/>
              </a:spcBef>
              <a:buBlip>
                <a:blip r:embed="rId2"/>
              </a:buBlip>
            </a:pPr>
            <a:r>
              <a:t>The intent of the PBS XML exchange model is to enable the interchange of data from Health to consumers including DHS and software vendors</a:t>
            </a:r>
          </a:p>
        </p:txBody>
      </p:sp>
      <p:pic>
        <p:nvPicPr>
          <p:cNvPr id="351" name="image4.png"/>
          <p:cNvPicPr>
            <a:picLocks noChangeAspect="1"/>
          </p:cNvPicPr>
          <p:nvPr/>
        </p:nvPicPr>
        <p:blipFill>
          <a:blip r:embed="rId3">
            <a:extLst/>
          </a:blip>
          <a:stretch>
            <a:fillRect/>
          </a:stretch>
        </p:blipFill>
        <p:spPr>
          <a:xfrm>
            <a:off x="6258635" y="3305141"/>
            <a:ext cx="6073255" cy="4641918"/>
          </a:xfrm>
          <a:prstGeom prst="rect">
            <a:avLst/>
          </a:prstGeom>
          <a:ln w="12700">
            <a:miter lim="400000"/>
          </a:ln>
        </p:spPr>
      </p:pic>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ph type="title"/>
          </p:nvPr>
        </p:nvSpPr>
        <p:spPr>
          <a:prstGeom prst="rect">
            <a:avLst/>
          </a:prstGeom>
        </p:spPr>
        <p:txBody>
          <a:bodyPr/>
          <a:lstStyle/>
          <a:p>
            <a:pPr/>
            <a:r>
              <a:t>PBS XML Views</a:t>
            </a:r>
          </a:p>
        </p:txBody>
      </p:sp>
      <p:sp>
        <p:nvSpPr>
          <p:cNvPr id="354" name="Shape 354"/>
          <p:cNvSpPr/>
          <p:nvPr>
            <p:ph type="body" idx="1"/>
          </p:nvPr>
        </p:nvSpPr>
        <p:spPr>
          <a:xfrm>
            <a:off x="787400" y="2768600"/>
            <a:ext cx="11430000" cy="6763445"/>
          </a:xfrm>
          <a:prstGeom prst="rect">
            <a:avLst/>
          </a:prstGeom>
        </p:spPr>
        <p:txBody>
          <a:bodyPr/>
          <a:lstStyle/>
          <a:p>
            <a:pPr marL="444500" indent="-444500">
              <a:spcBef>
                <a:spcPts val="3600"/>
              </a:spcBef>
              <a:buBlip>
                <a:blip r:embed="rId2"/>
              </a:buBlip>
              <a:defRPr sz="3200"/>
            </a:pPr>
            <a:r>
              <a:t>Projects Assured previously undertook an independent high-level review of the generation of PBS XML and the consumption of the PBS XML by stakeholders.  A particular focus was placed on the following consumer characteristics:</a:t>
            </a:r>
          </a:p>
          <a:p>
            <a:pPr lvl="1" marL="889000" indent="-444500">
              <a:spcBef>
                <a:spcPts val="1200"/>
              </a:spcBef>
              <a:buBlip>
                <a:blip r:embed="rId2"/>
              </a:buBlip>
              <a:defRPr sz="3200"/>
            </a:pPr>
            <a:r>
              <a:t>Usability;</a:t>
            </a:r>
          </a:p>
          <a:p>
            <a:pPr lvl="1" marL="889000" indent="-444500">
              <a:spcBef>
                <a:spcPts val="1200"/>
              </a:spcBef>
              <a:buBlip>
                <a:blip r:embed="rId2"/>
              </a:buBlip>
              <a:defRPr sz="3200"/>
            </a:pPr>
            <a:r>
              <a:t>Interoperability;</a:t>
            </a:r>
          </a:p>
          <a:p>
            <a:pPr lvl="1" marL="889000" indent="-444500">
              <a:spcBef>
                <a:spcPts val="1200"/>
              </a:spcBef>
              <a:buBlip>
                <a:blip r:embed="rId2"/>
              </a:buBlip>
              <a:defRPr sz="3200"/>
            </a:pPr>
            <a:r>
              <a:t>Best practice;</a:t>
            </a:r>
          </a:p>
          <a:p>
            <a:pPr lvl="1" marL="839611" indent="-395111">
              <a:spcBef>
                <a:spcPts val="1200"/>
              </a:spcBef>
              <a:buBlip>
                <a:blip r:embed="rId2"/>
              </a:buBlip>
            </a:pPr>
            <a:r>
              <a:rPr sz="3200"/>
              <a:t>Recommendations for improvement of the transfer of PBS information to sub groups of stakeholders.</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6" name="Shape 356"/>
          <p:cNvSpPr/>
          <p:nvPr>
            <p:ph type="title"/>
          </p:nvPr>
        </p:nvSpPr>
        <p:spPr>
          <a:prstGeom prst="rect">
            <a:avLst/>
          </a:prstGeom>
        </p:spPr>
        <p:txBody>
          <a:bodyPr/>
          <a:lstStyle/>
          <a:p>
            <a:pPr/>
            <a:r>
              <a:t>PBS XML Views</a:t>
            </a:r>
          </a:p>
        </p:txBody>
      </p:sp>
      <p:sp>
        <p:nvSpPr>
          <p:cNvPr id="357" name="Shape 357"/>
          <p:cNvSpPr/>
          <p:nvPr>
            <p:ph type="body" idx="1"/>
          </p:nvPr>
        </p:nvSpPr>
        <p:spPr>
          <a:prstGeom prst="rect">
            <a:avLst/>
          </a:prstGeom>
        </p:spPr>
        <p:txBody>
          <a:bodyPr/>
          <a:lstStyle>
            <a:lvl1pPr marL="444500" indent="-444500">
              <a:spcBef>
                <a:spcPts val="3600"/>
              </a:spcBef>
              <a:buBlip>
                <a:blip r:embed="rId2"/>
              </a:buBlip>
            </a:lvl1pPr>
          </a:lstStyle>
          <a:p>
            <a:pPr/>
            <a:r>
              <a:t>The Review made a number of key findings and recommendations to improve the usability and operability of the transfer of PBS information to stakeholders.</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title"/>
          </p:nvPr>
        </p:nvSpPr>
        <p:spPr>
          <a:prstGeom prst="rect">
            <a:avLst/>
          </a:prstGeom>
        </p:spPr>
        <p:txBody>
          <a:bodyPr/>
          <a:lstStyle/>
          <a:p>
            <a:pPr/>
            <a:r>
              <a:t>PBS XML Views</a:t>
            </a:r>
          </a:p>
        </p:txBody>
      </p:sp>
      <p:sp>
        <p:nvSpPr>
          <p:cNvPr id="360" name="Shape 360"/>
          <p:cNvSpPr/>
          <p:nvPr>
            <p:ph type="body" idx="1"/>
          </p:nvPr>
        </p:nvSpPr>
        <p:spPr>
          <a:xfrm>
            <a:off x="787400" y="2768600"/>
            <a:ext cx="11430000" cy="6009928"/>
          </a:xfrm>
          <a:prstGeom prst="rect">
            <a:avLst/>
          </a:prstGeom>
        </p:spPr>
        <p:txBody>
          <a:bodyPr/>
          <a:lstStyle/>
          <a:p>
            <a:pPr>
              <a:buBlip>
                <a:blip r:embed="rId2"/>
              </a:buBlip>
            </a:pPr>
            <a:r>
              <a:t>Review Key Findings</a:t>
            </a:r>
          </a:p>
          <a:p>
            <a:pPr>
              <a:buBlip>
                <a:blip r:embed="rId2"/>
              </a:buBlip>
            </a:pPr>
            <a:r>
              <a:t>Technology Platform</a:t>
            </a:r>
          </a:p>
          <a:p>
            <a:pPr marL="444500" indent="-444500">
              <a:buBlip>
                <a:blip r:embed="rId2"/>
              </a:buBlip>
              <a:defRPr sz="3000"/>
            </a:pPr>
            <a:r>
              <a:t>The PBS XML provides a common, interoperable format for the PBS data to be shared from the Department of Health to other consumers.</a:t>
            </a:r>
          </a:p>
          <a:p>
            <a:pPr marL="444500" indent="-444500">
              <a:buBlip>
                <a:blip r:embed="rId2"/>
              </a:buBlip>
              <a:defRPr sz="3000"/>
            </a:pPr>
            <a:r>
              <a:t>The size and complexity of the XML export poses problems for consumers to process the data.  This has resulted in many consumers utilising legacy text file subsets of the data to varying extents, either supplementing the XML data or completely replacing it.</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prstGeom prst="rect">
            <a:avLst/>
          </a:prstGeom>
        </p:spPr>
        <p:txBody>
          <a:bodyPr/>
          <a:lstStyle/>
          <a:p>
            <a:pPr/>
            <a:r>
              <a:t>Action Items</a:t>
            </a:r>
          </a:p>
        </p:txBody>
      </p:sp>
      <p:sp>
        <p:nvSpPr>
          <p:cNvPr id="222" name="Shape 222"/>
          <p:cNvSpPr/>
          <p:nvPr>
            <p:ph type="body" idx="1"/>
          </p:nvPr>
        </p:nvSpPr>
        <p:spPr>
          <a:prstGeom prst="rect">
            <a:avLst/>
          </a:prstGeom>
        </p:spPr>
        <p:txBody>
          <a:bodyPr/>
          <a:lstStyle>
            <a:lvl1pPr>
              <a:buBlip>
                <a:blip r:embed="rId2"/>
              </a:buBlip>
              <a:defRPr i="1"/>
            </a:lvl1pPr>
            <a:lvl2pPr>
              <a:buBlip>
                <a:blip r:embed="rId2"/>
              </a:buBlip>
            </a:lvl2pPr>
          </a:lstStyle>
          <a:p>
            <a:pPr/>
            <a:r>
              <a:t>Health to look at possibility of re-working the system so that Pharmacists are not working backwards to find streamlined codes</a:t>
            </a:r>
          </a:p>
          <a:p>
            <a:pPr lvl="1"/>
            <a:r>
              <a:t>PBS XML v3.0 will include restriction data for 12 month period</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ph type="title"/>
          </p:nvPr>
        </p:nvSpPr>
        <p:spPr>
          <a:prstGeom prst="rect">
            <a:avLst/>
          </a:prstGeom>
        </p:spPr>
        <p:txBody>
          <a:bodyPr/>
          <a:lstStyle/>
          <a:p>
            <a:pPr/>
            <a:r>
              <a:t>PBS XML Views</a:t>
            </a:r>
          </a:p>
        </p:txBody>
      </p:sp>
      <p:sp>
        <p:nvSpPr>
          <p:cNvPr id="363" name="Shape 363"/>
          <p:cNvSpPr/>
          <p:nvPr>
            <p:ph type="body" idx="1"/>
          </p:nvPr>
        </p:nvSpPr>
        <p:spPr>
          <a:prstGeom prst="rect">
            <a:avLst/>
          </a:prstGeom>
        </p:spPr>
        <p:txBody>
          <a:bodyPr/>
          <a:lstStyle/>
          <a:p>
            <a:pPr>
              <a:buBlip>
                <a:blip r:embed="rId2"/>
              </a:buBlip>
            </a:pPr>
            <a:r>
              <a:t>XML V3 Transition</a:t>
            </a:r>
          </a:p>
          <a:p>
            <a:pPr marL="444500" indent="-444500">
              <a:buBlip>
                <a:blip r:embed="rId2"/>
              </a:buBlip>
            </a:pPr>
            <a:r>
              <a:t>PBS XML V3 offers a number of improvements, and should continue design and development.</a:t>
            </a:r>
          </a:p>
          <a:p>
            <a:pPr marL="444500" indent="-444500">
              <a:buBlip>
                <a:blip r:embed="rId2"/>
              </a:buBlip>
            </a:pPr>
            <a:r>
              <a:t>Stakeholder feedback revealed uncertainty about the time frames required to adopt the new V3 Schema, particularly given the possibility of no alternative to the text files currently offered.</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title"/>
          </p:nvPr>
        </p:nvSpPr>
        <p:spPr>
          <a:prstGeom prst="rect">
            <a:avLst/>
          </a:prstGeom>
        </p:spPr>
        <p:txBody>
          <a:bodyPr/>
          <a:lstStyle/>
          <a:p>
            <a:pPr/>
            <a:r>
              <a:t>PBS XML Views</a:t>
            </a:r>
          </a:p>
        </p:txBody>
      </p:sp>
      <p:sp>
        <p:nvSpPr>
          <p:cNvPr id="366" name="Shape 366"/>
          <p:cNvSpPr/>
          <p:nvPr>
            <p:ph type="body" idx="1"/>
          </p:nvPr>
        </p:nvSpPr>
        <p:spPr>
          <a:prstGeom prst="rect">
            <a:avLst/>
          </a:prstGeom>
        </p:spPr>
        <p:txBody>
          <a:bodyPr/>
          <a:lstStyle/>
          <a:p>
            <a:pPr>
              <a:buBlip>
                <a:blip r:embed="rId2"/>
              </a:buBlip>
            </a:pPr>
            <a:r>
              <a:t>Project Objectives</a:t>
            </a:r>
          </a:p>
          <a:p>
            <a:pPr marL="444500" indent="-444500">
              <a:buBlip>
                <a:blip r:embed="rId2"/>
              </a:buBlip>
            </a:pPr>
            <a:r>
              <a:t>The key objective of the project is to implement some of the recommendations of the XML Review.</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title"/>
          </p:nvPr>
        </p:nvSpPr>
        <p:spPr>
          <a:prstGeom prst="rect">
            <a:avLst/>
          </a:prstGeom>
        </p:spPr>
        <p:txBody>
          <a:bodyPr/>
          <a:lstStyle/>
          <a:p>
            <a:pPr/>
            <a:r>
              <a:t>PBS XML Views</a:t>
            </a:r>
          </a:p>
        </p:txBody>
      </p:sp>
      <p:sp>
        <p:nvSpPr>
          <p:cNvPr id="369" name="Shape 369"/>
          <p:cNvSpPr/>
          <p:nvPr>
            <p:ph type="body" idx="1"/>
          </p:nvPr>
        </p:nvSpPr>
        <p:spPr>
          <a:prstGeom prst="rect">
            <a:avLst/>
          </a:prstGeom>
        </p:spPr>
        <p:txBody>
          <a:bodyPr/>
          <a:lstStyle/>
          <a:p>
            <a:pPr marL="444500" indent="-444500">
              <a:buBlip>
                <a:blip r:embed="rId2"/>
              </a:buBlip>
            </a:pPr>
            <a:r>
              <a:t>The project will be undertaken in the following stages: </a:t>
            </a:r>
          </a:p>
          <a:p>
            <a:pPr lvl="1" marL="889000" indent="-444500">
              <a:buBlip>
                <a:blip r:embed="rId2"/>
              </a:buBlip>
            </a:pPr>
            <a:r>
              <a:t>Stage 1 – formalise governance and support;</a:t>
            </a:r>
          </a:p>
          <a:p>
            <a:pPr lvl="1" marL="889000" indent="-444500">
              <a:buBlip>
                <a:blip r:embed="rId2"/>
              </a:buBlip>
            </a:pPr>
            <a:r>
              <a:t>Stage 2 – XML V3 Views stakeholder engagement and analysis;</a:t>
            </a:r>
          </a:p>
          <a:p>
            <a:pPr lvl="1" marL="889000" indent="-444500">
              <a:buBlip>
                <a:blip r:embed="rId2"/>
              </a:buBlip>
            </a:pPr>
            <a:r>
              <a:t>Stage 3 – XML V3 Views development;</a:t>
            </a:r>
          </a:p>
          <a:p>
            <a:pPr lvl="1" marL="889000" indent="-444500">
              <a:buBlip>
                <a:blip r:embed="rId2"/>
              </a:buBlip>
            </a:pPr>
            <a:r>
              <a:t>Stage 4 – XML V2 to V3 transition capability.</a:t>
            </a:r>
          </a:p>
          <a:p>
            <a:pPr marL="444500" indent="-444500">
              <a:buBlip>
                <a:blip r:embed="rId2"/>
              </a:buBlip>
            </a:pPr>
            <a:r>
              <a:t>This presentation will largely cover Stage 2</a:t>
            </a:r>
          </a:p>
        </p:txBody>
      </p:sp>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title"/>
          </p:nvPr>
        </p:nvSpPr>
        <p:spPr>
          <a:prstGeom prst="rect">
            <a:avLst/>
          </a:prstGeom>
        </p:spPr>
        <p:txBody>
          <a:bodyPr/>
          <a:lstStyle/>
          <a:p>
            <a:pPr/>
            <a:r>
              <a:t>PBS XML Views</a:t>
            </a:r>
          </a:p>
        </p:txBody>
      </p:sp>
      <p:sp>
        <p:nvSpPr>
          <p:cNvPr id="372" name="Shape 372"/>
          <p:cNvSpPr/>
          <p:nvPr>
            <p:ph type="body" idx="1"/>
          </p:nvPr>
        </p:nvSpPr>
        <p:spPr>
          <a:prstGeom prst="rect">
            <a:avLst/>
          </a:prstGeom>
        </p:spPr>
        <p:txBody>
          <a:bodyPr/>
          <a:lstStyle/>
          <a:p>
            <a:pPr>
              <a:buBlip>
                <a:blip r:embed="rId2"/>
              </a:buBlip>
            </a:pPr>
            <a:r>
              <a:t>Definition</a:t>
            </a:r>
          </a:p>
          <a:p>
            <a:pPr marL="444500" indent="-444500">
              <a:buBlip>
                <a:blip r:embed="rId2"/>
              </a:buBlip>
            </a:pPr>
            <a:r>
              <a:t>An XML V3 View is a consumable sub-set of the PBS XML data based on how that data is commonly used/viewed:</a:t>
            </a:r>
          </a:p>
          <a:p>
            <a:pPr marL="660400" indent="-660400">
              <a:buSzPct val="100000"/>
              <a:buAutoNum type="arabicPeriod" startAt="1"/>
            </a:pPr>
            <a:r>
              <a:t>Legislative Instruments</a:t>
            </a:r>
          </a:p>
          <a:p>
            <a:pPr marL="660400" indent="-660400">
              <a:buSzPct val="100000"/>
              <a:buAutoNum type="arabicPeriod" startAt="1"/>
            </a:pPr>
            <a:r>
              <a:t>Prescribers (all data less pricing)</a:t>
            </a:r>
          </a:p>
          <a:p>
            <a:pPr marL="660400" indent="-660400">
              <a:buSzPct val="100000"/>
              <a:buAutoNum type="arabicPeriod" startAt="1"/>
            </a:pPr>
            <a:r>
              <a:t>Dispensers (all data less restrictions)</a:t>
            </a:r>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ph type="title"/>
          </p:nvPr>
        </p:nvSpPr>
        <p:spPr>
          <a:prstGeom prst="rect">
            <a:avLst/>
          </a:prstGeom>
        </p:spPr>
        <p:txBody>
          <a:bodyPr/>
          <a:lstStyle/>
          <a:p>
            <a:pPr/>
            <a:r>
              <a:t>PBS XML Views</a:t>
            </a:r>
          </a:p>
        </p:txBody>
      </p:sp>
      <p:sp>
        <p:nvSpPr>
          <p:cNvPr id="375" name="Shape 375"/>
          <p:cNvSpPr/>
          <p:nvPr>
            <p:ph type="body" idx="1"/>
          </p:nvPr>
        </p:nvSpPr>
        <p:spPr>
          <a:prstGeom prst="rect">
            <a:avLst/>
          </a:prstGeom>
        </p:spPr>
        <p:txBody>
          <a:bodyPr/>
          <a:lstStyle/>
          <a:p>
            <a:pPr marL="660400" indent="-660400">
              <a:buSzPct val="100000"/>
              <a:buAutoNum type="arabicPeriod" startAt="4"/>
            </a:pPr>
            <a:r>
              <a:t>Listings (includes Items, Brands)</a:t>
            </a:r>
          </a:p>
          <a:p>
            <a:pPr marL="660400" indent="-660400">
              <a:buSzPct val="100000"/>
              <a:buAutoNum type="arabicPeriod" startAt="4"/>
            </a:pPr>
            <a:r>
              <a:t>Pricing (could be incorporated into Listings)</a:t>
            </a:r>
          </a:p>
          <a:p>
            <a:pPr marL="660400" indent="-660400">
              <a:buSzPct val="100000"/>
              <a:buAutoNum type="arabicPeriod" startAt="4"/>
            </a:pPr>
            <a:r>
              <a:t>Restrictions</a:t>
            </a:r>
          </a:p>
          <a:p>
            <a:pPr marL="660400" indent="-660400">
              <a:buSzPct val="100000"/>
              <a:buAutoNum type="arabicPeriod" startAt="4"/>
            </a:pPr>
            <a:r>
              <a:t>Fees</a:t>
            </a:r>
          </a:p>
        </p:txBody>
      </p:sp>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ph type="title"/>
          </p:nvPr>
        </p:nvSpPr>
        <p:spPr>
          <a:prstGeom prst="rect">
            <a:avLst/>
          </a:prstGeom>
        </p:spPr>
        <p:txBody>
          <a:bodyPr/>
          <a:lstStyle/>
          <a:p>
            <a:pPr/>
            <a:r>
              <a:t>PBS XML Views</a:t>
            </a:r>
          </a:p>
        </p:txBody>
      </p:sp>
      <p:sp>
        <p:nvSpPr>
          <p:cNvPr id="378" name="Shape 378"/>
          <p:cNvSpPr/>
          <p:nvPr>
            <p:ph type="body" idx="1"/>
          </p:nvPr>
        </p:nvSpPr>
        <p:spPr>
          <a:prstGeom prst="rect">
            <a:avLst/>
          </a:prstGeom>
        </p:spPr>
        <p:txBody>
          <a:bodyPr/>
          <a:lstStyle/>
          <a:p>
            <a:pPr>
              <a:buBlip>
                <a:blip r:embed="rId2"/>
              </a:buBlip>
            </a:pPr>
            <a:r>
              <a:t>Our Task</a:t>
            </a:r>
          </a:p>
          <a:p>
            <a:pPr marL="444500" indent="-444500">
              <a:buBlip>
                <a:blip r:embed="rId2"/>
              </a:buBlip>
            </a:pPr>
            <a:r>
              <a:t>Our task for the PBS XML V3 Views Project was to: </a:t>
            </a:r>
          </a:p>
          <a:p>
            <a:pPr lvl="1" marL="889000" indent="-444500">
              <a:buBlip>
                <a:blip r:embed="rId2"/>
              </a:buBlip>
            </a:pPr>
            <a:r>
              <a:t>Engage, analyse and define PBS XML consumers’ data requirements.</a:t>
            </a:r>
          </a:p>
          <a:p>
            <a:pPr lvl="1" marL="889000" indent="-444500">
              <a:buBlip>
                <a:blip r:embed="rId2"/>
              </a:buBlip>
            </a:pPr>
            <a:r>
              <a:t>Analyse and define technical prerequisites and requirements for integration with XML V3.</a:t>
            </a:r>
          </a:p>
        </p:txBody>
      </p:sp>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title"/>
          </p:nvPr>
        </p:nvSpPr>
        <p:spPr>
          <a:prstGeom prst="rect">
            <a:avLst/>
          </a:prstGeom>
        </p:spPr>
        <p:txBody>
          <a:bodyPr/>
          <a:lstStyle/>
          <a:p>
            <a:pPr/>
            <a:r>
              <a:t>PBS XML Views</a:t>
            </a:r>
          </a:p>
        </p:txBody>
      </p:sp>
      <p:sp>
        <p:nvSpPr>
          <p:cNvPr id="381" name="Shape 381"/>
          <p:cNvSpPr/>
          <p:nvPr>
            <p:ph type="body" idx="1"/>
          </p:nvPr>
        </p:nvSpPr>
        <p:spPr>
          <a:prstGeom prst="rect">
            <a:avLst/>
          </a:prstGeom>
        </p:spPr>
        <p:txBody>
          <a:bodyPr/>
          <a:lstStyle/>
          <a:p>
            <a:pPr>
              <a:buBlip>
                <a:blip r:embed="rId2"/>
              </a:buBlip>
            </a:pPr>
            <a:r>
              <a:t>Stakeholder Engagement</a:t>
            </a:r>
          </a:p>
          <a:p>
            <a:pPr marL="444500" indent="-444500">
              <a:buBlip>
                <a:blip r:embed="rId2"/>
              </a:buBlip>
            </a:pPr>
            <a:r>
              <a:t>We have:</a:t>
            </a:r>
          </a:p>
          <a:p>
            <a:pPr lvl="1" marL="889000" indent="-444500">
              <a:buBlip>
                <a:blip r:embed="rId2"/>
              </a:buBlip>
            </a:pPr>
            <a:r>
              <a:t>Engaged with Prescribers, Dispensers, Publishers and DHS to gather their requirements for sub-sets of the data;</a:t>
            </a:r>
          </a:p>
          <a:p>
            <a:pPr lvl="1" marL="889000" indent="-444500">
              <a:buBlip>
                <a:blip r:embed="rId2"/>
              </a:buBlip>
            </a:pPr>
            <a:r>
              <a:t>Captured the high level requirements for Prescribers and Dispensers;</a:t>
            </a:r>
          </a:p>
        </p:txBody>
      </p:sp>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title"/>
          </p:nvPr>
        </p:nvSpPr>
        <p:spPr>
          <a:prstGeom prst="rect">
            <a:avLst/>
          </a:prstGeom>
        </p:spPr>
        <p:txBody>
          <a:bodyPr/>
          <a:lstStyle/>
          <a:p>
            <a:pPr/>
            <a:r>
              <a:t>PBS XML Views</a:t>
            </a:r>
          </a:p>
        </p:txBody>
      </p:sp>
      <p:sp>
        <p:nvSpPr>
          <p:cNvPr id="384" name="Shape 384"/>
          <p:cNvSpPr/>
          <p:nvPr>
            <p:ph type="body" idx="1"/>
          </p:nvPr>
        </p:nvSpPr>
        <p:spPr>
          <a:prstGeom prst="rect">
            <a:avLst/>
          </a:prstGeom>
        </p:spPr>
        <p:txBody>
          <a:bodyPr/>
          <a:lstStyle/>
          <a:p>
            <a:pPr>
              <a:buBlip>
                <a:blip r:embed="rId2"/>
              </a:buBlip>
            </a:pPr>
            <a:r>
              <a:t>Stakeholder Engagement</a:t>
            </a:r>
          </a:p>
          <a:p>
            <a:pPr marL="444500" indent="-444500">
              <a:buBlip>
                <a:blip r:embed="rId2"/>
              </a:buBlip>
            </a:pPr>
            <a:r>
              <a:t>We have:</a:t>
            </a:r>
          </a:p>
          <a:p>
            <a:pPr lvl="1" marL="889000" indent="-444500">
              <a:buBlip>
                <a:blip r:embed="rId2"/>
              </a:buBlip>
            </a:pPr>
            <a:r>
              <a:t>Listed the V3 elements that must be included in the prescriber and dispenser XML sub-sets.</a:t>
            </a:r>
          </a:p>
        </p:txBody>
      </p:sp>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ph type="title"/>
          </p:nvPr>
        </p:nvSpPr>
        <p:spPr>
          <a:prstGeom prst="rect">
            <a:avLst/>
          </a:prstGeom>
        </p:spPr>
        <p:txBody>
          <a:bodyPr/>
          <a:lstStyle/>
          <a:p>
            <a:pPr/>
            <a:r>
              <a:t>PBS XML Views</a:t>
            </a:r>
          </a:p>
        </p:txBody>
      </p:sp>
      <p:sp>
        <p:nvSpPr>
          <p:cNvPr id="387" name="Shape 387"/>
          <p:cNvSpPr/>
          <p:nvPr>
            <p:ph type="body" idx="1"/>
          </p:nvPr>
        </p:nvSpPr>
        <p:spPr>
          <a:prstGeom prst="rect">
            <a:avLst/>
          </a:prstGeom>
        </p:spPr>
        <p:txBody>
          <a:bodyPr/>
          <a:lstStyle/>
          <a:p>
            <a:pPr marL="444500" indent="-444500">
              <a:buBlip>
                <a:blip r:embed="rId2"/>
              </a:buBlip>
            </a:pPr>
            <a:r>
              <a:t>This has been done through:</a:t>
            </a:r>
          </a:p>
          <a:p>
            <a:pPr lvl="1" marL="889000" indent="-444500">
              <a:buBlip>
                <a:blip r:embed="rId2"/>
              </a:buBlip>
            </a:pPr>
            <a:r>
              <a:t>Stakeholder survey;</a:t>
            </a:r>
          </a:p>
          <a:p>
            <a:pPr lvl="1" marL="889000" indent="-444500">
              <a:buBlip>
                <a:blip r:embed="rId2"/>
              </a:buBlip>
            </a:pPr>
            <a:r>
              <a:t>Workshops.</a:t>
            </a:r>
          </a:p>
        </p:txBody>
      </p:sp>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title"/>
          </p:nvPr>
        </p:nvSpPr>
        <p:spPr>
          <a:prstGeom prst="rect">
            <a:avLst/>
          </a:prstGeom>
        </p:spPr>
        <p:txBody>
          <a:bodyPr/>
          <a:lstStyle/>
          <a:p>
            <a:pPr/>
            <a:r>
              <a:t>PBS XML Views</a:t>
            </a:r>
          </a:p>
        </p:txBody>
      </p:sp>
      <p:sp>
        <p:nvSpPr>
          <p:cNvPr id="390" name="Shape 390"/>
          <p:cNvSpPr/>
          <p:nvPr>
            <p:ph type="body" idx="1"/>
          </p:nvPr>
        </p:nvSpPr>
        <p:spPr>
          <a:prstGeom prst="rect">
            <a:avLst/>
          </a:prstGeom>
        </p:spPr>
        <p:txBody>
          <a:bodyPr/>
          <a:lstStyle/>
          <a:p>
            <a:pPr>
              <a:buBlip>
                <a:blip r:embed="rId2"/>
              </a:buBlip>
            </a:pPr>
            <a:r>
              <a:t>PBS XML Survey</a:t>
            </a:r>
          </a:p>
          <a:p>
            <a:pPr marL="444500" indent="-444500">
              <a:buBlip>
                <a:blip r:embed="rId2"/>
              </a:buBlip>
            </a:pPr>
            <a:r>
              <a:t>The survey contained questions designed to gather information regarding consumption of the PBS data.</a:t>
            </a:r>
          </a:p>
          <a:p>
            <a:pPr marL="444500" indent="-444500">
              <a:buBlip>
                <a:blip r:embed="rId2"/>
              </a:buBlip>
            </a:pPr>
            <a:r>
              <a:t>There were a total of 21 responses to the survey from the following groups: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prstGeom prst="rect">
            <a:avLst/>
          </a:prstGeom>
        </p:spPr>
        <p:txBody>
          <a:bodyPr/>
          <a:lstStyle/>
          <a:p>
            <a:pPr/>
            <a:r>
              <a:t>Action Items</a:t>
            </a:r>
          </a:p>
        </p:txBody>
      </p:sp>
      <p:sp>
        <p:nvSpPr>
          <p:cNvPr id="225" name="Shape 225"/>
          <p:cNvSpPr/>
          <p:nvPr>
            <p:ph type="body" idx="1"/>
          </p:nvPr>
        </p:nvSpPr>
        <p:spPr>
          <a:prstGeom prst="rect">
            <a:avLst/>
          </a:prstGeom>
        </p:spPr>
        <p:txBody>
          <a:bodyPr/>
          <a:lstStyle>
            <a:lvl1pPr>
              <a:buBlip>
                <a:blip r:embed="rId2"/>
              </a:buBlip>
              <a:defRPr i="1"/>
            </a:lvl1pPr>
            <a:lvl2pPr>
              <a:buBlip>
                <a:blip r:embed="rId2"/>
              </a:buBlip>
            </a:lvl2pPr>
          </a:lstStyle>
          <a:p>
            <a:pPr/>
            <a:r>
              <a:t>The PBS Online system will identify if a patient has been to another Pharmacy for the same script. Department of Health will advise further on this issue.</a:t>
            </a:r>
          </a:p>
          <a:p>
            <a:pPr lvl="1"/>
            <a:r>
              <a:t>ERRCD</a:t>
            </a:r>
          </a:p>
        </p:txBody>
      </p:sp>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ph type="title"/>
          </p:nvPr>
        </p:nvSpPr>
        <p:spPr>
          <a:prstGeom prst="rect">
            <a:avLst/>
          </a:prstGeom>
        </p:spPr>
        <p:txBody>
          <a:bodyPr/>
          <a:lstStyle/>
          <a:p>
            <a:pPr/>
            <a:r>
              <a:t>PBS XML Views</a:t>
            </a:r>
          </a:p>
        </p:txBody>
      </p:sp>
      <p:sp>
        <p:nvSpPr>
          <p:cNvPr id="393" name="Shape 393"/>
          <p:cNvSpPr/>
          <p:nvPr>
            <p:ph type="body" idx="1"/>
          </p:nvPr>
        </p:nvSpPr>
        <p:spPr>
          <a:prstGeom prst="rect">
            <a:avLst/>
          </a:prstGeom>
        </p:spPr>
        <p:txBody>
          <a:bodyPr/>
          <a:lstStyle>
            <a:lvl1pPr>
              <a:buBlip>
                <a:blip r:embed="rId2"/>
              </a:buBlip>
            </a:lvl1pPr>
          </a:lstStyle>
          <a:p>
            <a:pPr/>
            <a:r>
              <a:t>PBS XML Survey</a:t>
            </a:r>
          </a:p>
        </p:txBody>
      </p:sp>
      <p:graphicFrame>
        <p:nvGraphicFramePr>
          <p:cNvPr id="394" name="Table 394"/>
          <p:cNvGraphicFramePr/>
          <p:nvPr/>
        </p:nvGraphicFramePr>
        <p:xfrm>
          <a:off x="1212850" y="3771900"/>
          <a:ext cx="10966996" cy="509022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651431"/>
                <a:gridCol w="3651431"/>
                <a:gridCol w="3651431"/>
              </a:tblGrid>
              <a:tr h="549329">
                <a:tc>
                  <a:txBody>
                    <a:bodyPr/>
                    <a:lstStyle/>
                    <a:p>
                      <a:pPr algn="l" defTabSz="457200">
                        <a:defRPr b="0" sz="1800">
                          <a:solidFill>
                            <a:srgbClr val="000000"/>
                          </a:solidFill>
                        </a:defRPr>
                      </a:pPr>
                      <a:r>
                        <a:rPr b="1" sz="1400">
                          <a:solidFill>
                            <a:srgbClr val="FFFFFF"/>
                          </a:solidFill>
                          <a:latin typeface="Trebuchet MS"/>
                          <a:ea typeface="Trebuchet MS"/>
                          <a:cs typeface="Trebuchet MS"/>
                          <a:sym typeface="Trebuchet MS"/>
                        </a:rPr>
                        <a:t>Dispensing</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4A66AC"/>
                    </a:solidFill>
                  </a:tcPr>
                </a:tc>
                <a:tc>
                  <a:txBody>
                    <a:bodyPr/>
                    <a:lstStyle/>
                    <a:p>
                      <a:pPr algn="l" defTabSz="457200">
                        <a:defRPr b="0" sz="1800">
                          <a:solidFill>
                            <a:srgbClr val="000000"/>
                          </a:solidFill>
                        </a:defRPr>
                      </a:pPr>
                      <a:r>
                        <a:rPr b="1" sz="1400">
                          <a:solidFill>
                            <a:srgbClr val="FFFFFF"/>
                          </a:solidFill>
                          <a:latin typeface="Trebuchet MS"/>
                          <a:ea typeface="Trebuchet MS"/>
                          <a:cs typeface="Trebuchet MS"/>
                          <a:sym typeface="Trebuchet MS"/>
                        </a:rPr>
                        <a:t>Prescribing</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4A66AC"/>
                    </a:solidFill>
                  </a:tcPr>
                </a:tc>
                <a:tc>
                  <a:txBody>
                    <a:bodyPr/>
                    <a:lstStyle/>
                    <a:p>
                      <a:pPr algn="l" defTabSz="457200">
                        <a:defRPr b="0" sz="1800">
                          <a:solidFill>
                            <a:srgbClr val="000000"/>
                          </a:solidFill>
                        </a:defRPr>
                      </a:pPr>
                      <a:r>
                        <a:rPr b="1" sz="1400">
                          <a:solidFill>
                            <a:srgbClr val="FFFFFF"/>
                          </a:solidFill>
                          <a:latin typeface="Trebuchet MS"/>
                          <a:ea typeface="Trebuchet MS"/>
                          <a:cs typeface="Trebuchet MS"/>
                          <a:sym typeface="Trebuchet MS"/>
                        </a:rPr>
                        <a:t>Dispensing &amp; Prescribing</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4A66AC"/>
                    </a:solidFill>
                  </a:tcPr>
                </a:tc>
              </a:tr>
              <a:tr h="406353">
                <a:tc>
                  <a:txBody>
                    <a:bodyPr/>
                    <a:lstStyle/>
                    <a:p>
                      <a:pPr algn="l" defTabSz="457200">
                        <a:defRPr b="0" sz="1800">
                          <a:solidFill>
                            <a:srgbClr val="000000"/>
                          </a:solidFill>
                        </a:defRPr>
                      </a:pPr>
                      <a:r>
                        <a:rPr b="1" sz="900">
                          <a:latin typeface="Arial"/>
                          <a:ea typeface="Arial"/>
                          <a:cs typeface="Arial"/>
                          <a:sym typeface="Arial"/>
                        </a:rPr>
                        <a:t>Corum Health Services</a:t>
                      </a:r>
                    </a:p>
                  </a:txBody>
                  <a:tcPr marL="9525" marR="9525" marT="9525" marB="9525" anchor="ctr"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CED2E2"/>
                    </a:solidFill>
                  </a:tcPr>
                </a:tc>
                <a:tc>
                  <a:txBody>
                    <a:bodyPr/>
                    <a:lstStyle/>
                    <a:p>
                      <a:pPr algn="l" defTabSz="457200">
                        <a:defRPr b="0" sz="1800">
                          <a:solidFill>
                            <a:srgbClr val="000000"/>
                          </a:solidFill>
                        </a:defRPr>
                      </a:pPr>
                      <a:r>
                        <a:rPr b="1" sz="900">
                          <a:latin typeface="Arial"/>
                          <a:ea typeface="Arial"/>
                          <a:cs typeface="Arial"/>
                          <a:sym typeface="Arial"/>
                        </a:rPr>
                        <a:t>Best Practice Software</a:t>
                      </a:r>
                    </a:p>
                  </a:txBody>
                  <a:tcPr marL="9525" marR="9525" marT="9525" marB="9525" anchor="ctr"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CED2E2"/>
                    </a:solidFill>
                  </a:tcPr>
                </a:tc>
                <a:tc>
                  <a:txBody>
                    <a:bodyPr/>
                    <a:lstStyle/>
                    <a:p>
                      <a:pPr algn="l" defTabSz="457200">
                        <a:defRPr b="0" sz="1800">
                          <a:solidFill>
                            <a:srgbClr val="000000"/>
                          </a:solidFill>
                        </a:defRPr>
                      </a:pPr>
                      <a:r>
                        <a:rPr b="1" sz="900">
                          <a:latin typeface="Arial"/>
                          <a:ea typeface="Arial"/>
                          <a:cs typeface="Arial"/>
                          <a:sym typeface="Arial"/>
                        </a:rPr>
                        <a:t>Cerner Corporation</a:t>
                      </a:r>
                    </a:p>
                  </a:txBody>
                  <a:tcPr marL="9525" marR="9525" marT="9525" marB="9525" anchor="ctr"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CED2E2"/>
                    </a:solidFill>
                  </a:tcPr>
                </a:tc>
              </a:tr>
              <a:tr h="406353">
                <a:tc>
                  <a:txBody>
                    <a:bodyPr/>
                    <a:lstStyle/>
                    <a:p>
                      <a:pPr algn="l" defTabSz="457200">
                        <a:defRPr b="0" sz="1800">
                          <a:solidFill>
                            <a:srgbClr val="000000"/>
                          </a:solidFill>
                        </a:defRPr>
                      </a:pPr>
                      <a:r>
                        <a:rPr b="1" sz="900">
                          <a:latin typeface="Arial"/>
                          <a:ea typeface="Arial"/>
                          <a:cs typeface="Arial"/>
                          <a:sym typeface="Arial"/>
                        </a:rPr>
                        <a:t>CSC</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c>
                  <a:txBody>
                    <a:bodyPr/>
                    <a:lstStyle/>
                    <a:p>
                      <a:pPr algn="l" defTabSz="457200">
                        <a:defRPr b="0" sz="1800">
                          <a:solidFill>
                            <a:srgbClr val="000000"/>
                          </a:solidFill>
                        </a:defRPr>
                      </a:pPr>
                      <a:r>
                        <a:rPr b="1" sz="900">
                          <a:latin typeface="Arial"/>
                          <a:ea typeface="Arial"/>
                          <a:cs typeface="Arial"/>
                          <a:sym typeface="Arial"/>
                        </a:rPr>
                        <a:t>Best Practice Software Pty Ltd</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c>
                  <a:txBody>
                    <a:bodyPr/>
                    <a:lstStyle/>
                    <a:p>
                      <a:pPr algn="l" defTabSz="457200">
                        <a:defRPr b="0" sz="1800">
                          <a:solidFill>
                            <a:srgbClr val="000000"/>
                          </a:solidFill>
                        </a:defRPr>
                      </a:pPr>
                      <a:r>
                        <a:rPr b="1" sz="900">
                          <a:latin typeface="Arial"/>
                          <a:ea typeface="Arial"/>
                          <a:cs typeface="Arial"/>
                          <a:sym typeface="Arial"/>
                        </a:rPr>
                        <a:t>Emerging Systems</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r>
              <a:tr h="406353">
                <a:tc>
                  <a:txBody>
                    <a:bodyPr/>
                    <a:lstStyle/>
                    <a:p>
                      <a:pPr algn="l" defTabSz="457200">
                        <a:defRPr b="0" sz="1800">
                          <a:solidFill>
                            <a:srgbClr val="000000"/>
                          </a:solidFill>
                        </a:defRPr>
                      </a:pPr>
                      <a:r>
                        <a:rPr b="1" sz="900">
                          <a:latin typeface="Arial"/>
                          <a:ea typeface="Arial"/>
                          <a:cs typeface="Arial"/>
                          <a:sym typeface="Arial"/>
                        </a:rPr>
                        <a:t>Fred IT</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c>
                  <a:txBody>
                    <a:bodyPr/>
                    <a:lstStyle/>
                    <a:p>
                      <a:pPr algn="l" defTabSz="457200">
                        <a:defRPr b="0" sz="1800">
                          <a:solidFill>
                            <a:srgbClr val="000000"/>
                          </a:solidFill>
                        </a:defRPr>
                      </a:pPr>
                      <a:r>
                        <a:rPr b="1" sz="900">
                          <a:latin typeface="Arial"/>
                          <a:ea typeface="Arial"/>
                          <a:cs typeface="Arial"/>
                          <a:sym typeface="Arial"/>
                        </a:rPr>
                        <a:t>EPAS Clinical Analyst</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c>
                  <a:txBody>
                    <a:bodyPr/>
                    <a:lstStyle/>
                    <a:p>
                      <a:pPr algn="l" defTabSz="457200">
                        <a:defRPr b="0" sz="1800">
                          <a:solidFill>
                            <a:srgbClr val="000000"/>
                          </a:solidFill>
                        </a:defRPr>
                      </a:pPr>
                      <a:r>
                        <a:rPr b="1" sz="900">
                          <a:latin typeface="Arial"/>
                          <a:ea typeface="Arial"/>
                          <a:cs typeface="Arial"/>
                          <a:sym typeface="Arial"/>
                        </a:rPr>
                        <a:t>HTSV</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r>
              <a:tr h="459375">
                <a:tc>
                  <a:txBody>
                    <a:bodyPr/>
                    <a:lstStyle/>
                    <a:p>
                      <a:pPr algn="l" defTabSz="457200">
                        <a:defRPr b="0" sz="1800">
                          <a:solidFill>
                            <a:srgbClr val="000000"/>
                          </a:solidFill>
                        </a:defRPr>
                      </a:pPr>
                      <a:r>
                        <a:rPr b="1" sz="900">
                          <a:latin typeface="Arial"/>
                          <a:ea typeface="Arial"/>
                          <a:cs typeface="Arial"/>
                          <a:sym typeface="Arial"/>
                        </a:rPr>
                        <a:t>HealthSoft Australia Ltd</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c>
                  <a:txBody>
                    <a:bodyPr/>
                    <a:lstStyle/>
                    <a:p>
                      <a:pPr algn="l" defTabSz="457200">
                        <a:defRPr b="0" sz="1800">
                          <a:solidFill>
                            <a:srgbClr val="000000"/>
                          </a:solidFill>
                        </a:defRPr>
                      </a:pPr>
                      <a:r>
                        <a:rPr b="1" sz="900">
                          <a:latin typeface="Arial"/>
                          <a:ea typeface="Arial"/>
                          <a:cs typeface="Arial"/>
                          <a:sym typeface="Arial"/>
                        </a:rPr>
                        <a:t>MedicalDirector</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c>
                  <a:txBody>
                    <a:bodyPr/>
                    <a:lstStyle/>
                    <a:p>
                      <a:pPr algn="l" defTabSz="457200">
                        <a:defRPr b="0" sz="1800">
                          <a:solidFill>
                            <a:srgbClr val="000000"/>
                          </a:solidFill>
                        </a:defRPr>
                      </a:pPr>
                      <a:r>
                        <a:rPr b="1" sz="900">
                          <a:latin typeface="Arial"/>
                          <a:ea typeface="Arial"/>
                          <a:cs typeface="Arial"/>
                          <a:sym typeface="Arial"/>
                        </a:rPr>
                        <a:t>Pharmhos Software Pty Ltd</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r>
              <a:tr h="417745">
                <a:tc>
                  <a:txBody>
                    <a:bodyPr/>
                    <a:lstStyle/>
                    <a:p>
                      <a:pPr algn="l" defTabSz="457200">
                        <a:defRPr b="0" sz="1800">
                          <a:solidFill>
                            <a:srgbClr val="000000"/>
                          </a:solidFill>
                        </a:defRPr>
                      </a:pPr>
                      <a:r>
                        <a:rPr b="1" sz="900">
                          <a:latin typeface="Arial"/>
                          <a:ea typeface="Arial"/>
                          <a:cs typeface="Arial"/>
                          <a:sym typeface="Arial"/>
                        </a:rPr>
                        <a:t>Minfos</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c>
                  <a:txBody>
                    <a:bodyPr/>
                    <a:lstStyle/>
                    <a:p>
                      <a:pPr algn="l" defTabSz="457200">
                        <a:defRPr b="0" sz="1800">
                          <a:solidFill>
                            <a:srgbClr val="000000"/>
                          </a:solidFill>
                        </a:defRPr>
                      </a:pPr>
                      <a:r>
                        <a:rPr b="1" sz="900">
                          <a:latin typeface="Arial"/>
                          <a:ea typeface="Arial"/>
                          <a:cs typeface="Arial"/>
                          <a:sym typeface="Arial"/>
                        </a:rPr>
                        <a:t>Medication Services Queensland, Queensland Health</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r>
              <a:tr h="406353">
                <a:tc>
                  <a:txBody>
                    <a:bodyPr/>
                    <a:lstStyle/>
                    <a:p>
                      <a:pPr algn="l" defTabSz="457200">
                        <a:defRPr b="0" sz="1800">
                          <a:solidFill>
                            <a:srgbClr val="000000"/>
                          </a:solidFill>
                        </a:defRPr>
                      </a:pPr>
                      <a:r>
                        <a:rPr b="1" sz="900">
                          <a:latin typeface="Arial"/>
                          <a:ea typeface="Arial"/>
                          <a:cs typeface="Arial"/>
                          <a:sym typeface="Arial"/>
                        </a:rPr>
                        <a:t>Mountaintop Systems</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c>
                  <a:txBody>
                    <a:bodyPr/>
                    <a:lstStyle/>
                    <a:p>
                      <a:pPr algn="l" defTabSz="457200">
                        <a:defRPr b="0" sz="1800">
                          <a:solidFill>
                            <a:srgbClr val="000000"/>
                          </a:solidFill>
                        </a:defRPr>
                      </a:pPr>
                      <a:r>
                        <a:rPr b="1" sz="900">
                          <a:latin typeface="Arial"/>
                          <a:ea typeface="Arial"/>
                          <a:cs typeface="Arial"/>
                          <a:sym typeface="Arial"/>
                        </a:rPr>
                        <a:t>Specialist Information Services</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r>
              <a:tr h="406353">
                <a:tc>
                  <a:txBody>
                    <a:bodyPr/>
                    <a:lstStyle/>
                    <a:p>
                      <a:pPr algn="l" defTabSz="457200">
                        <a:defRPr b="0" sz="1800">
                          <a:solidFill>
                            <a:srgbClr val="000000"/>
                          </a:solidFill>
                        </a:defRPr>
                      </a:pPr>
                      <a:r>
                        <a:rPr b="1" sz="900">
                          <a:latin typeface="Arial"/>
                          <a:ea typeface="Arial"/>
                          <a:cs typeface="Arial"/>
                          <a:sym typeface="Arial"/>
                        </a:rPr>
                        <a:t>NPD</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r>
              <a:tr h="406353">
                <a:tc>
                  <a:txBody>
                    <a:bodyPr/>
                    <a:lstStyle/>
                    <a:p>
                      <a:pPr algn="l" defTabSz="457200">
                        <a:defRPr b="0" sz="1800">
                          <a:solidFill>
                            <a:srgbClr val="000000"/>
                          </a:solidFill>
                        </a:defRPr>
                      </a:pPr>
                      <a:r>
                        <a:rPr b="1" sz="900">
                          <a:latin typeface="Arial"/>
                          <a:ea typeface="Arial"/>
                          <a:cs typeface="Arial"/>
                          <a:sym typeface="Arial"/>
                        </a:rPr>
                        <a:t>Phillips &amp; Phillips Pharmacy Computers</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r>
              <a:tr h="406353">
                <a:tc>
                  <a:txBody>
                    <a:bodyPr/>
                    <a:lstStyle/>
                    <a:p>
                      <a:pPr algn="l" defTabSz="457200">
                        <a:defRPr b="0" sz="1800">
                          <a:solidFill>
                            <a:srgbClr val="000000"/>
                          </a:solidFill>
                        </a:defRPr>
                      </a:pPr>
                      <a:r>
                        <a:rPr b="1" sz="900">
                          <a:latin typeface="Arial"/>
                          <a:ea typeface="Arial"/>
                          <a:cs typeface="Arial"/>
                          <a:sym typeface="Arial"/>
                        </a:rPr>
                        <a:t>POS Works</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r>
              <a:tr h="406353">
                <a:tc>
                  <a:txBody>
                    <a:bodyPr/>
                    <a:lstStyle/>
                    <a:p>
                      <a:pPr algn="l" defTabSz="457200">
                        <a:defRPr b="0" sz="1800">
                          <a:solidFill>
                            <a:srgbClr val="000000"/>
                          </a:solidFill>
                        </a:defRPr>
                      </a:pPr>
                      <a:r>
                        <a:rPr b="1" sz="900">
                          <a:latin typeface="Arial"/>
                          <a:ea typeface="Arial"/>
                          <a:cs typeface="Arial"/>
                          <a:sym typeface="Arial"/>
                        </a:rPr>
                        <a:t>Symbion</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AF1"/>
                    </a:solidFill>
                  </a:tcPr>
                </a:tc>
              </a:tr>
              <a:tr h="406353">
                <a:tc>
                  <a:txBody>
                    <a:bodyPr/>
                    <a:lstStyle/>
                    <a:p>
                      <a:pPr algn="l" defTabSz="457200">
                        <a:defRPr b="0" sz="1800">
                          <a:solidFill>
                            <a:srgbClr val="000000"/>
                          </a:solidFill>
                        </a:defRPr>
                      </a:pPr>
                      <a:r>
                        <a:rPr b="1" sz="900">
                          <a:latin typeface="Arial"/>
                          <a:ea typeface="Arial"/>
                          <a:cs typeface="Arial"/>
                          <a:sym typeface="Arial"/>
                        </a:rPr>
                        <a:t>Victoria University</a:t>
                      </a:r>
                    </a:p>
                  </a:txBody>
                  <a:tcPr marL="9525" marR="9525" marT="9525" marB="9525"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c>
                  <a:txBody>
                    <a:bodyPr/>
                    <a:lstStyle/>
                    <a:p>
                      <a:pPr algn="l" defTabSz="457200">
                        <a:defRPr b="0" sz="900">
                          <a:solidFill>
                            <a:srgbClr val="000000"/>
                          </a:solidFill>
                          <a:latin typeface="Trebuchet MS"/>
                          <a:ea typeface="Trebuchet MS"/>
                          <a:cs typeface="Trebuchet MS"/>
                          <a:sym typeface="Trebuchet MS"/>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ED2E2"/>
                    </a:solidFill>
                  </a:tcPr>
                </a:tc>
              </a:tr>
            </a:tbl>
          </a:graphicData>
        </a:graphic>
      </p:graphicFrame>
    </p:spTree>
  </p:cSld>
  <p:clrMapOvr>
    <a:masterClrMapping/>
  </p:clrMapOvr>
  <p:transition xmlns:p14="http://schemas.microsoft.com/office/powerpoint/2010/main" spd="med" advClick="1" p14:dur="1000"/>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ph type="title"/>
          </p:nvPr>
        </p:nvSpPr>
        <p:spPr>
          <a:prstGeom prst="rect">
            <a:avLst/>
          </a:prstGeom>
        </p:spPr>
        <p:txBody>
          <a:bodyPr/>
          <a:lstStyle/>
          <a:p>
            <a:pPr/>
            <a:r>
              <a:t>PBS XML Views</a:t>
            </a:r>
          </a:p>
        </p:txBody>
      </p:sp>
      <p:sp>
        <p:nvSpPr>
          <p:cNvPr id="397" name="Shape 397"/>
          <p:cNvSpPr/>
          <p:nvPr>
            <p:ph type="body" idx="1"/>
          </p:nvPr>
        </p:nvSpPr>
        <p:spPr>
          <a:prstGeom prst="rect">
            <a:avLst/>
          </a:prstGeom>
        </p:spPr>
        <p:txBody>
          <a:bodyPr/>
          <a:lstStyle/>
          <a:p>
            <a:pPr>
              <a:buBlip>
                <a:blip r:embed="rId2"/>
              </a:buBlip>
            </a:pPr>
            <a:r>
              <a:t>Workshops</a:t>
            </a:r>
          </a:p>
          <a:p>
            <a:pPr marL="444500" indent="-444500">
              <a:buBlip>
                <a:blip r:embed="rId2"/>
              </a:buBlip>
            </a:pPr>
            <a:r>
              <a:t>In addition to the survey, requirements were also elicited via a number of workshops with the following organisations:</a:t>
            </a:r>
          </a:p>
          <a:p>
            <a:pPr lvl="1" marL="889000" indent="-444500">
              <a:buBlip>
                <a:blip r:embed="rId2"/>
              </a:buBlip>
            </a:pPr>
            <a:r>
              <a:t>Medical Software Industry Association;</a:t>
            </a:r>
            <a:endParaRPr sz="1600"/>
          </a:p>
          <a:p>
            <a:pPr lvl="1" marL="889000" indent="-444500">
              <a:buBlip>
                <a:blip r:embed="rId2"/>
              </a:buBlip>
            </a:pPr>
            <a:r>
              <a:t>Monthly Index Medical Specialities;</a:t>
            </a:r>
            <a:endParaRPr sz="1600"/>
          </a:p>
          <a:p>
            <a:pPr lvl="1" marL="889000" indent="-444500">
              <a:buBlip>
                <a:blip r:embed="rId2"/>
              </a:buBlip>
            </a:pPr>
            <a:r>
              <a:t>MedicalDirector.</a:t>
            </a:r>
          </a:p>
        </p:txBody>
      </p:sp>
    </p:spTree>
  </p:cSld>
  <p:clrMapOvr>
    <a:masterClrMapping/>
  </p:clrMapOvr>
  <p:transition xmlns:p14="http://schemas.microsoft.com/office/powerpoint/2010/main" spd="med" advClick="1" p14:dur="1000"/>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title"/>
          </p:nvPr>
        </p:nvSpPr>
        <p:spPr>
          <a:prstGeom prst="rect">
            <a:avLst/>
          </a:prstGeom>
        </p:spPr>
        <p:txBody>
          <a:bodyPr/>
          <a:lstStyle/>
          <a:p>
            <a:pPr/>
            <a:r>
              <a:t>PBS XML Views</a:t>
            </a:r>
          </a:p>
        </p:txBody>
      </p:sp>
      <p:sp>
        <p:nvSpPr>
          <p:cNvPr id="400" name="Shape 400"/>
          <p:cNvSpPr/>
          <p:nvPr>
            <p:ph type="body" idx="1"/>
          </p:nvPr>
        </p:nvSpPr>
        <p:spPr>
          <a:prstGeom prst="rect">
            <a:avLst/>
          </a:prstGeom>
        </p:spPr>
        <p:txBody>
          <a:bodyPr/>
          <a:lstStyle/>
          <a:p>
            <a:pPr>
              <a:buBlip>
                <a:blip r:embed="rId2"/>
              </a:buBlip>
            </a:pPr>
            <a:r>
              <a:t>Next Steps</a:t>
            </a:r>
          </a:p>
          <a:p>
            <a:pPr marL="444500" indent="-444500">
              <a:buBlip>
                <a:blip r:embed="rId2"/>
              </a:buBlip>
            </a:pPr>
            <a:r>
              <a:t>The following activities within PBS XML V3 upgrade programme are key dependencies for the, design and implementation of the data sub-sets:</a:t>
            </a:r>
          </a:p>
        </p:txBody>
      </p:sp>
    </p:spTree>
  </p:cSld>
  <p:clrMapOvr>
    <a:masterClrMapping/>
  </p:clrMapOvr>
  <p:transition xmlns:p14="http://schemas.microsoft.com/office/powerpoint/2010/main" spd="med" advClick="1" p14:dur="1000"/>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p:cNvSpPr/>
          <p:nvPr>
            <p:ph type="title"/>
          </p:nvPr>
        </p:nvSpPr>
        <p:spPr>
          <a:prstGeom prst="rect">
            <a:avLst/>
          </a:prstGeom>
        </p:spPr>
        <p:txBody>
          <a:bodyPr/>
          <a:lstStyle/>
          <a:p>
            <a:pPr/>
            <a:r>
              <a:t>PBS XML Views</a:t>
            </a:r>
          </a:p>
        </p:txBody>
      </p:sp>
      <p:sp>
        <p:nvSpPr>
          <p:cNvPr id="403" name="Shape 403"/>
          <p:cNvSpPr/>
          <p:nvPr>
            <p:ph type="body" idx="1"/>
          </p:nvPr>
        </p:nvSpPr>
        <p:spPr>
          <a:prstGeom prst="rect">
            <a:avLst/>
          </a:prstGeom>
        </p:spPr>
        <p:txBody>
          <a:bodyPr/>
          <a:lstStyle/>
          <a:p>
            <a:pPr>
              <a:buBlip>
                <a:blip r:embed="rId2"/>
              </a:buBlip>
            </a:pPr>
            <a:r>
              <a:t>Next Steps</a:t>
            </a:r>
          </a:p>
          <a:p>
            <a:pPr marL="660400" indent="-660400">
              <a:buSzPct val="100000"/>
              <a:buAutoNum type="arabicPeriod" startAt="1"/>
            </a:pPr>
            <a:r>
              <a:t>PBS XML documentation to be complete and endorsed by key internal and external stakeholders including:</a:t>
            </a:r>
          </a:p>
          <a:p>
            <a:pPr lvl="1" marL="889000" indent="-444500">
              <a:buBlip>
                <a:blip r:embed="rId2"/>
              </a:buBlip>
              <a:defRPr sz="3100"/>
            </a:pPr>
            <a:r>
              <a:t>PBS XML V3 Schema</a:t>
            </a:r>
          </a:p>
          <a:p>
            <a:pPr lvl="1" marL="889000" indent="-444500">
              <a:buBlip>
                <a:blip r:embed="rId2"/>
              </a:buBlip>
              <a:defRPr sz="3100"/>
            </a:pPr>
            <a:r>
              <a:t>Documentation on V3 elements and patterns to extract data</a:t>
            </a:r>
          </a:p>
          <a:p>
            <a:pPr lvl="1" marL="889000" indent="-444500">
              <a:buBlip>
                <a:blip r:embed="rId2"/>
              </a:buBlip>
              <a:defRPr sz="3100"/>
            </a:pPr>
            <a:r>
              <a:t>Any residual post-processing activities that may occur after V3 XML export from PharmCIS.</a:t>
            </a:r>
          </a:p>
        </p:txBody>
      </p:sp>
    </p:spTree>
  </p:cSld>
  <p:clrMapOvr>
    <a:masterClrMapping/>
  </p:clrMapOvr>
  <p:transition xmlns:p14="http://schemas.microsoft.com/office/powerpoint/2010/main" spd="med" advClick="1" p14:dur="1000"/>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ph type="title"/>
          </p:nvPr>
        </p:nvSpPr>
        <p:spPr>
          <a:prstGeom prst="rect">
            <a:avLst/>
          </a:prstGeom>
        </p:spPr>
        <p:txBody>
          <a:bodyPr/>
          <a:lstStyle/>
          <a:p>
            <a:pPr/>
            <a:r>
              <a:t>PBS XML Views</a:t>
            </a:r>
          </a:p>
        </p:txBody>
      </p:sp>
      <p:sp>
        <p:nvSpPr>
          <p:cNvPr id="406" name="Shape 406"/>
          <p:cNvSpPr/>
          <p:nvPr>
            <p:ph type="body" idx="1"/>
          </p:nvPr>
        </p:nvSpPr>
        <p:spPr>
          <a:prstGeom prst="rect">
            <a:avLst/>
          </a:prstGeom>
        </p:spPr>
        <p:txBody>
          <a:bodyPr/>
          <a:lstStyle/>
          <a:p>
            <a:pPr>
              <a:buBlip>
                <a:blip r:embed="rId2"/>
              </a:buBlip>
            </a:pPr>
            <a:r>
              <a:t>Next Steps</a:t>
            </a:r>
          </a:p>
          <a:p>
            <a:pPr marL="660400" indent="-660400">
              <a:buSzPct val="100000"/>
              <a:buAutoNum type="arabicPeriod" startAt="2"/>
            </a:pPr>
            <a:r>
              <a:t>V2 data to be migrated and validated to V3 model in PharmCIS, (including restrictions)</a:t>
            </a:r>
          </a:p>
          <a:p>
            <a:pPr marL="660400" indent="-660400">
              <a:buSzPct val="100000"/>
              <a:buAutoNum type="arabicPeriod" startAt="2"/>
            </a:pPr>
            <a:r>
              <a:t>Development work on the V3 Schema related to the V3 upgrade programme has ceased.</a:t>
            </a:r>
          </a:p>
          <a:p>
            <a:pPr marL="660400" indent="-660400">
              <a:buSzPct val="100000"/>
              <a:buAutoNum type="arabicPeriod" startAt="2"/>
            </a:pPr>
            <a:r>
              <a:t>Validation of the final version of the extracted data from PharmCIS be compliant to the V3 Schema.</a:t>
            </a:r>
          </a:p>
        </p:txBody>
      </p:sp>
    </p:spTree>
  </p:cSld>
  <p:clrMapOvr>
    <a:masterClrMapping/>
  </p:clrMapOvr>
  <p:transition xmlns:p14="http://schemas.microsoft.com/office/powerpoint/2010/main" spd="med" advClick="1" p14:dur="1000"/>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Shape 408"/>
          <p:cNvSpPr/>
          <p:nvPr>
            <p:ph type="title"/>
          </p:nvPr>
        </p:nvSpPr>
        <p:spPr>
          <a:prstGeom prst="rect">
            <a:avLst/>
          </a:prstGeom>
        </p:spPr>
        <p:txBody>
          <a:bodyPr/>
          <a:lstStyle/>
          <a:p>
            <a:pPr/>
            <a:r>
              <a:t>PBS XML Views</a:t>
            </a:r>
          </a:p>
        </p:txBody>
      </p:sp>
      <p:sp>
        <p:nvSpPr>
          <p:cNvPr id="409" name="Shape 409"/>
          <p:cNvSpPr/>
          <p:nvPr>
            <p:ph type="body" idx="1"/>
          </p:nvPr>
        </p:nvSpPr>
        <p:spPr>
          <a:prstGeom prst="rect">
            <a:avLst/>
          </a:prstGeom>
        </p:spPr>
        <p:txBody>
          <a:bodyPr/>
          <a:lstStyle/>
          <a:p>
            <a:pPr>
              <a:buBlip>
                <a:blip r:embed="rId2"/>
              </a:buBlip>
            </a:pPr>
            <a:r>
              <a:t>Next Steps</a:t>
            </a:r>
          </a:p>
          <a:p>
            <a:pPr marL="444500" indent="-444500">
              <a:buBlip>
                <a:blip r:embed="rId2"/>
              </a:buBlip>
              <a:defRPr sz="3200"/>
            </a:pPr>
            <a:r>
              <a:t>Conduct workshops with 4/5 key vendors and researchers to further specify the sub-sets and their requirements.</a:t>
            </a:r>
          </a:p>
          <a:p>
            <a:pPr marL="444500" indent="-444500">
              <a:buBlip>
                <a:blip r:embed="rId2"/>
              </a:buBlip>
              <a:defRPr sz="3200"/>
            </a:pPr>
            <a:r>
              <a:t>Determine technologies distribution method for the development of the data sub-sets.</a:t>
            </a:r>
          </a:p>
          <a:p>
            <a:pPr marL="444500" indent="-444500">
              <a:buBlip>
                <a:blip r:embed="rId2"/>
              </a:buBlip>
              <a:defRPr sz="3200"/>
            </a:pPr>
            <a:r>
              <a:t>Continue to work with the user community on improvements and changes to the PBS XML content and delivery.</a:t>
            </a:r>
          </a:p>
        </p:txBody>
      </p:sp>
    </p:spTree>
  </p:cSld>
  <p:clrMapOvr>
    <a:masterClrMapping/>
  </p:clrMapOvr>
  <p:transition xmlns:p14="http://schemas.microsoft.com/office/powerpoint/2010/main" spd="med" advClick="1" p14:dur="1000"/>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Shape 411"/>
          <p:cNvSpPr/>
          <p:nvPr>
            <p:ph type="title"/>
          </p:nvPr>
        </p:nvSpPr>
        <p:spPr>
          <a:prstGeom prst="rect">
            <a:avLst/>
          </a:prstGeom>
        </p:spPr>
        <p:txBody>
          <a:bodyPr/>
          <a:lstStyle/>
          <a:p>
            <a:pPr/>
            <a:r>
              <a:t>Agenda</a:t>
            </a:r>
          </a:p>
        </p:txBody>
      </p:sp>
      <p:sp>
        <p:nvSpPr>
          <p:cNvPr id="412" name="Shape 412"/>
          <p:cNvSpPr/>
          <p:nvPr>
            <p:ph type="body" idx="1"/>
          </p:nvPr>
        </p:nvSpPr>
        <p:spPr>
          <a:xfrm>
            <a:off x="787400" y="2768600"/>
            <a:ext cx="11430000" cy="6007100"/>
          </a:xfrm>
          <a:prstGeom prst="rect">
            <a:avLst/>
          </a:prstGeom>
        </p:spPr>
        <p:txBody>
          <a:bodyPr numCol="2" spcCol="571500"/>
          <a:lstStyle/>
          <a:p>
            <a:pPr>
              <a:buBlip>
                <a:blip r:embed="rId2"/>
              </a:buBlip>
            </a:pPr>
            <a:r>
              <a:t>Welcome/Introduction</a:t>
            </a:r>
          </a:p>
          <a:p>
            <a:pPr>
              <a:buBlip>
                <a:blip r:embed="rId2"/>
              </a:buBlip>
            </a:pPr>
            <a:r>
              <a:t>Action Items</a:t>
            </a:r>
          </a:p>
          <a:p>
            <a:pPr>
              <a:buBlip>
                <a:blip r:embed="rId2"/>
              </a:buBlip>
            </a:pPr>
            <a:r>
              <a:t>ePrescribing</a:t>
            </a:r>
          </a:p>
          <a:p>
            <a:pPr>
              <a:buBlip>
                <a:blip r:embed="rId2"/>
              </a:buBlip>
            </a:pPr>
            <a:r>
              <a:t>IHIN</a:t>
            </a:r>
          </a:p>
          <a:p>
            <a:pPr>
              <a:buBlip>
                <a:blip r:embed="rId2"/>
              </a:buBlip>
            </a:pPr>
            <a:r>
              <a:t>Automated Authorities</a:t>
            </a:r>
          </a:p>
          <a:p>
            <a:pPr>
              <a:buBlip>
                <a:blip r:embed="rId2"/>
              </a:buBlip>
            </a:pPr>
            <a:r>
              <a:t>AMT v3</a:t>
            </a:r>
          </a:p>
          <a:p>
            <a:pPr>
              <a:buBlip>
                <a:blip r:embed="rId2"/>
              </a:buBlip>
              <a:defRPr>
                <a:solidFill>
                  <a:schemeClr val="accent4">
                    <a:hueOff val="384618"/>
                    <a:satOff val="3869"/>
                    <a:lumOff val="5802"/>
                  </a:schemeClr>
                </a:solidFill>
              </a:defRPr>
            </a:pPr>
            <a:r>
              <a:t>PBS XML Schema 3.0</a:t>
            </a:r>
          </a:p>
          <a:p>
            <a:pPr>
              <a:buBlip>
                <a:blip r:embed="rId2"/>
              </a:buBlip>
            </a:pPr>
            <a:r>
              <a:t>PBS XML Views</a:t>
            </a:r>
          </a:p>
          <a:p>
            <a:pPr>
              <a:buBlip>
                <a:blip r:embed="rId2"/>
              </a:buBlip>
            </a:pPr>
            <a:r>
              <a:t>Other Business</a:t>
            </a:r>
          </a:p>
          <a:p>
            <a:pPr>
              <a:buBlip>
                <a:blip r:embed="rId2"/>
              </a:buBlip>
            </a:pPr>
            <a:r>
              <a:t>Meeting close</a:t>
            </a:r>
          </a:p>
        </p:txBody>
      </p:sp>
    </p:spTree>
  </p:cSld>
  <p:clrMapOvr>
    <a:masterClrMapping/>
  </p:clrMapOvr>
  <p:transition xmlns:p14="http://schemas.microsoft.com/office/powerpoint/2010/main" spd="med" advClick="1" p14:dur="1000"/>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Shape 414"/>
          <p:cNvSpPr/>
          <p:nvPr>
            <p:ph type="title"/>
          </p:nvPr>
        </p:nvSpPr>
        <p:spPr>
          <a:prstGeom prst="rect">
            <a:avLst/>
          </a:prstGeom>
        </p:spPr>
        <p:txBody>
          <a:bodyPr/>
          <a:lstStyle/>
          <a:p>
            <a:pPr/>
            <a:r>
              <a:t>PBS XML v3.0</a:t>
            </a:r>
          </a:p>
        </p:txBody>
      </p:sp>
      <p:sp>
        <p:nvSpPr>
          <p:cNvPr id="415" name="Shape 415"/>
          <p:cNvSpPr/>
          <p:nvPr>
            <p:ph type="body" idx="1"/>
          </p:nvPr>
        </p:nvSpPr>
        <p:spPr>
          <a:prstGeom prst="rect">
            <a:avLst/>
          </a:prstGeom>
        </p:spPr>
        <p:txBody>
          <a:bodyPr/>
          <a:lstStyle/>
          <a:p>
            <a:pPr>
              <a:buBlip>
                <a:blip r:embed="rId2"/>
              </a:buBlip>
            </a:pPr>
            <a:r>
              <a:t>Schedule</a:t>
            </a:r>
          </a:p>
          <a:p>
            <a:pPr>
              <a:buBlip>
                <a:blip r:embed="rId2"/>
              </a:buBlip>
            </a:pPr>
            <a:r>
              <a:t>Transition Plan</a:t>
            </a:r>
          </a:p>
          <a:p>
            <a:pPr>
              <a:buBlip>
                <a:blip r:embed="rId2"/>
              </a:buBlip>
              <a:defRPr>
                <a:solidFill>
                  <a:schemeClr val="accent4">
                    <a:hueOff val="384618"/>
                    <a:satOff val="3869"/>
                    <a:lumOff val="5802"/>
                  </a:schemeClr>
                </a:solidFill>
              </a:defRPr>
            </a:pPr>
            <a:r>
              <a:t>Progress</a:t>
            </a:r>
          </a:p>
        </p:txBody>
      </p:sp>
    </p:spTree>
  </p:cSld>
  <p:clrMapOvr>
    <a:masterClrMapping/>
  </p:clrMapOvr>
  <p:transition xmlns:p14="http://schemas.microsoft.com/office/powerpoint/2010/main" spd="med" advClick="1" p14:dur="1000"/>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ph type="title"/>
          </p:nvPr>
        </p:nvSpPr>
        <p:spPr>
          <a:prstGeom prst="rect">
            <a:avLst/>
          </a:prstGeom>
        </p:spPr>
        <p:txBody>
          <a:bodyPr/>
          <a:lstStyle/>
          <a:p>
            <a:pPr/>
            <a:r>
              <a:t>PBS XML v3.0</a:t>
            </a:r>
          </a:p>
        </p:txBody>
      </p:sp>
      <p:sp>
        <p:nvSpPr>
          <p:cNvPr id="418" name="Shape 418"/>
          <p:cNvSpPr/>
          <p:nvPr>
            <p:ph type="body" idx="1"/>
          </p:nvPr>
        </p:nvSpPr>
        <p:spPr>
          <a:prstGeom prst="rect">
            <a:avLst/>
          </a:prstGeom>
        </p:spPr>
        <p:txBody>
          <a:bodyPr/>
          <a:lstStyle/>
          <a:p>
            <a:pPr>
              <a:buBlip>
                <a:blip r:embed="rId2"/>
              </a:buBlip>
            </a:pPr>
            <a:r>
              <a:t>Pre-Production stage</a:t>
            </a:r>
          </a:p>
          <a:p>
            <a:pPr>
              <a:buBlip>
                <a:blip r:embed="rId2"/>
              </a:buBlip>
            </a:pPr>
            <a:r>
              <a:t>Finalise schema, complete package, test data available</a:t>
            </a:r>
          </a:p>
          <a:p>
            <a:pPr>
              <a:buBlip>
                <a:blip r:embed="rId2"/>
              </a:buBlip>
              <a:defRPr sz="3200"/>
            </a:pPr>
            <a:r>
              <a:t>Pre-Production Release 1: </a:t>
            </a:r>
            <a:r>
              <a:rPr strike="sngStrike"/>
              <a:t>March</a:t>
            </a:r>
            <a:r>
              <a:t> February 2016</a:t>
            </a:r>
          </a:p>
          <a:p>
            <a:pPr>
              <a:buBlip>
                <a:blip r:embed="rId2"/>
              </a:buBlip>
              <a:defRPr sz="3200"/>
            </a:pPr>
            <a:r>
              <a:t>Pre-Production Release 2: July 2016</a:t>
            </a:r>
          </a:p>
          <a:p>
            <a:pPr>
              <a:buBlip>
                <a:blip r:embed="rId2"/>
              </a:buBlip>
              <a:defRPr sz="3200"/>
            </a:pPr>
            <a:r>
              <a:t>Pre-Production Release 3: September 2016</a:t>
            </a:r>
          </a:p>
          <a:p>
            <a:pPr>
              <a:buBlip>
                <a:blip r:embed="rId2"/>
              </a:buBlip>
              <a:defRPr sz="3200"/>
            </a:pPr>
            <a:r>
              <a:t>Pre-Production Release 4: October 2016</a:t>
            </a:r>
          </a:p>
        </p:txBody>
      </p:sp>
    </p:spTree>
  </p:cSld>
  <p:clrMapOvr>
    <a:masterClrMapping/>
  </p:clrMapOvr>
  <p:transition xmlns:p14="http://schemas.microsoft.com/office/powerpoint/2010/main" spd="med" advClick="1" p14:dur="1000"/>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ph type="title"/>
          </p:nvPr>
        </p:nvSpPr>
        <p:spPr>
          <a:prstGeom prst="rect">
            <a:avLst/>
          </a:prstGeom>
        </p:spPr>
        <p:txBody>
          <a:bodyPr/>
          <a:lstStyle/>
          <a:p>
            <a:pPr/>
            <a:r>
              <a:t>PBS XML v3.0</a:t>
            </a:r>
          </a:p>
        </p:txBody>
      </p:sp>
      <p:sp>
        <p:nvSpPr>
          <p:cNvPr id="421" name="Shape 421"/>
          <p:cNvSpPr/>
          <p:nvPr>
            <p:ph type="body" idx="1"/>
          </p:nvPr>
        </p:nvSpPr>
        <p:spPr>
          <a:prstGeom prst="rect">
            <a:avLst/>
          </a:prstGeom>
        </p:spPr>
        <p:txBody>
          <a:bodyPr/>
          <a:lstStyle/>
          <a:p>
            <a:pPr>
              <a:buBlip>
                <a:blip r:embed="rId2"/>
              </a:buBlip>
            </a:pPr>
            <a:r>
              <a:t>Production release</a:t>
            </a:r>
          </a:p>
          <a:p>
            <a:pPr>
              <a:buBlip>
                <a:blip r:embed="rId2"/>
              </a:buBlip>
            </a:pPr>
            <a:r>
              <a:t>March 2017</a:t>
            </a:r>
          </a:p>
          <a:p>
            <a:pPr>
              <a:buBlip>
                <a:blip r:embed="rId2"/>
              </a:buBlip>
            </a:pPr>
            <a:r>
              <a:t>Minor releases</a:t>
            </a:r>
          </a:p>
          <a:p>
            <a:pPr lvl="1">
              <a:buBlip>
                <a:blip r:embed="rId2"/>
              </a:buBlip>
            </a:pPr>
            <a:r>
              <a:t>Use extension mechanism</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p>
            <a:pPr/>
            <a:r>
              <a:t>Agenda</a:t>
            </a:r>
          </a:p>
        </p:txBody>
      </p:sp>
      <p:sp>
        <p:nvSpPr>
          <p:cNvPr id="228" name="Shape 228"/>
          <p:cNvSpPr/>
          <p:nvPr>
            <p:ph type="body" idx="1"/>
          </p:nvPr>
        </p:nvSpPr>
        <p:spPr>
          <a:xfrm>
            <a:off x="787400" y="2768600"/>
            <a:ext cx="11430000" cy="6007100"/>
          </a:xfrm>
          <a:prstGeom prst="rect">
            <a:avLst/>
          </a:prstGeom>
        </p:spPr>
        <p:txBody>
          <a:bodyPr numCol="2" spcCol="571500"/>
          <a:lstStyle/>
          <a:p>
            <a:pPr>
              <a:buBlip>
                <a:blip r:embed="rId2"/>
              </a:buBlip>
            </a:pPr>
            <a:r>
              <a:t>Welcome/Introduction</a:t>
            </a:r>
          </a:p>
          <a:p>
            <a:pPr>
              <a:buBlip>
                <a:blip r:embed="rId2"/>
              </a:buBlip>
            </a:pPr>
            <a:r>
              <a:t>Action Items</a:t>
            </a:r>
          </a:p>
          <a:p>
            <a:pPr>
              <a:buBlip>
                <a:blip r:embed="rId2"/>
              </a:buBlip>
              <a:defRPr>
                <a:solidFill>
                  <a:schemeClr val="accent4">
                    <a:hueOff val="384618"/>
                    <a:satOff val="3869"/>
                    <a:lumOff val="5802"/>
                  </a:schemeClr>
                </a:solidFill>
              </a:defRPr>
            </a:pPr>
            <a:r>
              <a:t>ePrescribing</a:t>
            </a:r>
          </a:p>
          <a:p>
            <a:pPr>
              <a:buBlip>
                <a:blip r:embed="rId2"/>
              </a:buBlip>
            </a:pPr>
            <a:r>
              <a:t>IHIN</a:t>
            </a:r>
          </a:p>
          <a:p>
            <a:pPr>
              <a:buBlip>
                <a:blip r:embed="rId2"/>
              </a:buBlip>
            </a:pPr>
            <a:r>
              <a:t>Automated Authorities</a:t>
            </a:r>
          </a:p>
          <a:p>
            <a:pPr>
              <a:buBlip>
                <a:blip r:embed="rId2"/>
              </a:buBlip>
            </a:pPr>
            <a:r>
              <a:t>AMT v3</a:t>
            </a:r>
          </a:p>
          <a:p>
            <a:pPr>
              <a:buBlip>
                <a:blip r:embed="rId2"/>
              </a:buBlip>
            </a:pPr>
            <a:r>
              <a:t>PBS XML Schema 3.0</a:t>
            </a:r>
          </a:p>
          <a:p>
            <a:pPr>
              <a:buBlip>
                <a:blip r:embed="rId2"/>
              </a:buBlip>
            </a:pPr>
            <a:r>
              <a:t>PBS XML Views</a:t>
            </a:r>
          </a:p>
          <a:p>
            <a:pPr>
              <a:buBlip>
                <a:blip r:embed="rId2"/>
              </a:buBlip>
            </a:pPr>
            <a:r>
              <a:t>Other Business</a:t>
            </a:r>
          </a:p>
          <a:p>
            <a:pPr>
              <a:buBlip>
                <a:blip r:embed="rId2"/>
              </a:buBlip>
            </a:pPr>
            <a:r>
              <a:t>Meeting close</a:t>
            </a:r>
          </a:p>
        </p:txBody>
      </p:sp>
    </p:spTree>
  </p:cSld>
  <p:clrMapOvr>
    <a:masterClrMapping/>
  </p:clrMapOvr>
  <p:transition xmlns:p14="http://schemas.microsoft.com/office/powerpoint/2010/main" spd="med" advClick="1" p14:dur="1000"/>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ph type="title"/>
          </p:nvPr>
        </p:nvSpPr>
        <p:spPr>
          <a:prstGeom prst="rect">
            <a:avLst/>
          </a:prstGeom>
        </p:spPr>
        <p:txBody>
          <a:bodyPr/>
          <a:lstStyle/>
          <a:p>
            <a:pPr/>
            <a:r>
              <a:t>PBS XML v3.0</a:t>
            </a:r>
          </a:p>
        </p:txBody>
      </p:sp>
      <p:sp>
        <p:nvSpPr>
          <p:cNvPr id="424" name="Shape 424"/>
          <p:cNvSpPr/>
          <p:nvPr>
            <p:ph type="body" idx="1"/>
          </p:nvPr>
        </p:nvSpPr>
        <p:spPr>
          <a:prstGeom prst="rect">
            <a:avLst/>
          </a:prstGeom>
        </p:spPr>
        <p:txBody>
          <a:bodyPr/>
          <a:lstStyle/>
          <a:p>
            <a:pPr>
              <a:buBlip>
                <a:blip r:embed="rId2"/>
              </a:buBlip>
            </a:pPr>
            <a:r>
              <a:t>Progress</a:t>
            </a:r>
          </a:p>
          <a:p>
            <a:pPr>
              <a:buBlip>
                <a:blip r:embed="rId2"/>
              </a:buBlip>
            </a:pPr>
            <a:r>
              <a:t>Proposed changes (June 2016)</a:t>
            </a:r>
          </a:p>
          <a:p>
            <a:pPr>
              <a:buBlip>
                <a:blip r:embed="rId2"/>
              </a:buBlip>
            </a:pPr>
            <a:r>
              <a:t>#1: Identifier for system software </a:t>
            </a:r>
            <a:r>
              <a:rPr>
                <a:solidFill>
                  <a:schemeClr val="accent2">
                    <a:hueOff val="-2057865"/>
                    <a:satOff val="-1362"/>
                    <a:lumOff val="13058"/>
                  </a:schemeClr>
                </a:solidFill>
              </a:rPr>
              <a:t>✓</a:t>
            </a:r>
          </a:p>
          <a:p>
            <a:pPr>
              <a:buBlip>
                <a:blip r:embed="rId2"/>
              </a:buBlip>
            </a:pPr>
            <a:r>
              <a:t>#2: equal data facet </a:t>
            </a:r>
            <a:r>
              <a:rPr>
                <a:solidFill>
                  <a:schemeClr val="accent2">
                    <a:hueOff val="-2057865"/>
                    <a:satOff val="-1362"/>
                    <a:lumOff val="13058"/>
                  </a:schemeClr>
                </a:solidFill>
              </a:rPr>
              <a:t>✓</a:t>
            </a:r>
          </a:p>
          <a:p>
            <a:pPr>
              <a:buBlip>
                <a:blip r:embed="rId2"/>
              </a:buBlip>
            </a:pPr>
            <a:r>
              <a:t>#3: benefit-type ⇒ restriction-level </a:t>
            </a:r>
            <a:r>
              <a:rPr>
                <a:solidFill>
                  <a:schemeClr val="accent5">
                    <a:hueOff val="-444211"/>
                    <a:satOff val="-14915"/>
                    <a:lumOff val="22857"/>
                  </a:schemeClr>
                </a:solidFill>
              </a:rPr>
              <a:t>✗</a:t>
            </a:r>
          </a:p>
          <a:p>
            <a:pPr>
              <a:buBlip>
                <a:blip r:embed="rId2"/>
              </a:buBlip>
            </a:pPr>
            <a:r>
              <a:t>#4: Informational text on benefit-type </a:t>
            </a:r>
            <a:r>
              <a:rPr>
                <a:solidFill>
                  <a:schemeClr val="accent5">
                    <a:hueOff val="-444211"/>
                    <a:satOff val="-14915"/>
                    <a:lumOff val="22857"/>
                  </a:schemeClr>
                </a:solidFill>
              </a:rPr>
              <a:t>✗</a:t>
            </a:r>
          </a:p>
        </p:txBody>
      </p:sp>
    </p:spTree>
  </p:cSld>
  <p:clrMapOvr>
    <a:masterClrMapping/>
  </p:clrMapOvr>
  <p:transition xmlns:p14="http://schemas.microsoft.com/office/powerpoint/2010/main" spd="med" advClick="1" p14:dur="1000"/>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hape 426"/>
          <p:cNvSpPr/>
          <p:nvPr>
            <p:ph type="title"/>
          </p:nvPr>
        </p:nvSpPr>
        <p:spPr>
          <a:prstGeom prst="rect">
            <a:avLst/>
          </a:prstGeom>
        </p:spPr>
        <p:txBody>
          <a:bodyPr/>
          <a:lstStyle/>
          <a:p>
            <a:pPr/>
            <a:r>
              <a:t>PBS XML v3.0</a:t>
            </a:r>
          </a:p>
        </p:txBody>
      </p:sp>
      <p:sp>
        <p:nvSpPr>
          <p:cNvPr id="427" name="Shape 427"/>
          <p:cNvSpPr/>
          <p:nvPr>
            <p:ph type="body" idx="1"/>
          </p:nvPr>
        </p:nvSpPr>
        <p:spPr>
          <a:prstGeom prst="rect">
            <a:avLst/>
          </a:prstGeom>
        </p:spPr>
        <p:txBody>
          <a:bodyPr/>
          <a:lstStyle/>
          <a:p>
            <a:pPr>
              <a:buBlip>
                <a:blip r:embed="rId2"/>
              </a:buBlip>
            </a:pPr>
            <a:r>
              <a:t>Progress</a:t>
            </a:r>
          </a:p>
          <a:p>
            <a:pPr>
              <a:buBlip>
                <a:blip r:embed="rId2"/>
              </a:buBlip>
            </a:pPr>
            <a:r>
              <a:t>Proposed changes (June 2016)</a:t>
            </a:r>
          </a:p>
          <a:p>
            <a:pPr>
              <a:buBlip>
                <a:blip r:embed="rId2"/>
              </a:buBlip>
            </a:pPr>
            <a:r>
              <a:t>#5: Identify (legal) CAR items </a:t>
            </a:r>
            <a:r>
              <a:rPr>
                <a:solidFill>
                  <a:schemeClr val="accent2">
                    <a:hueOff val="-2057865"/>
                    <a:satOff val="-1362"/>
                    <a:lumOff val="13058"/>
                  </a:schemeClr>
                </a:solidFill>
              </a:rPr>
              <a:t>✓</a:t>
            </a:r>
          </a:p>
          <a:p>
            <a:pPr>
              <a:buBlip>
                <a:blip r:embed="rId2"/>
              </a:buBlip>
            </a:pPr>
            <a:r>
              <a:t>#6: brand-name </a:t>
            </a:r>
            <a:r>
              <a:rPr>
                <a:solidFill>
                  <a:schemeClr val="accent2">
                    <a:hueOff val="-2057865"/>
                    <a:satOff val="-1362"/>
                    <a:lumOff val="13058"/>
                  </a:schemeClr>
                </a:solidFill>
              </a:rPr>
              <a:t>✓</a:t>
            </a:r>
          </a:p>
          <a:p>
            <a:pPr>
              <a:buBlip>
                <a:blip r:embed="rId2"/>
              </a:buBlip>
            </a:pPr>
            <a:r>
              <a:t>#7: normalise restriction components </a:t>
            </a:r>
            <a:r>
              <a:rPr>
                <a:solidFill>
                  <a:schemeClr val="accent2">
                    <a:hueOff val="-2057865"/>
                    <a:satOff val="-1362"/>
                    <a:lumOff val="13058"/>
                  </a:schemeClr>
                </a:solidFill>
              </a:rPr>
              <a:t>✓</a:t>
            </a:r>
          </a:p>
        </p:txBody>
      </p:sp>
    </p:spTree>
  </p:cSld>
  <p:clrMapOvr>
    <a:masterClrMapping/>
  </p:clrMapOvr>
  <p:transition xmlns:p14="http://schemas.microsoft.com/office/powerpoint/2010/main" spd="med" advClick="1" p14:dur="1000"/>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Shape 429"/>
          <p:cNvSpPr/>
          <p:nvPr>
            <p:ph type="title"/>
          </p:nvPr>
        </p:nvSpPr>
        <p:spPr>
          <a:prstGeom prst="rect">
            <a:avLst/>
          </a:prstGeom>
        </p:spPr>
        <p:txBody>
          <a:bodyPr/>
          <a:lstStyle/>
          <a:p>
            <a:pPr/>
            <a:r>
              <a:t>PBS XML v3.0</a:t>
            </a:r>
          </a:p>
        </p:txBody>
      </p:sp>
      <p:sp>
        <p:nvSpPr>
          <p:cNvPr id="430" name="Shape 430"/>
          <p:cNvSpPr/>
          <p:nvPr>
            <p:ph type="body" idx="1"/>
          </p:nvPr>
        </p:nvSpPr>
        <p:spPr>
          <a:prstGeom prst="rect">
            <a:avLst/>
          </a:prstGeom>
        </p:spPr>
        <p:txBody>
          <a:bodyPr/>
          <a:lstStyle/>
          <a:p>
            <a:pPr>
              <a:buBlip>
                <a:blip r:embed="rId2"/>
              </a:buBlip>
            </a:pPr>
            <a:r>
              <a:t>Legal CAR</a:t>
            </a:r>
          </a:p>
          <a:p>
            <a:pPr>
              <a:buBlip>
                <a:blip r:embed="rId2"/>
              </a:buBlip>
            </a:pPr>
            <a:r>
              <a:t>Group</a:t>
            </a:r>
          </a:p>
          <a:p>
            <a:pPr lvl="1">
              <a:buBlip>
                <a:blip r:embed="rId2"/>
              </a:buBlip>
              <a:defRPr sz="3200"/>
            </a:pPr>
            <a:r>
              <a:t>http://pbs.gov.au/complex-authority-required</a:t>
            </a:r>
          </a:p>
          <a:p>
            <a:pPr>
              <a:buBlip>
                <a:blip r:embed="rId2"/>
              </a:buBlip>
            </a:pPr>
            <a:r>
              <a:t>Two instances</a:t>
            </a:r>
          </a:p>
          <a:p>
            <a:pPr lvl="1">
              <a:buBlip>
                <a:blip r:embed="rId2"/>
              </a:buBlip>
              <a:defRPr sz="3200"/>
            </a:pPr>
            <a:r>
              <a:t>http://pbs.gov.au/complex-authority-required/is-complex</a:t>
            </a:r>
          </a:p>
          <a:p>
            <a:pPr lvl="1">
              <a:buBlip>
                <a:blip r:embed="rId2"/>
              </a:buBlip>
              <a:defRPr sz="3200"/>
            </a:pPr>
            <a:r>
              <a:t>http://pbs.gov.au/complex-authority-required/not-complex</a:t>
            </a:r>
          </a:p>
        </p:txBody>
      </p:sp>
    </p:spTree>
  </p:cSld>
  <p:clrMapOvr>
    <a:masterClrMapping/>
  </p:clrMapOvr>
  <p:transition xmlns:p14="http://schemas.microsoft.com/office/powerpoint/2010/main" spd="med" advClick="1" p14:dur="1000"/>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hape 432"/>
          <p:cNvSpPr/>
          <p:nvPr>
            <p:ph type="title"/>
          </p:nvPr>
        </p:nvSpPr>
        <p:spPr>
          <a:prstGeom prst="rect">
            <a:avLst/>
          </a:prstGeom>
        </p:spPr>
        <p:txBody>
          <a:bodyPr/>
          <a:lstStyle/>
          <a:p>
            <a:pPr/>
            <a:r>
              <a:t>PBS XML v3.0</a:t>
            </a:r>
          </a:p>
        </p:txBody>
      </p:sp>
      <p:sp>
        <p:nvSpPr>
          <p:cNvPr id="433" name="Shape 433"/>
          <p:cNvSpPr/>
          <p:nvPr>
            <p:ph type="body" idx="1"/>
          </p:nvPr>
        </p:nvSpPr>
        <p:spPr>
          <a:prstGeom prst="rect">
            <a:avLst/>
          </a:prstGeom>
        </p:spPr>
        <p:txBody>
          <a:bodyPr/>
          <a:lstStyle>
            <a:lvl1pPr>
              <a:buBlip>
                <a:blip r:embed="rId2"/>
              </a:buBlip>
            </a:lvl1pPr>
          </a:lstStyle>
          <a:p>
            <a:pPr/>
            <a:r>
              <a:t>All prescribing rules member of one group</a:t>
            </a:r>
          </a:p>
        </p:txBody>
      </p:sp>
      <p:sp>
        <p:nvSpPr>
          <p:cNvPr id="434" name="Shape 434"/>
          <p:cNvSpPr/>
          <p:nvPr/>
        </p:nvSpPr>
        <p:spPr>
          <a:xfrm>
            <a:off x="351992" y="3922370"/>
            <a:ext cx="12300815" cy="34074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400"/>
            </a:pPr>
            <a:r>
              <a:t>&lt;member-of-list&gt;</a:t>
            </a:r>
          </a:p>
          <a:p>
            <a:pPr algn="l">
              <a:defRPr sz="2400"/>
            </a:pPr>
            <a:r>
              <a:t>  &lt;member-of rdf:resource="http://pbs.gov.au/complex-authority-required/not-complex"&gt;</a:t>
            </a:r>
          </a:p>
          <a:p>
            <a:pPr algn="l">
              <a:defRPr sz="2400"/>
            </a:pPr>
            <a:r>
              <a:t>    &lt;code</a:t>
            </a:r>
          </a:p>
          <a:p>
            <a:pPr algn="l">
              <a:defRPr sz="2400"/>
            </a:pPr>
            <a:r>
              <a:t>      rdf:resource="http://pbs.gov.au/code/complex-authority-required"&gt;not-complex&lt;/code&gt;</a:t>
            </a:r>
          </a:p>
          <a:p>
            <a:pPr algn="l">
              <a:defRPr sz="2400"/>
            </a:pPr>
            <a:r>
              <a:t>    &lt;effective&gt;</a:t>
            </a:r>
          </a:p>
          <a:p>
            <a:pPr algn="l">
              <a:defRPr sz="2400"/>
            </a:pPr>
            <a:r>
              <a:t>      &lt;date&gt;2013-12-01&lt;/date&gt;</a:t>
            </a:r>
          </a:p>
          <a:p>
            <a:pPr algn="l">
              <a:defRPr sz="2400"/>
            </a:pPr>
            <a:r>
              <a:t>    &lt;/effective&gt;</a:t>
            </a:r>
          </a:p>
          <a:p>
            <a:pPr algn="l">
              <a:defRPr sz="2400"/>
            </a:pPr>
            <a:r>
              <a:t>  &lt;/member-of&gt;</a:t>
            </a:r>
          </a:p>
          <a:p>
            <a:pPr algn="l">
              <a:defRPr sz="2400"/>
            </a:pPr>
            <a:r>
              <a:t>&lt;/member-of-list</a:t>
            </a:r>
          </a:p>
        </p:txBody>
      </p:sp>
    </p:spTree>
  </p:cSld>
  <p:clrMapOvr>
    <a:masterClrMapping/>
  </p:clrMapOvr>
  <p:transition xmlns:p14="http://schemas.microsoft.com/office/powerpoint/2010/main" spd="med" advClick="1" p14:dur="1000"/>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ph type="title"/>
          </p:nvPr>
        </p:nvSpPr>
        <p:spPr>
          <a:prstGeom prst="rect">
            <a:avLst/>
          </a:prstGeom>
        </p:spPr>
        <p:txBody>
          <a:bodyPr/>
          <a:lstStyle/>
          <a:p>
            <a:pPr/>
            <a:r>
              <a:t>PBS XML v3.0</a:t>
            </a:r>
          </a:p>
        </p:txBody>
      </p:sp>
      <p:sp>
        <p:nvSpPr>
          <p:cNvPr id="437" name="Shape 437"/>
          <p:cNvSpPr/>
          <p:nvPr>
            <p:ph type="body" idx="1"/>
          </p:nvPr>
        </p:nvSpPr>
        <p:spPr>
          <a:prstGeom prst="rect">
            <a:avLst/>
          </a:prstGeom>
        </p:spPr>
        <p:txBody>
          <a:bodyPr/>
          <a:lstStyle/>
          <a:p>
            <a:pPr>
              <a:buBlip>
                <a:blip r:embed="rId2"/>
              </a:buBlip>
            </a:pPr>
            <a:r>
              <a:t>Brand name</a:t>
            </a:r>
          </a:p>
          <a:p>
            <a:pPr>
              <a:buBlip>
                <a:blip r:embed="rId2"/>
              </a:buBlip>
            </a:pPr>
            <a:r>
              <a:t>TPUU, TPP, CTPP</a:t>
            </a:r>
          </a:p>
        </p:txBody>
      </p:sp>
      <p:sp>
        <p:nvSpPr>
          <p:cNvPr id="438" name="Shape 438"/>
          <p:cNvSpPr/>
          <p:nvPr/>
        </p:nvSpPr>
        <p:spPr>
          <a:xfrm>
            <a:off x="1207960" y="4481170"/>
            <a:ext cx="4284879" cy="37757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400"/>
            </a:pPr>
            <a:r>
              <a:t>&lt;tpp&gt;</a:t>
            </a:r>
          </a:p>
          <a:p>
            <a:pPr algn="l">
              <a:defRPr sz="2400"/>
            </a:pPr>
            <a:r>
              <a:t>  …</a:t>
            </a:r>
          </a:p>
          <a:p>
            <a:pPr algn="l">
              <a:defRPr sz="2400"/>
            </a:pPr>
            <a:r>
              <a:t>  &lt;brand-name&gt;</a:t>
            </a:r>
          </a:p>
          <a:p>
            <a:pPr algn="l">
              <a:defRPr sz="2400"/>
            </a:pPr>
            <a:r>
              <a:t>    &lt;value&gt;Mylanta P&lt;/value&gt;</a:t>
            </a:r>
          </a:p>
          <a:p>
            <a:pPr algn="l">
              <a:defRPr sz="2400"/>
            </a:pPr>
            <a:r>
              <a:t>    &lt;effective&gt;</a:t>
            </a:r>
          </a:p>
          <a:p>
            <a:pPr algn="l">
              <a:defRPr sz="2400"/>
            </a:pPr>
            <a:r>
              <a:t>      &lt;date&gt;2016-01-01&lt;/date&gt;</a:t>
            </a:r>
          </a:p>
          <a:p>
            <a:pPr algn="l">
              <a:defRPr sz="2400"/>
            </a:pPr>
            <a:r>
              <a:t>    &lt;/effective&gt;</a:t>
            </a:r>
          </a:p>
          <a:p>
            <a:pPr algn="l">
              <a:defRPr sz="2400"/>
            </a:pPr>
            <a:r>
              <a:t>  &lt;/brand-name&gt;</a:t>
            </a:r>
          </a:p>
          <a:p>
            <a:pPr algn="l">
              <a:defRPr sz="2400"/>
            </a:pPr>
            <a:r>
              <a:t>  …</a:t>
            </a:r>
          </a:p>
          <a:p>
            <a:pPr algn="l">
              <a:defRPr sz="2400"/>
            </a:pPr>
            <a:r>
              <a:t>&lt;/tpp&gt;</a:t>
            </a:r>
          </a:p>
        </p:txBody>
      </p:sp>
    </p:spTree>
  </p:cSld>
  <p:clrMapOvr>
    <a:masterClrMapping/>
  </p:clrMapOvr>
  <p:transition xmlns:p14="http://schemas.microsoft.com/office/powerpoint/2010/main" spd="med" advClick="1" p14:dur="1000"/>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0" name="Shape 440"/>
          <p:cNvSpPr/>
          <p:nvPr>
            <p:ph type="title"/>
          </p:nvPr>
        </p:nvSpPr>
        <p:spPr>
          <a:prstGeom prst="rect">
            <a:avLst/>
          </a:prstGeom>
        </p:spPr>
        <p:txBody>
          <a:bodyPr/>
          <a:lstStyle/>
          <a:p>
            <a:pPr/>
            <a:r>
              <a:t>PBS XML v3.0</a:t>
            </a:r>
          </a:p>
        </p:txBody>
      </p:sp>
      <p:sp>
        <p:nvSpPr>
          <p:cNvPr id="441" name="Shape 441"/>
          <p:cNvSpPr/>
          <p:nvPr>
            <p:ph type="body" idx="1"/>
          </p:nvPr>
        </p:nvSpPr>
        <p:spPr>
          <a:prstGeom prst="rect">
            <a:avLst/>
          </a:prstGeom>
        </p:spPr>
        <p:txBody>
          <a:bodyPr/>
          <a:lstStyle/>
          <a:p>
            <a:pPr>
              <a:buBlip>
                <a:blip r:embed="rId2"/>
              </a:buBlip>
            </a:pPr>
            <a:r>
              <a:t>Normalise restriction components</a:t>
            </a:r>
          </a:p>
          <a:p>
            <a:pPr>
              <a:buBlip>
                <a:blip r:embed="rId2"/>
              </a:buBlip>
            </a:pPr>
            <a:r>
              <a:t>Only references</a:t>
            </a:r>
          </a:p>
          <a:p>
            <a:pPr>
              <a:buBlip>
                <a:blip r:embed="rId2"/>
              </a:buBlip>
            </a:pPr>
            <a:r>
              <a:t>No inline elements</a:t>
            </a:r>
          </a:p>
          <a:p>
            <a:pPr>
              <a:buBlip>
                <a:blip r:embed="rId2"/>
              </a:buBlip>
            </a:pPr>
            <a:r>
              <a:t>No mixed content</a:t>
            </a:r>
          </a:p>
        </p:txBody>
      </p:sp>
    </p:spTree>
  </p:cSld>
  <p:clrMapOvr>
    <a:masterClrMapping/>
  </p:clrMapOvr>
  <p:transition xmlns:p14="http://schemas.microsoft.com/office/powerpoint/2010/main" spd="med" advClick="1" p14:dur="1000"/>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3" name="Shape 443"/>
          <p:cNvSpPr/>
          <p:nvPr>
            <p:ph type="title"/>
          </p:nvPr>
        </p:nvSpPr>
        <p:spPr>
          <a:prstGeom prst="rect">
            <a:avLst/>
          </a:prstGeom>
        </p:spPr>
        <p:txBody>
          <a:bodyPr/>
          <a:lstStyle/>
          <a:p>
            <a:pPr/>
            <a:r>
              <a:t>PBS XML v3.0</a:t>
            </a:r>
          </a:p>
        </p:txBody>
      </p:sp>
      <p:sp>
        <p:nvSpPr>
          <p:cNvPr id="444" name="Shape 444"/>
          <p:cNvSpPr/>
          <p:nvPr>
            <p:ph type="body" idx="1"/>
          </p:nvPr>
        </p:nvSpPr>
        <p:spPr>
          <a:prstGeom prst="rect">
            <a:avLst/>
          </a:prstGeom>
        </p:spPr>
        <p:txBody>
          <a:bodyPr/>
          <a:lstStyle/>
          <a:p>
            <a:pPr>
              <a:buBlip>
                <a:blip r:embed="rId2"/>
              </a:buBlip>
            </a:pPr>
            <a:r>
              <a:t>Progress</a:t>
            </a:r>
          </a:p>
          <a:p>
            <a:pPr>
              <a:buBlip>
                <a:blip r:embed="rId2"/>
              </a:buBlip>
            </a:pPr>
            <a:r>
              <a:t>Other changes</a:t>
            </a:r>
          </a:p>
          <a:p>
            <a:pPr lvl="1">
              <a:buBlip>
                <a:blip r:embed="rId2"/>
              </a:buBlip>
            </a:pPr>
            <a:r>
              <a:t>Supply-only now points to substitute PR</a:t>
            </a:r>
          </a:p>
          <a:p>
            <a:pPr lvl="1">
              <a:buBlip>
                <a:blip r:embed="rId2"/>
              </a:buBlip>
            </a:pPr>
            <a:r>
              <a:t>Remove product-listing code (October 2016)</a:t>
            </a:r>
          </a:p>
          <a:p>
            <a:pPr lvl="1">
              <a:buBlip>
                <a:blip r:embed="rId2"/>
              </a:buBlip>
            </a:pPr>
            <a:r>
              <a:t>treatment-of code</a:t>
            </a:r>
          </a:p>
        </p:txBody>
      </p:sp>
    </p:spTree>
  </p:cSld>
  <p:clrMapOvr>
    <a:masterClrMapping/>
  </p:clrMapOvr>
  <p:transition xmlns:p14="http://schemas.microsoft.com/office/powerpoint/2010/main" spd="med" advClick="1" p14:dur="1000"/>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Shape 446"/>
          <p:cNvSpPr/>
          <p:nvPr>
            <p:ph type="title"/>
          </p:nvPr>
        </p:nvSpPr>
        <p:spPr>
          <a:prstGeom prst="rect">
            <a:avLst/>
          </a:prstGeom>
        </p:spPr>
        <p:txBody>
          <a:bodyPr/>
          <a:lstStyle/>
          <a:p>
            <a:pPr/>
            <a:r>
              <a:t>PBS XML v3.0</a:t>
            </a:r>
          </a:p>
        </p:txBody>
      </p:sp>
      <p:sp>
        <p:nvSpPr>
          <p:cNvPr id="447" name="Shape 447"/>
          <p:cNvSpPr/>
          <p:nvPr>
            <p:ph type="body" idx="1"/>
          </p:nvPr>
        </p:nvSpPr>
        <p:spPr>
          <a:prstGeom prst="rect">
            <a:avLst/>
          </a:prstGeom>
        </p:spPr>
        <p:txBody>
          <a:bodyPr/>
          <a:lstStyle/>
          <a:p>
            <a:pPr>
              <a:buBlip>
                <a:blip r:embed="rId2"/>
              </a:buBlip>
            </a:pPr>
            <a:r>
              <a:t>Supply-only</a:t>
            </a:r>
          </a:p>
          <a:p>
            <a:pPr>
              <a:buBlip>
                <a:blip r:embed="rId2"/>
              </a:buBlip>
            </a:pPr>
            <a:r>
              <a:t>Don’t maintain pricing data</a:t>
            </a:r>
          </a:p>
          <a:p>
            <a:pPr>
              <a:buBlip>
                <a:blip r:embed="rId2"/>
              </a:buBlip>
            </a:pPr>
            <a:r>
              <a:t>Give substitute prescribing rule for claiming</a:t>
            </a:r>
          </a:p>
        </p:txBody>
      </p:sp>
      <p:sp>
        <p:nvSpPr>
          <p:cNvPr id="448" name="Shape 448"/>
          <p:cNvSpPr/>
          <p:nvPr/>
        </p:nvSpPr>
        <p:spPr>
          <a:xfrm>
            <a:off x="147637" y="5097120"/>
            <a:ext cx="10628072" cy="4880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400"/>
            </a:pPr>
            <a:r>
              <a:t>            &lt;supply-only&gt;</a:t>
            </a:r>
          </a:p>
          <a:p>
            <a:pPr algn="l">
              <a:defRPr sz="2400"/>
            </a:pPr>
            <a:r>
              <a:t>               &lt;date&gt;2016-04-01&lt;/date&gt;</a:t>
            </a:r>
          </a:p>
          <a:p>
            <a:pPr algn="l">
              <a:defRPr sz="2400"/>
            </a:pPr>
            <a:r>
              <a:t>               &lt;prescribing-rule-reference xlink:href="#a247919353"&gt;</a:t>
            </a:r>
          </a:p>
          <a:p>
            <a:pPr algn="l">
              <a:defRPr sz="2400"/>
            </a:pPr>
            <a:r>
              <a:t>                  &lt;code rdf:resource="http://pbs.gov.au/code/item"&gt;10389T&lt;/code&gt;</a:t>
            </a:r>
          </a:p>
          <a:p>
            <a:pPr algn="l">
              <a:defRPr sz="2400"/>
            </a:pPr>
            <a:r>
              <a:t>                  &lt;effective&gt;</a:t>
            </a:r>
          </a:p>
          <a:p>
            <a:pPr algn="l">
              <a:defRPr sz="2400"/>
            </a:pPr>
            <a:r>
              <a:t>                     &lt;date&gt;2016-04-01&lt;/date&gt;</a:t>
            </a:r>
          </a:p>
          <a:p>
            <a:pPr algn="l">
              <a:defRPr sz="2400"/>
            </a:pPr>
            <a:r>
              <a:t>                  &lt;/effective&gt;</a:t>
            </a:r>
          </a:p>
          <a:p>
            <a:pPr algn="l">
              <a:defRPr sz="2400"/>
            </a:pPr>
            <a:r>
              <a:t>               &lt;/prescribing-rule-reference&gt;</a:t>
            </a:r>
          </a:p>
          <a:p>
            <a:pPr algn="l">
              <a:defRPr sz="2400"/>
            </a:pPr>
            <a:r>
              <a:t>               &lt;non-effective&gt;</a:t>
            </a:r>
          </a:p>
          <a:p>
            <a:pPr algn="l">
              <a:defRPr sz="2400"/>
            </a:pPr>
            <a:r>
              <a:t>                  &lt;date&gt;2017-04-01&lt;/date&gt;</a:t>
            </a:r>
          </a:p>
          <a:p>
            <a:pPr algn="l">
              <a:defRPr sz="2400"/>
            </a:pPr>
            <a:r>
              <a:t>               &lt;/non-effective&gt;</a:t>
            </a:r>
          </a:p>
          <a:p>
            <a:pPr algn="l">
              <a:defRPr sz="2400"/>
            </a:pPr>
            <a:r>
              <a:t>            &lt;/supply-only&gt;</a:t>
            </a:r>
          </a:p>
        </p:txBody>
      </p:sp>
    </p:spTree>
  </p:cSld>
  <p:clrMapOvr>
    <a:masterClrMapping/>
  </p:clrMapOvr>
  <p:transition xmlns:p14="http://schemas.microsoft.com/office/powerpoint/2010/main" spd="med" advClick="1" p14:dur="1000"/>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0" name="Shape 450"/>
          <p:cNvSpPr/>
          <p:nvPr>
            <p:ph type="title"/>
          </p:nvPr>
        </p:nvSpPr>
        <p:spPr>
          <a:prstGeom prst="rect">
            <a:avLst/>
          </a:prstGeom>
        </p:spPr>
        <p:txBody>
          <a:bodyPr/>
          <a:lstStyle/>
          <a:p>
            <a:pPr/>
            <a:r>
              <a:t>PBS XML v3.0</a:t>
            </a:r>
          </a:p>
        </p:txBody>
      </p:sp>
      <p:sp>
        <p:nvSpPr>
          <p:cNvPr id="451" name="Shape 451"/>
          <p:cNvSpPr/>
          <p:nvPr>
            <p:ph type="body" idx="1"/>
          </p:nvPr>
        </p:nvSpPr>
        <p:spPr>
          <a:prstGeom prst="rect">
            <a:avLst/>
          </a:prstGeom>
        </p:spPr>
        <p:txBody>
          <a:bodyPr/>
          <a:lstStyle/>
          <a:p>
            <a:pPr>
              <a:buBlip>
                <a:blip r:embed="rId2"/>
              </a:buBlip>
            </a:pPr>
            <a:r>
              <a:t>Product listing code</a:t>
            </a:r>
          </a:p>
          <a:p>
            <a:pPr>
              <a:buBlip>
                <a:blip r:embed="rId2"/>
              </a:buBlip>
            </a:pPr>
            <a:r>
              <a:t>Introduced pre-prod-1</a:t>
            </a:r>
          </a:p>
        </p:txBody>
      </p:sp>
      <p:sp>
        <p:nvSpPr>
          <p:cNvPr id="452" name="Shape 452"/>
          <p:cNvSpPr/>
          <p:nvPr/>
        </p:nvSpPr>
        <p:spPr>
          <a:xfrm>
            <a:off x="109672" y="4538320"/>
            <a:ext cx="13793590" cy="4144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&lt;product-listing xml:id="d5e8293"&gt;</a:t>
            </a:r>
          </a:p>
          <a:p>
            <a:pPr algn="l">
              <a:defRPr sz="2400"/>
            </a:pPr>
            <a:r>
              <a:t>  &lt;tpp-reference xlink:href="#a247902300"&gt;</a:t>
            </a:r>
          </a:p>
          <a:p>
            <a:pPr algn="l">
              <a:defRPr sz="2400"/>
            </a:pPr>
            <a:r>
              <a:t>    &lt;code rdf:resource="http://snomed.info/sct/900062011000036108"&gt;94291000036105&lt;/code&gt;</a:t>
            </a:r>
          </a:p>
          <a:p>
            <a:pPr algn="l">
              <a:defRPr sz="2400"/>
            </a:pPr>
            <a:r>
              <a:t>    &lt;effective&gt;</a:t>
            </a:r>
          </a:p>
          <a:p>
            <a:pPr algn="l">
              <a:defRPr sz="2400"/>
            </a:pPr>
            <a:r>
              <a:t>      &lt;date&gt;2013-12-01&lt;/date&gt;</a:t>
            </a:r>
          </a:p>
          <a:p>
            <a:pPr algn="l">
              <a:defRPr sz="2400"/>
            </a:pPr>
            <a:r>
              <a:t>    &lt;/effective&gt;</a:t>
            </a:r>
          </a:p>
          <a:p>
            <a:pPr algn="l">
              <a:defRPr sz="2400"/>
            </a:pPr>
            <a:r>
              <a:t>  &lt;/tpp-reference&gt;</a:t>
            </a:r>
          </a:p>
          <a:p>
            <a:pPr algn="l">
              <a:defRPr sz="2400"/>
            </a:pPr>
            <a:r>
              <a:t>  &lt;code rdf:resource="http://pbs.gov.au/code/manufacturer"&gt;NE&lt;/code&gt;</a:t>
            </a:r>
          </a:p>
          <a:p>
            <a:pPr algn="l">
              <a:defRPr sz="2400">
                <a:solidFill>
                  <a:schemeClr val="accent4">
                    <a:hueOff val="384618"/>
                    <a:satOff val="3869"/>
                    <a:lumOff val="5802"/>
                  </a:schemeClr>
                </a:solidFill>
              </a:defRPr>
            </a:pPr>
            <a:r>
              <a:t>  </a:t>
            </a:r>
            <a:r>
              <a:rPr strike="sngStrike"/>
              <a:t>&lt;code rdf:resource=“http://pbs.gov.au/code/product-listing"&gt;291845732&lt;/code&gt;</a:t>
            </a:r>
            <a:endParaRPr strike="sngStrike"/>
          </a:p>
          <a:p>
            <a:pPr algn="l">
              <a:defRPr sz="2400"/>
            </a:pPr>
          </a:p>
        </p:txBody>
      </p:sp>
    </p:spTree>
  </p:cSld>
  <p:clrMapOvr>
    <a:masterClrMapping/>
  </p:clrMapOvr>
  <p:transition xmlns:p14="http://schemas.microsoft.com/office/powerpoint/2010/main" spd="med" advClick="1" p14:dur="1000"/>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4" name="Shape 454"/>
          <p:cNvSpPr/>
          <p:nvPr>
            <p:ph type="title"/>
          </p:nvPr>
        </p:nvSpPr>
        <p:spPr>
          <a:prstGeom prst="rect">
            <a:avLst/>
          </a:prstGeom>
        </p:spPr>
        <p:txBody>
          <a:bodyPr/>
          <a:lstStyle/>
          <a:p>
            <a:pPr/>
            <a:r>
              <a:t>PBS XML v3.0</a:t>
            </a:r>
          </a:p>
        </p:txBody>
      </p:sp>
      <p:sp>
        <p:nvSpPr>
          <p:cNvPr id="455" name="Shape 455"/>
          <p:cNvSpPr/>
          <p:nvPr>
            <p:ph type="body" idx="1"/>
          </p:nvPr>
        </p:nvSpPr>
        <p:spPr>
          <a:prstGeom prst="rect">
            <a:avLst/>
          </a:prstGeom>
        </p:spPr>
        <p:txBody>
          <a:bodyPr/>
          <a:lstStyle/>
          <a:p>
            <a:pPr>
              <a:buBlip>
                <a:blip r:embed="rId2"/>
              </a:buBlip>
            </a:pPr>
            <a:r>
              <a:t>Restriction code management</a:t>
            </a:r>
          </a:p>
          <a:p>
            <a:pPr>
              <a:buBlip>
                <a:blip r:embed="rId2"/>
              </a:buBlip>
            </a:pPr>
            <a:r>
              <a:t>Restriction code</a:t>
            </a:r>
          </a:p>
          <a:p>
            <a:pPr lvl="1">
              <a:buBlip>
                <a:blip r:embed="rId2"/>
              </a:buBlip>
            </a:pPr>
            <a:r>
              <a:t>Configuration of entire restriction, including informational text</a:t>
            </a:r>
          </a:p>
          <a:p>
            <a:pPr>
              <a:buBlip>
                <a:blip r:embed="rId2"/>
              </a:buBlip>
            </a:pPr>
            <a:r>
              <a:t>treatment-of code</a:t>
            </a:r>
          </a:p>
          <a:p>
            <a:pPr lvl="1">
              <a:buBlip>
                <a:blip r:embed="rId2"/>
              </a:buBlip>
            </a:pPr>
            <a:r>
              <a:t>Configuration of legal components</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p>
            <a:pPr/>
            <a:r>
              <a:rPr i="1"/>
              <a:t>e</a:t>
            </a:r>
            <a:r>
              <a:t>-PBS Prescribing</a:t>
            </a:r>
          </a:p>
        </p:txBody>
      </p:sp>
      <p:sp>
        <p:nvSpPr>
          <p:cNvPr id="231" name="Shape 231"/>
          <p:cNvSpPr/>
          <p:nvPr>
            <p:ph type="body" idx="1"/>
          </p:nvPr>
        </p:nvSpPr>
        <p:spPr>
          <a:prstGeom prst="rect">
            <a:avLst/>
          </a:prstGeom>
        </p:spPr>
        <p:txBody>
          <a:bodyPr/>
          <a:lstStyle/>
          <a:p>
            <a:pPr>
              <a:buBlip>
                <a:blip r:embed="rId2"/>
              </a:buBlip>
            </a:pPr>
            <a:r>
              <a:t>PBD is actively considering </a:t>
            </a:r>
            <a:r>
              <a:rPr i="1"/>
              <a:t>e</a:t>
            </a:r>
            <a:r>
              <a:t>-PBS prescribing</a:t>
            </a:r>
          </a:p>
          <a:p>
            <a:pPr>
              <a:buBlip>
                <a:blip r:embed="rId2"/>
              </a:buBlip>
            </a:pPr>
            <a:r>
              <a:t>Developing legal and policy requirements</a:t>
            </a:r>
          </a:p>
          <a:p>
            <a:pPr>
              <a:buBlip>
                <a:blip r:embed="rId2"/>
              </a:buBlip>
            </a:pPr>
            <a:r>
              <a:t>Engage with clinical software stakeholders</a:t>
            </a:r>
          </a:p>
          <a:p>
            <a:pPr>
              <a:buBlip>
                <a:blip r:embed="rId2"/>
              </a:buBlip>
            </a:pPr>
            <a:r>
              <a:rPr i="1"/>
              <a:t>e</a:t>
            </a:r>
            <a:r>
              <a:t>-PBS prescribing as another prescribing option</a:t>
            </a:r>
          </a:p>
          <a:p>
            <a:pPr lvl="1">
              <a:buBlip>
                <a:blip r:embed="rId2"/>
              </a:buBlip>
            </a:pPr>
            <a:r>
              <a:t>Seamless prescribing, dispensing and claiming</a:t>
            </a:r>
          </a:p>
          <a:p>
            <a:pPr lvl="1">
              <a:buBlip>
                <a:blip r:embed="rId2"/>
              </a:buBlip>
            </a:pPr>
            <a:r>
              <a:t>No need to transcribe from paper-based prescription</a:t>
            </a:r>
          </a:p>
        </p:txBody>
      </p:sp>
    </p:spTree>
  </p:cSld>
  <p:clrMapOvr>
    <a:masterClrMapping/>
  </p:clrMapOvr>
  <p:transition xmlns:p14="http://schemas.microsoft.com/office/powerpoint/2010/main" spd="med" advClick="1" p14:dur="1000"/>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CDEE0"/>
        </a:solidFill>
      </p:bgPr>
    </p:bg>
    <p:spTree>
      <p:nvGrpSpPr>
        <p:cNvPr id="1" name=""/>
        <p:cNvGrpSpPr/>
        <p:nvPr/>
      </p:nvGrpSpPr>
      <p:grpSpPr>
        <a:xfrm>
          <a:off x="0" y="0"/>
          <a:ext cx="0" cy="0"/>
          <a:chOff x="0" y="0"/>
          <a:chExt cx="0" cy="0"/>
        </a:xfrm>
      </p:grpSpPr>
      <p:sp>
        <p:nvSpPr>
          <p:cNvPr id="457" name="Shape 457"/>
          <p:cNvSpPr/>
          <p:nvPr/>
        </p:nvSpPr>
        <p:spPr>
          <a:xfrm>
            <a:off x="7561113" y="-24160"/>
            <a:ext cx="5426721" cy="9639797"/>
          </a:xfrm>
          <a:prstGeom prst="roundRect">
            <a:avLst>
              <a:gd name="adj" fmla="val 15390"/>
            </a:avLst>
          </a:prstGeom>
          <a:solidFill>
            <a:schemeClr val="accent5">
              <a:alpha val="9820"/>
            </a:schemeClr>
          </a:solidFill>
          <a:ln w="12700">
            <a:miter lim="400000"/>
          </a:ln>
        </p:spPr>
        <p:txBody>
          <a:bodyPr lIns="50800" tIns="50800" rIns="50800" bIns="50800" anchor="ctr"/>
          <a:lstStyle/>
          <a:p>
            <a:pPr>
              <a:defRPr sz="3600"/>
            </a:pPr>
          </a:p>
        </p:txBody>
      </p:sp>
      <p:sp>
        <p:nvSpPr>
          <p:cNvPr id="458" name="Shape 458"/>
          <p:cNvSpPr/>
          <p:nvPr/>
        </p:nvSpPr>
        <p:spPr>
          <a:xfrm>
            <a:off x="806959" y="457200"/>
            <a:ext cx="1909417" cy="1270000"/>
          </a:xfrm>
          <a:prstGeom prst="roundRect">
            <a:avLst>
              <a:gd name="adj" fmla="val 15000"/>
            </a:avLst>
          </a:prstGeom>
          <a:blipFill>
            <a:blip r:embed="rId2"/>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admin advice</a:t>
            </a:r>
          </a:p>
        </p:txBody>
      </p:sp>
      <p:sp>
        <p:nvSpPr>
          <p:cNvPr id="459" name="Shape 459"/>
          <p:cNvSpPr/>
          <p:nvPr/>
        </p:nvSpPr>
        <p:spPr>
          <a:xfrm>
            <a:off x="3086100" y="457200"/>
            <a:ext cx="1909416" cy="1270000"/>
          </a:xfrm>
          <a:prstGeom prst="roundRect">
            <a:avLst>
              <a:gd name="adj" fmla="val 15000"/>
            </a:avLst>
          </a:prstGeom>
          <a:blipFill>
            <a:blip r:embed="rId2"/>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foreword</a:t>
            </a:r>
          </a:p>
        </p:txBody>
      </p:sp>
      <p:sp>
        <p:nvSpPr>
          <p:cNvPr id="460" name="Shape 460"/>
          <p:cNvSpPr/>
          <p:nvPr/>
        </p:nvSpPr>
        <p:spPr>
          <a:xfrm>
            <a:off x="5365239" y="457200"/>
            <a:ext cx="1909417" cy="1270000"/>
          </a:xfrm>
          <a:prstGeom prst="roundRect">
            <a:avLst>
              <a:gd name="adj" fmla="val 15000"/>
            </a:avLst>
          </a:prstGeom>
          <a:blipFill>
            <a:blip r:embed="rId2"/>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caution</a:t>
            </a:r>
          </a:p>
        </p:txBody>
      </p:sp>
      <p:sp>
        <p:nvSpPr>
          <p:cNvPr id="461" name="Shape 461"/>
          <p:cNvSpPr/>
          <p:nvPr/>
        </p:nvSpPr>
        <p:spPr>
          <a:xfrm>
            <a:off x="3644178" y="3219786"/>
            <a:ext cx="3183707" cy="1724224"/>
          </a:xfrm>
          <a:prstGeom prst="roundRect">
            <a:avLst>
              <a:gd name="adj" fmla="val 15000"/>
            </a:avLst>
          </a:prstGeom>
          <a:solidFill>
            <a:srgbClr val="94908F">
              <a:alpha val="64999"/>
            </a:srgbClr>
          </a:solidFill>
          <a:ln w="12700">
            <a:miter lim="400000"/>
          </a:ln>
          <a:effectLst>
            <a:outerShdw sx="100000" sy="100000" kx="0" ky="0" algn="b" rotWithShape="0" blurRad="101600" dist="381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3600">
                <a:effectLst/>
              </a:defRPr>
            </a:pPr>
            <a:r>
              <a:t>restriction</a:t>
            </a:r>
          </a:p>
          <a:p>
            <a:pPr>
              <a:defRPr sz="2400">
                <a:solidFill>
                  <a:srgbClr val="53585F"/>
                </a:solidFill>
                <a:effectLst/>
              </a:defRPr>
            </a:pPr>
            <a:r>
              <a:t>[restriction-code]</a:t>
            </a:r>
          </a:p>
          <a:p>
            <a:pPr>
              <a:defRPr sz="2400">
                <a:solidFill>
                  <a:schemeClr val="accent5"/>
                </a:solidFill>
                <a:effectLst/>
              </a:defRPr>
            </a:pPr>
            <a:r>
              <a:t>[treatment-of-code]</a:t>
            </a:r>
          </a:p>
        </p:txBody>
      </p:sp>
      <p:sp>
        <p:nvSpPr>
          <p:cNvPr id="462" name="Shape 462"/>
          <p:cNvSpPr/>
          <p:nvPr/>
        </p:nvSpPr>
        <p:spPr>
          <a:xfrm>
            <a:off x="10180954" y="76200"/>
            <a:ext cx="2349303" cy="1658242"/>
          </a:xfrm>
          <a:prstGeom prst="roundRect">
            <a:avLst>
              <a:gd name="adj" fmla="val 11488"/>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prescriber instruction</a:t>
            </a:r>
          </a:p>
        </p:txBody>
      </p:sp>
      <p:sp>
        <p:nvSpPr>
          <p:cNvPr id="463" name="Shape 463"/>
          <p:cNvSpPr/>
          <p:nvPr/>
        </p:nvSpPr>
        <p:spPr>
          <a:xfrm>
            <a:off x="7644379" y="457200"/>
            <a:ext cx="2349303" cy="1270000"/>
          </a:xfrm>
          <a:prstGeom prst="roundRect">
            <a:avLst>
              <a:gd name="adj" fmla="val 15000"/>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definition</a:t>
            </a:r>
          </a:p>
        </p:txBody>
      </p:sp>
      <p:sp>
        <p:nvSpPr>
          <p:cNvPr id="464" name="Shape 464"/>
          <p:cNvSpPr/>
          <p:nvPr/>
        </p:nvSpPr>
        <p:spPr>
          <a:xfrm rot="16200000">
            <a:off x="7829587" y="3101195"/>
            <a:ext cx="2349302" cy="1021606"/>
          </a:xfrm>
          <a:prstGeom prst="roundRect">
            <a:avLst>
              <a:gd name="adj" fmla="val 18647"/>
            </a:avLst>
          </a:prstGeom>
          <a:blipFill>
            <a:blip r:embed="rId4"/>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indication</a:t>
            </a:r>
          </a:p>
        </p:txBody>
      </p:sp>
      <p:sp>
        <p:nvSpPr>
          <p:cNvPr id="465" name="Shape 465"/>
          <p:cNvSpPr/>
          <p:nvPr/>
        </p:nvSpPr>
        <p:spPr>
          <a:xfrm>
            <a:off x="10139020" y="4979467"/>
            <a:ext cx="2552701" cy="1021605"/>
          </a:xfrm>
          <a:prstGeom prst="roundRect">
            <a:avLst>
              <a:gd name="adj" fmla="val 18647"/>
            </a:avLst>
          </a:prstGeom>
          <a:blipFill>
            <a:blip r:embed="rId4"/>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phase</a:t>
            </a:r>
          </a:p>
        </p:txBody>
      </p:sp>
      <p:sp>
        <p:nvSpPr>
          <p:cNvPr id="466" name="Shape 466"/>
          <p:cNvSpPr/>
          <p:nvPr/>
        </p:nvSpPr>
        <p:spPr>
          <a:xfrm>
            <a:off x="10141862" y="6105497"/>
            <a:ext cx="2452887" cy="1270001"/>
          </a:xfrm>
          <a:prstGeom prst="roundRect">
            <a:avLst>
              <a:gd name="adj" fmla="val 15000"/>
            </a:avLst>
          </a:prstGeom>
          <a:solidFill>
            <a:srgbClr val="94908F">
              <a:alpha val="64999"/>
            </a:srgbClr>
          </a:solidFill>
          <a:ln w="12700">
            <a:miter lim="400000"/>
          </a:ln>
          <a:effectLst>
            <a:outerShdw sx="100000" sy="100000" kx="0" ky="0" algn="b" rotWithShape="0" blurRad="101600" dist="381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criteria</a:t>
            </a:r>
          </a:p>
        </p:txBody>
      </p:sp>
      <p:sp>
        <p:nvSpPr>
          <p:cNvPr id="467" name="Shape 467"/>
          <p:cNvSpPr/>
          <p:nvPr/>
        </p:nvSpPr>
        <p:spPr>
          <a:xfrm>
            <a:off x="10141863" y="8069325"/>
            <a:ext cx="2452887" cy="1453877"/>
          </a:xfrm>
          <a:prstGeom prst="roundRect">
            <a:avLst>
              <a:gd name="adj" fmla="val 13103"/>
            </a:avLst>
          </a:prstGeom>
          <a:solidFill>
            <a:srgbClr val="94908F">
              <a:alpha val="64999"/>
            </a:srgbClr>
          </a:solidFill>
          <a:ln w="12700">
            <a:miter lim="400000"/>
          </a:ln>
          <a:effectLst>
            <a:outerShdw sx="100000" sy="100000" kx="0" ky="0" algn="b" rotWithShape="0" blurRad="101600" dist="381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parameter</a:t>
            </a:r>
          </a:p>
        </p:txBody>
      </p:sp>
      <p:cxnSp>
        <p:nvCxnSpPr>
          <p:cNvPr id="468" name="Connector 468"/>
          <p:cNvCxnSpPr>
            <a:stCxn id="461" idx="0"/>
            <a:endCxn id="460" idx="0"/>
          </p:cNvCxnSpPr>
          <p:nvPr/>
        </p:nvCxnSpPr>
        <p:spPr>
          <a:xfrm flipV="1">
            <a:off x="5236031" y="1092200"/>
            <a:ext cx="1083917" cy="2989699"/>
          </a:xfrm>
          <a:prstGeom prst="straightConnector1">
            <a:avLst/>
          </a:prstGeom>
          <a:ln w="50800">
            <a:solidFill>
              <a:srgbClr val="53585F"/>
            </a:solidFill>
            <a:miter lim="400000"/>
            <a:headEnd type="triangle" len="sm"/>
            <a:tailEnd type="triangle" len="sm"/>
          </a:ln>
        </p:spPr>
      </p:cxnSp>
      <p:cxnSp>
        <p:nvCxnSpPr>
          <p:cNvPr id="469" name="Connector 469"/>
          <p:cNvCxnSpPr>
            <a:stCxn id="464" idx="0"/>
            <a:endCxn id="461" idx="0"/>
          </p:cNvCxnSpPr>
          <p:nvPr/>
        </p:nvCxnSpPr>
        <p:spPr>
          <a:xfrm flipH="1">
            <a:off x="5236031" y="3611998"/>
            <a:ext cx="3768207" cy="469901"/>
          </a:xfrm>
          <a:prstGeom prst="straightConnector1">
            <a:avLst/>
          </a:prstGeom>
          <a:ln w="50800">
            <a:solidFill>
              <a:schemeClr val="accent5"/>
            </a:solidFill>
            <a:miter lim="400000"/>
            <a:tailEnd type="triangle" len="sm"/>
          </a:ln>
        </p:spPr>
      </p:cxnSp>
      <p:cxnSp>
        <p:nvCxnSpPr>
          <p:cNvPr id="470" name="Connector 470"/>
          <p:cNvCxnSpPr>
            <a:stCxn id="465" idx="0"/>
            <a:endCxn id="461" idx="0"/>
          </p:cNvCxnSpPr>
          <p:nvPr/>
        </p:nvCxnSpPr>
        <p:spPr>
          <a:xfrm flipH="1" flipV="1">
            <a:off x="5236031" y="4081898"/>
            <a:ext cx="6179340" cy="1408372"/>
          </a:xfrm>
          <a:prstGeom prst="straightConnector1">
            <a:avLst/>
          </a:prstGeom>
          <a:ln w="50800">
            <a:solidFill>
              <a:schemeClr val="accent5"/>
            </a:solidFill>
            <a:miter lim="400000"/>
            <a:tailEnd type="triangle" len="sm"/>
          </a:ln>
        </p:spPr>
      </p:cxnSp>
      <p:cxnSp>
        <p:nvCxnSpPr>
          <p:cNvPr id="471" name="Connector 471"/>
          <p:cNvCxnSpPr>
            <a:stCxn id="461" idx="0"/>
            <a:endCxn id="463" idx="0"/>
          </p:cNvCxnSpPr>
          <p:nvPr/>
        </p:nvCxnSpPr>
        <p:spPr>
          <a:xfrm flipV="1">
            <a:off x="5236031" y="1092200"/>
            <a:ext cx="3583000" cy="2989699"/>
          </a:xfrm>
          <a:prstGeom prst="straightConnector1">
            <a:avLst/>
          </a:prstGeom>
          <a:ln w="50800">
            <a:solidFill>
              <a:schemeClr val="accent5"/>
            </a:solidFill>
            <a:miter lim="400000"/>
            <a:headEnd type="triangle" len="sm"/>
            <a:tailEnd type="triangle" len="sm"/>
          </a:ln>
        </p:spPr>
      </p:cxnSp>
      <p:cxnSp>
        <p:nvCxnSpPr>
          <p:cNvPr id="472" name="Connector 472"/>
          <p:cNvCxnSpPr>
            <a:stCxn id="461" idx="0"/>
            <a:endCxn id="462" idx="0"/>
          </p:cNvCxnSpPr>
          <p:nvPr/>
        </p:nvCxnSpPr>
        <p:spPr>
          <a:xfrm flipV="1">
            <a:off x="5236031" y="905320"/>
            <a:ext cx="6119575" cy="3176579"/>
          </a:xfrm>
          <a:prstGeom prst="straightConnector1">
            <a:avLst/>
          </a:prstGeom>
          <a:ln w="50800">
            <a:solidFill>
              <a:schemeClr val="accent5"/>
            </a:solidFill>
            <a:miter lim="400000"/>
            <a:headEnd type="triangle" len="sm"/>
            <a:tailEnd type="triangle" len="sm"/>
          </a:ln>
        </p:spPr>
      </p:cxnSp>
      <p:cxnSp>
        <p:nvCxnSpPr>
          <p:cNvPr id="473" name="Connector 473"/>
          <p:cNvCxnSpPr>
            <a:stCxn id="461" idx="0"/>
            <a:endCxn id="466" idx="0"/>
          </p:cNvCxnSpPr>
          <p:nvPr/>
        </p:nvCxnSpPr>
        <p:spPr>
          <a:xfrm>
            <a:off x="5236031" y="4081898"/>
            <a:ext cx="6132275" cy="2658600"/>
          </a:xfrm>
          <a:prstGeom prst="straightConnector1">
            <a:avLst/>
          </a:prstGeom>
          <a:ln w="50800">
            <a:solidFill>
              <a:schemeClr val="accent5"/>
            </a:solidFill>
            <a:miter lim="400000"/>
            <a:headEnd type="triangle" len="sm"/>
            <a:tailEnd type="triangle" len="sm"/>
          </a:ln>
        </p:spPr>
      </p:cxnSp>
      <p:cxnSp>
        <p:nvCxnSpPr>
          <p:cNvPr id="474" name="Connector 474"/>
          <p:cNvCxnSpPr>
            <a:stCxn id="466" idx="0"/>
            <a:endCxn id="467" idx="0"/>
          </p:cNvCxnSpPr>
          <p:nvPr/>
        </p:nvCxnSpPr>
        <p:spPr>
          <a:xfrm>
            <a:off x="11368305" y="6740497"/>
            <a:ext cx="2" cy="2055767"/>
          </a:xfrm>
          <a:prstGeom prst="straightConnector1">
            <a:avLst/>
          </a:prstGeom>
          <a:ln w="50800">
            <a:solidFill>
              <a:schemeClr val="accent5"/>
            </a:solidFill>
            <a:miter lim="400000"/>
            <a:headEnd type="triangle" len="sm"/>
            <a:tailEnd type="triangle" len="sm"/>
          </a:ln>
        </p:spPr>
      </p:cxnSp>
      <p:sp>
        <p:nvSpPr>
          <p:cNvPr id="475" name="Shape 475"/>
          <p:cNvSpPr/>
          <p:nvPr/>
        </p:nvSpPr>
        <p:spPr>
          <a:xfrm>
            <a:off x="313357" y="4541688"/>
            <a:ext cx="2552701" cy="2465091"/>
          </a:xfrm>
          <a:prstGeom prst="roundRect">
            <a:avLst>
              <a:gd name="adj" fmla="val 7728"/>
            </a:avLst>
          </a:prstGeom>
          <a:blipFill>
            <a:blip r:embed="rId5"/>
          </a:blip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3600"/>
            </a:pPr>
            <a:r>
              <a:t>prescribing</a:t>
            </a:r>
          </a:p>
          <a:p>
            <a:pPr>
              <a:defRPr sz="3600"/>
            </a:pPr>
            <a:r>
              <a:t>rule</a:t>
            </a:r>
          </a:p>
        </p:txBody>
      </p:sp>
      <p:cxnSp>
        <p:nvCxnSpPr>
          <p:cNvPr id="476" name="Connector 476"/>
          <p:cNvCxnSpPr>
            <a:stCxn id="461" idx="0"/>
            <a:endCxn id="459" idx="0"/>
          </p:cNvCxnSpPr>
          <p:nvPr/>
        </p:nvCxnSpPr>
        <p:spPr>
          <a:xfrm flipH="1" flipV="1">
            <a:off x="4040807" y="1092200"/>
            <a:ext cx="1195225" cy="2989699"/>
          </a:xfrm>
          <a:prstGeom prst="straightConnector1">
            <a:avLst/>
          </a:prstGeom>
          <a:ln w="50800">
            <a:solidFill>
              <a:srgbClr val="53585F"/>
            </a:solidFill>
            <a:miter lim="400000"/>
            <a:headEnd type="triangle" len="sm"/>
            <a:tailEnd type="triangle" len="sm"/>
          </a:ln>
        </p:spPr>
      </p:cxnSp>
      <p:cxnSp>
        <p:nvCxnSpPr>
          <p:cNvPr id="477" name="Connector 477"/>
          <p:cNvCxnSpPr>
            <a:stCxn id="461" idx="0"/>
            <a:endCxn id="458" idx="0"/>
          </p:cNvCxnSpPr>
          <p:nvPr/>
        </p:nvCxnSpPr>
        <p:spPr>
          <a:xfrm flipH="1" flipV="1">
            <a:off x="1761667" y="1092200"/>
            <a:ext cx="3474365" cy="2989699"/>
          </a:xfrm>
          <a:prstGeom prst="straightConnector1">
            <a:avLst/>
          </a:prstGeom>
          <a:ln w="50800">
            <a:solidFill>
              <a:srgbClr val="53585F"/>
            </a:solidFill>
            <a:miter lim="400000"/>
            <a:headEnd type="triangle" len="sm"/>
            <a:tailEnd type="triangle" len="sm"/>
          </a:ln>
        </p:spPr>
      </p:cxnSp>
      <p:cxnSp>
        <p:nvCxnSpPr>
          <p:cNvPr id="478" name="Connector 478"/>
          <p:cNvCxnSpPr>
            <a:stCxn id="479" idx="0"/>
            <a:endCxn id="461" idx="0"/>
          </p:cNvCxnSpPr>
          <p:nvPr/>
        </p:nvCxnSpPr>
        <p:spPr>
          <a:xfrm flipV="1">
            <a:off x="4825697" y="4081898"/>
            <a:ext cx="410335" cy="2335312"/>
          </a:xfrm>
          <a:prstGeom prst="straightConnector1">
            <a:avLst/>
          </a:prstGeom>
          <a:ln w="50800">
            <a:solidFill>
              <a:srgbClr val="53585F"/>
            </a:solidFill>
            <a:miter lim="400000"/>
            <a:headEnd type="triangle" len="sm"/>
            <a:tailEnd type="triangle" len="sm"/>
          </a:ln>
        </p:spPr>
      </p:cxnSp>
      <p:sp>
        <p:nvSpPr>
          <p:cNvPr id="479" name="Shape 479"/>
          <p:cNvSpPr/>
          <p:nvPr/>
        </p:nvSpPr>
        <p:spPr>
          <a:xfrm>
            <a:off x="3407517" y="6070787"/>
            <a:ext cx="2836361" cy="692846"/>
          </a:xfrm>
          <a:prstGeom prst="roundRect">
            <a:avLst>
              <a:gd name="adj" fmla="val 27495"/>
            </a:avLst>
          </a:prstGeom>
          <a:solidFill>
            <a:schemeClr val="accent1">
              <a:hueOff val="400476"/>
              <a:lumOff val="-24627"/>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benefit-type</a:t>
            </a:r>
          </a:p>
        </p:txBody>
      </p:sp>
      <p:cxnSp>
        <p:nvCxnSpPr>
          <p:cNvPr id="480" name="Connector 480"/>
          <p:cNvCxnSpPr>
            <a:stCxn id="475" idx="0"/>
            <a:endCxn id="479" idx="0"/>
          </p:cNvCxnSpPr>
          <p:nvPr/>
        </p:nvCxnSpPr>
        <p:spPr>
          <a:xfrm>
            <a:off x="1589707" y="5774233"/>
            <a:ext cx="3235991" cy="642977"/>
          </a:xfrm>
          <a:prstGeom prst="straightConnector1">
            <a:avLst/>
          </a:prstGeom>
          <a:ln w="50800">
            <a:solidFill>
              <a:srgbClr val="53585F"/>
            </a:solidFill>
            <a:miter lim="400000"/>
            <a:tailEnd type="triangle" len="sm"/>
          </a:ln>
        </p:spPr>
      </p:cxnSp>
      <p:sp>
        <p:nvSpPr>
          <p:cNvPr id="481" name="Shape 481"/>
          <p:cNvSpPr/>
          <p:nvPr/>
        </p:nvSpPr>
        <p:spPr>
          <a:xfrm>
            <a:off x="3549348" y="7330361"/>
            <a:ext cx="2552701" cy="692845"/>
          </a:xfrm>
          <a:prstGeom prst="roundRect">
            <a:avLst>
              <a:gd name="adj" fmla="val 27495"/>
            </a:avLst>
          </a:prstGeom>
          <a:solidFill>
            <a:schemeClr val="accent1">
              <a:hueOff val="174309"/>
              <a:satOff val="-28691"/>
              <a:lumOff val="-993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prescriber-type</a:t>
            </a:r>
          </a:p>
        </p:txBody>
      </p:sp>
      <p:cxnSp>
        <p:nvCxnSpPr>
          <p:cNvPr id="482" name="Connector 482"/>
          <p:cNvCxnSpPr>
            <a:stCxn id="479" idx="0"/>
            <a:endCxn id="481" idx="0"/>
          </p:cNvCxnSpPr>
          <p:nvPr/>
        </p:nvCxnSpPr>
        <p:spPr>
          <a:xfrm>
            <a:off x="4825697" y="6417209"/>
            <a:ext cx="2" cy="1259575"/>
          </a:xfrm>
          <a:prstGeom prst="straightConnector1">
            <a:avLst/>
          </a:prstGeom>
          <a:ln w="50800">
            <a:solidFill>
              <a:srgbClr val="53585F"/>
            </a:solidFill>
            <a:miter lim="400000"/>
            <a:headEnd type="triangle" len="sm"/>
            <a:tailEnd type="triangle" len="sm"/>
          </a:ln>
        </p:spPr>
      </p:cxnSp>
      <p:sp>
        <p:nvSpPr>
          <p:cNvPr id="483" name="Shape 483"/>
          <p:cNvSpPr/>
          <p:nvPr/>
        </p:nvSpPr>
        <p:spPr>
          <a:xfrm>
            <a:off x="10146005" y="1835015"/>
            <a:ext cx="2552701" cy="1021606"/>
          </a:xfrm>
          <a:prstGeom prst="roundRect">
            <a:avLst>
              <a:gd name="adj" fmla="val 18647"/>
            </a:avLst>
          </a:prstGeom>
          <a:blipFill>
            <a:blip r:embed="rId4"/>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condition</a:t>
            </a:r>
          </a:p>
        </p:txBody>
      </p:sp>
      <p:sp>
        <p:nvSpPr>
          <p:cNvPr id="484" name="Shape 484"/>
          <p:cNvSpPr/>
          <p:nvPr/>
        </p:nvSpPr>
        <p:spPr>
          <a:xfrm>
            <a:off x="10146005" y="2881355"/>
            <a:ext cx="2552701" cy="1021605"/>
          </a:xfrm>
          <a:prstGeom prst="roundRect">
            <a:avLst>
              <a:gd name="adj" fmla="val 18647"/>
            </a:avLst>
          </a:prstGeom>
          <a:blipFill>
            <a:blip r:embed="rId4"/>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episodicity</a:t>
            </a:r>
          </a:p>
        </p:txBody>
      </p:sp>
      <p:sp>
        <p:nvSpPr>
          <p:cNvPr id="485" name="Shape 485"/>
          <p:cNvSpPr/>
          <p:nvPr/>
        </p:nvSpPr>
        <p:spPr>
          <a:xfrm>
            <a:off x="10146005" y="3929767"/>
            <a:ext cx="2552701" cy="1021606"/>
          </a:xfrm>
          <a:prstGeom prst="roundRect">
            <a:avLst>
              <a:gd name="adj" fmla="val 18647"/>
            </a:avLst>
          </a:prstGeom>
          <a:blipFill>
            <a:blip r:embed="rId4"/>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severity</a:t>
            </a:r>
          </a:p>
        </p:txBody>
      </p:sp>
      <p:cxnSp>
        <p:nvCxnSpPr>
          <p:cNvPr id="486" name="Connector 486"/>
          <p:cNvCxnSpPr>
            <a:stCxn id="464" idx="0"/>
            <a:endCxn id="485" idx="0"/>
          </p:cNvCxnSpPr>
          <p:nvPr/>
        </p:nvCxnSpPr>
        <p:spPr>
          <a:xfrm>
            <a:off x="9004237" y="3611998"/>
            <a:ext cx="2418119" cy="828573"/>
          </a:xfrm>
          <a:prstGeom prst="straightConnector1">
            <a:avLst/>
          </a:prstGeom>
          <a:ln w="50800">
            <a:solidFill>
              <a:schemeClr val="accent5"/>
            </a:solidFill>
            <a:miter lim="400000"/>
            <a:headEnd type="triangle" len="sm"/>
          </a:ln>
        </p:spPr>
      </p:cxnSp>
      <p:cxnSp>
        <p:nvCxnSpPr>
          <p:cNvPr id="487" name="Connector 487"/>
          <p:cNvCxnSpPr>
            <a:stCxn id="464" idx="0"/>
            <a:endCxn id="484" idx="0"/>
          </p:cNvCxnSpPr>
          <p:nvPr/>
        </p:nvCxnSpPr>
        <p:spPr>
          <a:xfrm flipV="1">
            <a:off x="9004237" y="3392157"/>
            <a:ext cx="2418119" cy="219842"/>
          </a:xfrm>
          <a:prstGeom prst="straightConnector1">
            <a:avLst/>
          </a:prstGeom>
          <a:ln w="50800">
            <a:solidFill>
              <a:schemeClr val="accent5"/>
            </a:solidFill>
            <a:miter lim="400000"/>
            <a:headEnd type="triangle" len="sm"/>
          </a:ln>
        </p:spPr>
      </p:cxnSp>
      <p:cxnSp>
        <p:nvCxnSpPr>
          <p:cNvPr id="488" name="Connector 488"/>
          <p:cNvCxnSpPr>
            <a:stCxn id="464" idx="0"/>
            <a:endCxn id="483" idx="0"/>
          </p:cNvCxnSpPr>
          <p:nvPr/>
        </p:nvCxnSpPr>
        <p:spPr>
          <a:xfrm flipV="1">
            <a:off x="9004237" y="2345818"/>
            <a:ext cx="2418119" cy="1266181"/>
          </a:xfrm>
          <a:prstGeom prst="straightConnector1">
            <a:avLst/>
          </a:prstGeom>
          <a:ln w="50800">
            <a:solidFill>
              <a:schemeClr val="accent5"/>
            </a:solidFill>
            <a:miter lim="400000"/>
            <a:headEnd type="triangle" len="sm"/>
          </a:ln>
        </p:spPr>
      </p:cxnSp>
      <p:sp>
        <p:nvSpPr>
          <p:cNvPr id="489" name="Shape 489"/>
          <p:cNvSpPr/>
          <p:nvPr/>
        </p:nvSpPr>
        <p:spPr>
          <a:xfrm flipH="1">
            <a:off x="6537687" y="4587512"/>
            <a:ext cx="1021606" cy="1"/>
          </a:xfrm>
          <a:prstGeom prst="line">
            <a:avLst/>
          </a:prstGeom>
          <a:ln w="139700">
            <a:solidFill>
              <a:schemeClr val="accent5">
                <a:alpha val="9790"/>
              </a:schemeClr>
            </a:solidFill>
            <a:miter lim="400000"/>
            <a:tailEnd type="triangle"/>
          </a:ln>
        </p:spPr>
        <p:txBody>
          <a:bodyPr lIns="50800" tIns="50800" rIns="50800" bIns="50800" anchor="ctr"/>
          <a:lstStyle/>
          <a:p>
            <a:pPr>
              <a:defRPr sz="3600"/>
            </a:pPr>
          </a:p>
        </p:txBody>
      </p:sp>
    </p:spTree>
  </p:cSld>
  <p:clrMapOvr>
    <a:masterClrMapping/>
  </p:clrMapOvr>
  <p:transition xmlns:p14="http://schemas.microsoft.com/office/powerpoint/2010/main" spd="med" advClick="1" p14:dur="1000"/>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1" name="Shape 491"/>
          <p:cNvSpPr/>
          <p:nvPr>
            <p:ph type="title"/>
          </p:nvPr>
        </p:nvSpPr>
        <p:spPr>
          <a:prstGeom prst="rect">
            <a:avLst/>
          </a:prstGeom>
        </p:spPr>
        <p:txBody>
          <a:bodyPr/>
          <a:lstStyle/>
          <a:p>
            <a:pPr/>
            <a:r>
              <a:t>PBS XML v3.0</a:t>
            </a:r>
          </a:p>
        </p:txBody>
      </p:sp>
      <p:sp>
        <p:nvSpPr>
          <p:cNvPr id="492" name="Shape 492"/>
          <p:cNvSpPr/>
          <p:nvPr>
            <p:ph type="body" idx="1"/>
          </p:nvPr>
        </p:nvSpPr>
        <p:spPr>
          <a:prstGeom prst="rect">
            <a:avLst/>
          </a:prstGeom>
        </p:spPr>
        <p:txBody>
          <a:bodyPr/>
          <a:lstStyle/>
          <a:p>
            <a:pPr>
              <a:buBlip>
                <a:blip r:embed="rId2"/>
              </a:buBlip>
            </a:pPr>
            <a:r>
              <a:t>Restriction code is unique</a:t>
            </a:r>
          </a:p>
          <a:p>
            <a:pPr>
              <a:buBlip>
                <a:blip r:embed="rId2"/>
              </a:buBlip>
            </a:pPr>
            <a:r>
              <a:t>treatment-of code may be duplicated</a:t>
            </a:r>
          </a:p>
          <a:p>
            <a:pPr>
              <a:buBlip>
                <a:blip r:embed="rId2"/>
              </a:buBlip>
            </a:pPr>
            <a:r>
              <a:t>Same treatment-of code ⇒ same legal components</a:t>
            </a:r>
          </a:p>
        </p:txBody>
      </p:sp>
    </p:spTree>
  </p:cSld>
  <p:clrMapOvr>
    <a:masterClrMapping/>
  </p:clrMapOvr>
  <p:transition xmlns:p14="http://schemas.microsoft.com/office/powerpoint/2010/main" spd="med" advClick="1" p14:dur="1000"/>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hape 494"/>
          <p:cNvSpPr/>
          <p:nvPr>
            <p:ph type="title"/>
          </p:nvPr>
        </p:nvSpPr>
        <p:spPr>
          <a:prstGeom prst="rect">
            <a:avLst/>
          </a:prstGeom>
        </p:spPr>
        <p:txBody>
          <a:bodyPr/>
          <a:lstStyle/>
          <a:p>
            <a:pPr/>
            <a:r>
              <a:t>Agenda</a:t>
            </a:r>
          </a:p>
        </p:txBody>
      </p:sp>
      <p:sp>
        <p:nvSpPr>
          <p:cNvPr id="495" name="Shape 495"/>
          <p:cNvSpPr/>
          <p:nvPr>
            <p:ph type="body" idx="1"/>
          </p:nvPr>
        </p:nvSpPr>
        <p:spPr>
          <a:xfrm>
            <a:off x="787400" y="2768600"/>
            <a:ext cx="11430000" cy="6007100"/>
          </a:xfrm>
          <a:prstGeom prst="rect">
            <a:avLst/>
          </a:prstGeom>
        </p:spPr>
        <p:txBody>
          <a:bodyPr numCol="2" spcCol="571500"/>
          <a:lstStyle/>
          <a:p>
            <a:pPr>
              <a:buBlip>
                <a:blip r:embed="rId2"/>
              </a:buBlip>
            </a:pPr>
            <a:r>
              <a:t>Welcome/Introduction</a:t>
            </a:r>
          </a:p>
          <a:p>
            <a:pPr>
              <a:buBlip>
                <a:blip r:embed="rId2"/>
              </a:buBlip>
            </a:pPr>
            <a:r>
              <a:t>Action Items</a:t>
            </a:r>
          </a:p>
          <a:p>
            <a:pPr>
              <a:buBlip>
                <a:blip r:embed="rId2"/>
              </a:buBlip>
            </a:pPr>
            <a:r>
              <a:t>ePrescribing</a:t>
            </a:r>
          </a:p>
          <a:p>
            <a:pPr>
              <a:buBlip>
                <a:blip r:embed="rId2"/>
              </a:buBlip>
            </a:pPr>
            <a:r>
              <a:t>IHIN</a:t>
            </a:r>
          </a:p>
          <a:p>
            <a:pPr>
              <a:buBlip>
                <a:blip r:embed="rId2"/>
              </a:buBlip>
            </a:pPr>
            <a:r>
              <a:t>Automated Authorities</a:t>
            </a:r>
          </a:p>
          <a:p>
            <a:pPr>
              <a:buBlip>
                <a:blip r:embed="rId2"/>
              </a:buBlip>
            </a:pPr>
            <a:r>
              <a:t>AMT v3</a:t>
            </a:r>
          </a:p>
          <a:p>
            <a:pPr>
              <a:buBlip>
                <a:blip r:embed="rId2"/>
              </a:buBlip>
            </a:pPr>
            <a:r>
              <a:t>PBS XML Schema 3.0</a:t>
            </a:r>
          </a:p>
          <a:p>
            <a:pPr>
              <a:buBlip>
                <a:blip r:embed="rId2"/>
              </a:buBlip>
            </a:pPr>
            <a:r>
              <a:t>PBS XML Views</a:t>
            </a:r>
          </a:p>
          <a:p>
            <a:pPr>
              <a:buBlip>
                <a:blip r:embed="rId2"/>
              </a:buBlip>
              <a:defRPr>
                <a:solidFill>
                  <a:schemeClr val="accent4">
                    <a:hueOff val="384618"/>
                    <a:satOff val="3869"/>
                    <a:lumOff val="5802"/>
                  </a:schemeClr>
                </a:solidFill>
              </a:defRPr>
            </a:pPr>
            <a:r>
              <a:t>Other Business</a:t>
            </a:r>
          </a:p>
          <a:p>
            <a:pPr>
              <a:buBlip>
                <a:blip r:embed="rId2"/>
              </a:buBlip>
            </a:pPr>
            <a:r>
              <a:t>Meeting close</a:t>
            </a:r>
          </a:p>
        </p:txBody>
      </p:sp>
    </p:spTree>
  </p:cSld>
  <p:clrMapOvr>
    <a:masterClrMapping/>
  </p:clrMapOvr>
  <p:transition xmlns:p14="http://schemas.microsoft.com/office/powerpoint/2010/main" spd="med" advClick="1" p14:dur="1000"/>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7" name="Shape 497"/>
          <p:cNvSpPr/>
          <p:nvPr>
            <p:ph type="title"/>
          </p:nvPr>
        </p:nvSpPr>
        <p:spPr>
          <a:prstGeom prst="rect">
            <a:avLst/>
          </a:prstGeom>
        </p:spPr>
        <p:txBody>
          <a:bodyPr/>
          <a:lstStyle/>
          <a:p>
            <a:pPr/>
            <a:r>
              <a:t>Agenda</a:t>
            </a:r>
          </a:p>
        </p:txBody>
      </p:sp>
      <p:sp>
        <p:nvSpPr>
          <p:cNvPr id="498" name="Shape 498"/>
          <p:cNvSpPr/>
          <p:nvPr>
            <p:ph type="body" idx="1"/>
          </p:nvPr>
        </p:nvSpPr>
        <p:spPr>
          <a:xfrm>
            <a:off x="787400" y="2768600"/>
            <a:ext cx="11430000" cy="6007100"/>
          </a:xfrm>
          <a:prstGeom prst="rect">
            <a:avLst/>
          </a:prstGeom>
        </p:spPr>
        <p:txBody>
          <a:bodyPr numCol="2" spcCol="571500"/>
          <a:lstStyle/>
          <a:p>
            <a:pPr>
              <a:buBlip>
                <a:blip r:embed="rId2"/>
              </a:buBlip>
            </a:pPr>
            <a:r>
              <a:t>Welcome/Introduction</a:t>
            </a:r>
          </a:p>
          <a:p>
            <a:pPr>
              <a:buBlip>
                <a:blip r:embed="rId2"/>
              </a:buBlip>
            </a:pPr>
            <a:r>
              <a:t>Action Items</a:t>
            </a:r>
          </a:p>
          <a:p>
            <a:pPr>
              <a:buBlip>
                <a:blip r:embed="rId2"/>
              </a:buBlip>
            </a:pPr>
            <a:r>
              <a:t>ePrescribing</a:t>
            </a:r>
          </a:p>
          <a:p>
            <a:pPr>
              <a:buBlip>
                <a:blip r:embed="rId2"/>
              </a:buBlip>
            </a:pPr>
            <a:r>
              <a:t>IHIN</a:t>
            </a:r>
          </a:p>
          <a:p>
            <a:pPr>
              <a:buBlip>
                <a:blip r:embed="rId2"/>
              </a:buBlip>
            </a:pPr>
            <a:r>
              <a:t>Automated Authorities</a:t>
            </a:r>
          </a:p>
          <a:p>
            <a:pPr>
              <a:buBlip>
                <a:blip r:embed="rId2"/>
              </a:buBlip>
            </a:pPr>
            <a:r>
              <a:t>AMT v3</a:t>
            </a:r>
          </a:p>
          <a:p>
            <a:pPr>
              <a:buBlip>
                <a:blip r:embed="rId2"/>
              </a:buBlip>
            </a:pPr>
            <a:r>
              <a:t>PBS XML Schema 3.0</a:t>
            </a:r>
          </a:p>
          <a:p>
            <a:pPr>
              <a:buBlip>
                <a:blip r:embed="rId2"/>
              </a:buBlip>
            </a:pPr>
            <a:r>
              <a:t>PBS XML Views</a:t>
            </a:r>
          </a:p>
          <a:p>
            <a:pPr>
              <a:buBlip>
                <a:blip r:embed="rId2"/>
              </a:buBlip>
            </a:pPr>
            <a:r>
              <a:t>Other Business</a:t>
            </a:r>
          </a:p>
          <a:p>
            <a:pPr>
              <a:buBlip>
                <a:blip r:embed="rId2"/>
              </a:buBlip>
              <a:defRPr>
                <a:solidFill>
                  <a:schemeClr val="accent4">
                    <a:hueOff val="384618"/>
                    <a:satOff val="3869"/>
                    <a:lumOff val="5802"/>
                  </a:schemeClr>
                </a:solidFill>
              </a:defRPr>
            </a:pPr>
            <a:r>
              <a:t>Meeting close</a:t>
            </a:r>
          </a:p>
        </p:txBody>
      </p:sp>
    </p:spTree>
  </p:cSld>
  <p:clrMapOvr>
    <a:masterClrMapping/>
  </p:clrMapOvr>
  <p:transition xmlns:p14="http://schemas.microsoft.com/office/powerpoint/2010/main" spd="med" advClick="1" p14:dur="1000"/>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0" name="Shape 500"/>
          <p:cNvSpPr/>
          <p:nvPr>
            <p:ph type="title"/>
          </p:nvPr>
        </p:nvSpPr>
        <p:spPr>
          <a:prstGeom prst="rect">
            <a:avLst/>
          </a:prstGeom>
        </p:spPr>
        <p:txBody>
          <a:bodyPr/>
          <a:lstStyle/>
          <a:p>
            <a:pPr/>
            <a:r>
              <a:t>Meeting Close</a:t>
            </a:r>
          </a:p>
        </p:txBody>
      </p:sp>
      <p:sp>
        <p:nvSpPr>
          <p:cNvPr id="501" name="Shape 501"/>
          <p:cNvSpPr/>
          <p:nvPr>
            <p:ph type="body" idx="1"/>
          </p:nvPr>
        </p:nvSpPr>
        <p:spPr>
          <a:prstGeom prst="rect">
            <a:avLst/>
          </a:prstGeom>
        </p:spPr>
        <p:txBody>
          <a:bodyPr/>
          <a:lstStyle>
            <a:lvl1pPr>
              <a:buBlip>
                <a:blip r:embed="rId2"/>
              </a:buBlip>
            </a:lvl1pPr>
          </a:lstStyle>
          <a:p>
            <a:pPr/>
            <a:r>
              <a:t>Next meeting February 2017</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prstGeom prst="rect">
            <a:avLst/>
          </a:prstGeom>
        </p:spPr>
        <p:txBody>
          <a:bodyPr/>
          <a:lstStyle/>
          <a:p>
            <a:pPr/>
            <a:r>
              <a:rPr i="1"/>
              <a:t>e</a:t>
            </a:r>
            <a:r>
              <a:t>-PBS Prescribing</a:t>
            </a:r>
          </a:p>
        </p:txBody>
      </p:sp>
      <p:sp>
        <p:nvSpPr>
          <p:cNvPr id="234" name="Shape 234"/>
          <p:cNvSpPr/>
          <p:nvPr>
            <p:ph type="body" idx="1"/>
          </p:nvPr>
        </p:nvSpPr>
        <p:spPr>
          <a:prstGeom prst="rect">
            <a:avLst/>
          </a:prstGeom>
        </p:spPr>
        <p:txBody>
          <a:bodyPr/>
          <a:lstStyle/>
          <a:p>
            <a:pPr>
              <a:buBlip>
                <a:blip r:embed="rId2"/>
              </a:buBlip>
            </a:pPr>
            <a:r>
              <a:t>Implementation to be consistent with Government requirement for digital health surety and security</a:t>
            </a:r>
          </a:p>
          <a:p>
            <a:pPr>
              <a:buBlip>
                <a:blip r:embed="rId2"/>
              </a:buBlip>
            </a:pPr>
            <a:r>
              <a:t>PBD in consultation with:</a:t>
            </a:r>
          </a:p>
          <a:p>
            <a:pPr lvl="1">
              <a:buBlip>
                <a:blip r:embed="rId2"/>
              </a:buBlip>
            </a:pPr>
            <a:r>
              <a:t>ADHA, DVA, DHS</a:t>
            </a:r>
          </a:p>
          <a:p>
            <a:pPr lvl="1">
              <a:buBlip>
                <a:blip r:embed="rId2"/>
              </a:buBlip>
            </a:pPr>
            <a:r>
              <a:t>all jurisdictions’ Health CIO, Chief Pharmacist</a:t>
            </a:r>
          </a:p>
          <a:p>
            <a:pPr>
              <a:buBlip>
                <a:blip r:embed="rId2"/>
              </a:buBlip>
            </a:pPr>
            <a:r>
              <a:t>Part of AHMAC</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prstGeom prst="rect">
            <a:avLst/>
          </a:prstGeom>
        </p:spPr>
        <p:txBody>
          <a:bodyPr/>
          <a:lstStyle/>
          <a:p>
            <a:pPr/>
            <a:r>
              <a:rPr i="1"/>
              <a:t>e</a:t>
            </a:r>
            <a:r>
              <a:t>-PBS Prescribing</a:t>
            </a:r>
          </a:p>
        </p:txBody>
      </p:sp>
      <p:sp>
        <p:nvSpPr>
          <p:cNvPr id="237" name="Shape 237"/>
          <p:cNvSpPr/>
          <p:nvPr>
            <p:ph type="body" idx="1"/>
          </p:nvPr>
        </p:nvSpPr>
        <p:spPr>
          <a:prstGeom prst="rect">
            <a:avLst/>
          </a:prstGeom>
        </p:spPr>
        <p:txBody>
          <a:bodyPr/>
          <a:lstStyle/>
          <a:p>
            <a:pPr>
              <a:buBlip>
                <a:blip r:embed="rId2"/>
              </a:buBlip>
            </a:pPr>
            <a:r>
              <a:t>PBD focus: legislation and policy</a:t>
            </a:r>
          </a:p>
          <a:p>
            <a:pPr>
              <a:buBlip>
                <a:blip r:embed="rId2"/>
              </a:buBlip>
            </a:pPr>
            <a:r>
              <a:t>Agency focus: technical development, consultations and implementation</a:t>
            </a:r>
          </a:p>
          <a:p>
            <a:pPr>
              <a:buBlip>
                <a:blip r:embed="rId2"/>
              </a:buBlip>
            </a:pPr>
            <a:r>
              <a:t>Important digital health functionality</a:t>
            </a:r>
          </a:p>
          <a:p>
            <a:pPr lvl="1">
              <a:buBlip>
                <a:blip r:embed="rId2"/>
              </a:buBlip>
            </a:pPr>
            <a:r>
              <a:t>Benefit for consumers</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