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</p:sldIdLst>
  <p:sldSz cx="13004800" cy="9753600"/>
  <p:notesSz cx="6858000" cy="9144000"/>
  <p:defaultTextStyle>
    <a:lvl1pPr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solidFill>
          <a:srgbClr val="FFFFFF"/>
        </a:solidFill>
        <a:effectLst>
          <a:outerShdw sx="100000" sy="100000" kx="0" ky="0" algn="b" rotWithShape="0" blurRad="38100" dist="64529" dir="2700000">
            <a:srgbClr val="000000">
              <a:alpha val="48275"/>
            </a:srgbClr>
          </a:outerShdw>
        </a:effectLst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787400" y="1371600"/>
            <a:ext cx="11303000" cy="35052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787400" y="4864100"/>
            <a:ext cx="11303000" cy="3009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28" name="Shape 28"/>
          <p:cNvSpPr/>
          <p:nvPr>
            <p:ph type="body" idx="1"/>
          </p:nvPr>
        </p:nvSpPr>
        <p:spPr>
          <a:xfrm>
            <a:off x="7874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xfrm>
            <a:off x="7874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70739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71500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spcBef>
                <a:spcPts val="3600"/>
              </a:spcBef>
              <a:buBlip>
                <a:blip r:embed="rId2"/>
              </a:buBlip>
            </a:lvl1pPr>
            <a:lvl2pPr>
              <a:spcBef>
                <a:spcPts val="3600"/>
              </a:spcBef>
              <a:buBlip>
                <a:blip r:embed="rId2"/>
              </a:buBlip>
            </a:lvl2pPr>
            <a:lvl3pPr>
              <a:spcBef>
                <a:spcPts val="3600"/>
              </a:spcBef>
              <a:buBlip>
                <a:blip r:embed="rId2"/>
              </a:buBlip>
            </a:lvl3pPr>
            <a:lvl4pPr>
              <a:spcBef>
                <a:spcPts val="3600"/>
              </a:spcBef>
              <a:buBlip>
                <a:blip r:embed="rId2"/>
              </a:buBlip>
            </a:lvl4pPr>
            <a:lvl5pPr>
              <a:spcBef>
                <a:spcPts val="36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787400" y="8013700"/>
            <a:ext cx="11430000" cy="1562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787400" y="1384300"/>
            <a:ext cx="5143500" cy="35052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787400" y="4876800"/>
            <a:ext cx="5143500" cy="3009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4200">
              <a:solidFill>
                <a:srgbClr val="73B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spd="med" advClick="1"/>
  <p:txStyles>
    <p:titleStyle>
      <a:lvl1pPr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1pPr>
      <a:lvl2pPr indent="228600"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2pPr>
      <a:lvl3pPr indent="457200"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3pPr>
      <a:lvl4pPr indent="685800"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4pPr>
      <a:lvl5pPr indent="914400"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5pPr>
      <a:lvl6pPr indent="1143000"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6pPr>
      <a:lvl7pPr indent="1371600"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7pPr>
      <a:lvl8pPr indent="1600200"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8pPr>
      <a:lvl9pPr indent="1828800" defTabSz="584200">
        <a:defRPr sz="72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9pPr>
    </p:titleStyle>
    <p:bodyStyle>
      <a:lvl1pPr marL="4064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1pPr>
      <a:lvl2pPr marL="8509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2pPr>
      <a:lvl3pPr marL="12954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3pPr>
      <a:lvl4pPr marL="17399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4pPr>
      <a:lvl5pPr marL="21844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5pPr>
      <a:lvl6pPr marL="26289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6pPr>
      <a:lvl7pPr marL="30734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7pPr>
      <a:lvl8pPr marL="35179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8pPr>
      <a:lvl9pPr marL="3962400" indent="-406400" defTabSz="584200">
        <a:spcBef>
          <a:spcPts val="2400"/>
        </a:spcBef>
        <a:buSzPct val="30000"/>
        <a:buBlip>
          <a:blip r:embed="rId3"/>
        </a:buBlip>
        <a:defRPr sz="3600"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b="1"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extension.schema.pbs.gov.au/" TargetMode="Externa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5"/>
          <p:cNvGrpSpPr/>
          <p:nvPr/>
        </p:nvGrpSpPr>
        <p:grpSpPr>
          <a:xfrm>
            <a:off x="596900" y="749300"/>
            <a:ext cx="11811000" cy="6121400"/>
            <a:chOff x="-190500" y="-190500"/>
            <a:chExt cx="11811000" cy="6121400"/>
          </a:xfrm>
        </p:grpSpPr>
        <p:pic>
          <p:nvPicPr>
            <p:cNvPr id="44" name="intentdesign_capsules.png"/>
            <p:cNvPicPr/>
            <p:nvPr/>
          </p:nvPicPr>
          <p:blipFill>
            <a:blip r:embed="rId2">
              <a:extLst/>
            </a:blip>
            <a:srcRect l="0" t="12870" r="0" b="12875"/>
            <a:stretch>
              <a:fillRect/>
            </a:stretch>
          </p:blipFill>
          <p:spPr>
            <a:xfrm>
              <a:off x="0" y="0"/>
              <a:ext cx="11430000" cy="571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11811000" cy="6121400"/>
            </a:xfrm>
            <a:prstGeom prst="rect">
              <a:avLst/>
            </a:prstGeom>
            <a:effectLst/>
          </p:spPr>
        </p:pic>
      </p:grpSp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Developers’ Forum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20th March 2015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39019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New ‘CA’ program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s90-cp, s94-public, s94-private dispensing rules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Starts 1 July 2015 Schedule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anchor="t"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Current arrangements</a:t>
            </a:r>
          </a:p>
        </p:txBody>
      </p:sp>
      <p:sp>
        <p:nvSpPr>
          <p:cNvPr id="81" name="Shape 81"/>
          <p:cNvSpPr/>
          <p:nvPr/>
        </p:nvSpPr>
        <p:spPr>
          <a:xfrm>
            <a:off x="863600" y="3721100"/>
            <a:ext cx="4566345" cy="1174205"/>
          </a:xfrm>
          <a:prstGeom prst="roundRect">
            <a:avLst>
              <a:gd name="adj" fmla="val 29527"/>
            </a:avLst>
          </a:prstGeom>
          <a:gradFill>
            <a:gsLst>
              <a:gs pos="0">
                <a:srgbClr val="B36AE2"/>
              </a:gs>
              <a:gs pos="100000">
                <a:srgbClr val="773F9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Private Hospital HS</a:t>
            </a:r>
          </a:p>
        </p:txBody>
      </p:sp>
      <p:sp>
        <p:nvSpPr>
          <p:cNvPr id="82" name="Shape 82"/>
          <p:cNvSpPr/>
          <p:nvPr/>
        </p:nvSpPr>
        <p:spPr>
          <a:xfrm>
            <a:off x="7076727" y="3721100"/>
            <a:ext cx="4566346" cy="1174205"/>
          </a:xfrm>
          <a:prstGeom prst="roundRect">
            <a:avLst>
              <a:gd name="adj" fmla="val 29527"/>
            </a:avLst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Public Hospital HB</a:t>
            </a:r>
          </a:p>
        </p:txBody>
      </p:sp>
      <p:sp>
        <p:nvSpPr>
          <p:cNvPr id="83" name="Shape 83"/>
          <p:cNvSpPr/>
          <p:nvPr/>
        </p:nvSpPr>
        <p:spPr>
          <a:xfrm>
            <a:off x="871388" y="5676900"/>
            <a:ext cx="4566346" cy="1270000"/>
          </a:xfrm>
          <a:prstGeom prst="rect">
            <a:avLst/>
          </a:prstGeom>
          <a:gradFill>
            <a:gsLst>
              <a:gs pos="0">
                <a:srgbClr val="B36AE2"/>
              </a:gs>
              <a:gs pos="100000">
                <a:srgbClr val="773F9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Private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(authority req’d)</a:t>
            </a:r>
          </a:p>
        </p:txBody>
      </p:sp>
      <p:sp>
        <p:nvSpPr>
          <p:cNvPr id="84" name="Shape 84"/>
          <p:cNvSpPr/>
          <p:nvPr/>
        </p:nvSpPr>
        <p:spPr>
          <a:xfrm>
            <a:off x="6073427" y="5676900"/>
            <a:ext cx="3274815" cy="1270000"/>
          </a:xfrm>
          <a:prstGeom prst="rect">
            <a:avLst/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Public non-CAR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(streamlined)</a:t>
            </a:r>
          </a:p>
        </p:txBody>
      </p:sp>
      <p:sp>
        <p:nvSpPr>
          <p:cNvPr id="85" name="Shape 85"/>
          <p:cNvSpPr/>
          <p:nvPr/>
        </p:nvSpPr>
        <p:spPr>
          <a:xfrm>
            <a:off x="9490769" y="5676900"/>
            <a:ext cx="3274815" cy="1270000"/>
          </a:xfrm>
          <a:prstGeom prst="rect">
            <a:avLst/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Public CAR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(written)</a:t>
            </a:r>
          </a:p>
        </p:txBody>
      </p:sp>
      <p:sp>
        <p:nvSpPr>
          <p:cNvPr id="86" name="Shape 86"/>
          <p:cNvSpPr/>
          <p:nvPr/>
        </p:nvSpPr>
        <p:spPr>
          <a:xfrm>
            <a:off x="806946" y="7728495"/>
            <a:ext cx="4564262" cy="1270001"/>
          </a:xfrm>
          <a:prstGeom prst="rect">
            <a:avLst/>
          </a:prstGeom>
          <a:gradFill>
            <a:gsLst>
              <a:gs pos="0">
                <a:srgbClr val="B36AE2"/>
              </a:gs>
              <a:gs pos="100000">
                <a:srgbClr val="773F9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 Private Hospital Pharmacy (s90 agent)</a:t>
            </a:r>
          </a:p>
        </p:txBody>
      </p:sp>
      <p:sp>
        <p:nvSpPr>
          <p:cNvPr id="87" name="Shape 87"/>
          <p:cNvSpPr/>
          <p:nvPr/>
        </p:nvSpPr>
        <p:spPr>
          <a:xfrm>
            <a:off x="6073427" y="7728495"/>
            <a:ext cx="3274815" cy="1270001"/>
          </a:xfrm>
          <a:prstGeom prst="rect">
            <a:avLst/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 Pub Hospital Pharmacy</a:t>
            </a:r>
          </a:p>
        </p:txBody>
      </p:sp>
      <p:sp>
        <p:nvSpPr>
          <p:cNvPr id="88" name="Shape 88"/>
          <p:cNvSpPr/>
          <p:nvPr/>
        </p:nvSpPr>
        <p:spPr>
          <a:xfrm>
            <a:off x="3089076" y="4889026"/>
            <a:ext cx="1" cy="794152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89" name="Shape 89"/>
          <p:cNvSpPr/>
          <p:nvPr/>
        </p:nvSpPr>
        <p:spPr>
          <a:xfrm>
            <a:off x="7723534" y="5205296"/>
            <a:ext cx="1" cy="465728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90" name="Shape 90"/>
          <p:cNvSpPr/>
          <p:nvPr/>
        </p:nvSpPr>
        <p:spPr>
          <a:xfrm>
            <a:off x="11166276" y="5205296"/>
            <a:ext cx="1" cy="465728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91" name="Shape 91"/>
          <p:cNvSpPr/>
          <p:nvPr/>
        </p:nvSpPr>
        <p:spPr>
          <a:xfrm>
            <a:off x="7702897" y="5224819"/>
            <a:ext cx="3493741" cy="1"/>
          </a:xfrm>
          <a:prstGeom prst="line">
            <a:avLst/>
          </a:prstGeom>
          <a:ln w="635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92" name="Shape 92"/>
          <p:cNvSpPr/>
          <p:nvPr/>
        </p:nvSpPr>
        <p:spPr>
          <a:xfrm flipV="1">
            <a:off x="9374881" y="4897312"/>
            <a:ext cx="1" cy="330177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93" name="Shape 93"/>
          <p:cNvSpPr/>
          <p:nvPr/>
        </p:nvSpPr>
        <p:spPr>
          <a:xfrm>
            <a:off x="3089076" y="6975374"/>
            <a:ext cx="1" cy="724648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94" name="Shape 94"/>
          <p:cNvSpPr/>
          <p:nvPr/>
        </p:nvSpPr>
        <p:spPr>
          <a:xfrm>
            <a:off x="7724318" y="6959126"/>
            <a:ext cx="1" cy="794152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95" name="Shape 95"/>
          <p:cNvSpPr/>
          <p:nvPr/>
        </p:nvSpPr>
        <p:spPr>
          <a:xfrm>
            <a:off x="11166276" y="6959126"/>
            <a:ext cx="1" cy="794152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96" name="Shape 96"/>
          <p:cNvSpPr/>
          <p:nvPr/>
        </p:nvSpPr>
        <p:spPr>
          <a:xfrm>
            <a:off x="9490769" y="7757239"/>
            <a:ext cx="3274815" cy="1270001"/>
          </a:xfrm>
          <a:prstGeom prst="rect">
            <a:avLst/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 Pub Hospital Pharmacy (s90)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</a:p>
        </p:txBody>
      </p:sp>
      <p:sp>
        <p:nvSpPr>
          <p:cNvPr id="99" name="Shape 99"/>
          <p:cNvSpPr/>
          <p:nvPr>
            <p:ph type="body" idx="1"/>
          </p:nvPr>
        </p:nvSpPr>
        <p:spPr>
          <a:xfrm>
            <a:off x="787400" y="2768600"/>
            <a:ext cx="8503692" cy="5715000"/>
          </a:xfrm>
          <a:prstGeom prst="rect">
            <a:avLst/>
          </a:prstGeom>
        </p:spPr>
        <p:txBody>
          <a:bodyPr lIns="0" tIns="0" rIns="0" bIns="0" anchor="t"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New arrangements (non-harmonised)</a:t>
            </a:r>
          </a:p>
        </p:txBody>
      </p:sp>
      <p:sp>
        <p:nvSpPr>
          <p:cNvPr id="100" name="Shape 100"/>
          <p:cNvSpPr/>
          <p:nvPr/>
        </p:nvSpPr>
        <p:spPr>
          <a:xfrm>
            <a:off x="863600" y="3625304"/>
            <a:ext cx="3168452" cy="1270001"/>
          </a:xfrm>
          <a:prstGeom prst="roundRect">
            <a:avLst>
              <a:gd name="adj" fmla="val 27300"/>
            </a:avLst>
          </a:prstGeom>
          <a:gradFill>
            <a:gsLst>
              <a:gs pos="0">
                <a:srgbClr val="B36AE2"/>
              </a:gs>
              <a:gs pos="100000">
                <a:srgbClr val="773F9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Private Hospital HS</a:t>
            </a:r>
          </a:p>
        </p:txBody>
      </p:sp>
      <p:sp>
        <p:nvSpPr>
          <p:cNvPr id="101" name="Shape 101"/>
          <p:cNvSpPr/>
          <p:nvPr/>
        </p:nvSpPr>
        <p:spPr>
          <a:xfrm>
            <a:off x="4914999" y="3625304"/>
            <a:ext cx="3168452" cy="1270001"/>
          </a:xfrm>
          <a:prstGeom prst="roundRect">
            <a:avLst>
              <a:gd name="adj" fmla="val 27300"/>
            </a:avLst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Public Hospital HB</a:t>
            </a:r>
          </a:p>
        </p:txBody>
      </p:sp>
      <p:sp>
        <p:nvSpPr>
          <p:cNvPr id="102" name="Shape 102"/>
          <p:cNvSpPr/>
          <p:nvPr/>
        </p:nvSpPr>
        <p:spPr>
          <a:xfrm>
            <a:off x="871388" y="5676900"/>
            <a:ext cx="3274815" cy="1270000"/>
          </a:xfrm>
          <a:prstGeom prst="rect">
            <a:avLst/>
          </a:prstGeom>
          <a:gradFill>
            <a:gsLst>
              <a:gs pos="0">
                <a:srgbClr val="B36AE2"/>
              </a:gs>
              <a:gs pos="100000">
                <a:srgbClr val="773F9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Private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(authority req’d)</a:t>
            </a:r>
          </a:p>
        </p:txBody>
      </p:sp>
      <p:sp>
        <p:nvSpPr>
          <p:cNvPr id="103" name="Shape 103"/>
          <p:cNvSpPr/>
          <p:nvPr/>
        </p:nvSpPr>
        <p:spPr>
          <a:xfrm>
            <a:off x="4861817" y="5671023"/>
            <a:ext cx="3274816" cy="1270001"/>
          </a:xfrm>
          <a:prstGeom prst="rect">
            <a:avLst/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CAR/non-CAR</a:t>
            </a:r>
          </a:p>
        </p:txBody>
      </p:sp>
      <p:sp>
        <p:nvSpPr>
          <p:cNvPr id="104" name="Shape 104"/>
          <p:cNvSpPr/>
          <p:nvPr/>
        </p:nvSpPr>
        <p:spPr>
          <a:xfrm>
            <a:off x="1559172" y="7728495"/>
            <a:ext cx="1777307" cy="794152"/>
          </a:xfrm>
          <a:prstGeom prst="rect">
            <a:avLst/>
          </a:prstGeom>
          <a:gradFill>
            <a:gsLst>
              <a:gs pos="0">
                <a:srgbClr val="B36AE2"/>
              </a:gs>
              <a:gs pos="100000">
                <a:srgbClr val="773F9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 Hospital Pharmacy</a:t>
            </a:r>
          </a:p>
        </p:txBody>
      </p:sp>
      <p:sp>
        <p:nvSpPr>
          <p:cNvPr id="105" name="Shape 105"/>
          <p:cNvSpPr/>
          <p:nvPr/>
        </p:nvSpPr>
        <p:spPr>
          <a:xfrm>
            <a:off x="2508795" y="4878544"/>
            <a:ext cx="1" cy="794152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06" name="Shape 106"/>
          <p:cNvSpPr/>
          <p:nvPr/>
        </p:nvSpPr>
        <p:spPr>
          <a:xfrm>
            <a:off x="2447825" y="6993878"/>
            <a:ext cx="1" cy="687640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07" name="Shape 107"/>
          <p:cNvSpPr/>
          <p:nvPr/>
        </p:nvSpPr>
        <p:spPr>
          <a:xfrm>
            <a:off x="6502399" y="4891244"/>
            <a:ext cx="1" cy="794152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08" name="Shape 108"/>
          <p:cNvSpPr/>
          <p:nvPr/>
        </p:nvSpPr>
        <p:spPr>
          <a:xfrm>
            <a:off x="5504383" y="7716032"/>
            <a:ext cx="1777307" cy="794151"/>
          </a:xfrm>
          <a:prstGeom prst="rect">
            <a:avLst/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 Hospital Pharmacy</a:t>
            </a:r>
          </a:p>
        </p:txBody>
      </p:sp>
      <p:sp>
        <p:nvSpPr>
          <p:cNvPr id="109" name="Shape 109"/>
          <p:cNvSpPr/>
          <p:nvPr/>
        </p:nvSpPr>
        <p:spPr>
          <a:xfrm>
            <a:off x="6502400" y="7028393"/>
            <a:ext cx="0" cy="687640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10" name="Shape 110"/>
          <p:cNvSpPr/>
          <p:nvPr/>
        </p:nvSpPr>
        <p:spPr>
          <a:xfrm>
            <a:off x="8972748" y="3625304"/>
            <a:ext cx="3168452" cy="1270001"/>
          </a:xfrm>
          <a:prstGeom prst="roundRect">
            <a:avLst>
              <a:gd name="adj" fmla="val 27300"/>
            </a:avLst>
          </a:prstGeom>
          <a:gradFill>
            <a:gsLst>
              <a:gs pos="0">
                <a:srgbClr val="1497FC"/>
              </a:gs>
              <a:gs pos="100000">
                <a:srgbClr val="164F86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Community Access CA</a:t>
            </a:r>
          </a:p>
        </p:txBody>
      </p:sp>
      <p:sp>
        <p:nvSpPr>
          <p:cNvPr id="111" name="Shape 111"/>
          <p:cNvSpPr/>
          <p:nvPr/>
        </p:nvSpPr>
        <p:spPr>
          <a:xfrm>
            <a:off x="8919567" y="5676900"/>
            <a:ext cx="3274815" cy="1270000"/>
          </a:xfrm>
          <a:prstGeom prst="rect">
            <a:avLst/>
          </a:prstGeom>
          <a:gradFill>
            <a:gsLst>
              <a:gs pos="0">
                <a:srgbClr val="1497FC"/>
              </a:gs>
              <a:gs pos="100000">
                <a:srgbClr val="164F86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Streamlined</a:t>
            </a:r>
          </a:p>
        </p:txBody>
      </p:sp>
      <p:sp>
        <p:nvSpPr>
          <p:cNvPr id="112" name="Shape 112"/>
          <p:cNvSpPr/>
          <p:nvPr/>
        </p:nvSpPr>
        <p:spPr>
          <a:xfrm>
            <a:off x="10556974" y="4891244"/>
            <a:ext cx="1" cy="794152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13" name="Shape 113"/>
          <p:cNvSpPr/>
          <p:nvPr/>
        </p:nvSpPr>
        <p:spPr>
          <a:xfrm>
            <a:off x="9455261" y="8706395"/>
            <a:ext cx="2199569" cy="794152"/>
          </a:xfrm>
          <a:prstGeom prst="rect">
            <a:avLst/>
          </a:prstGeom>
          <a:gradFill>
            <a:gsLst>
              <a:gs pos="0">
                <a:srgbClr val="1497FC"/>
              </a:gs>
              <a:gs pos="100000">
                <a:srgbClr val="0073C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s90 Community Pharmacy</a:t>
            </a:r>
          </a:p>
        </p:txBody>
      </p:sp>
      <p:sp>
        <p:nvSpPr>
          <p:cNvPr id="114" name="Shape 114"/>
          <p:cNvSpPr/>
          <p:nvPr/>
        </p:nvSpPr>
        <p:spPr>
          <a:xfrm>
            <a:off x="10799941" y="7753895"/>
            <a:ext cx="1777307" cy="794152"/>
          </a:xfrm>
          <a:prstGeom prst="rect">
            <a:avLst/>
          </a:prstGeom>
          <a:gradFill>
            <a:gsLst>
              <a:gs pos="0">
                <a:srgbClr val="7CCB25"/>
              </a:gs>
              <a:gs pos="100000">
                <a:srgbClr val="1A941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 Hospital Pharmacy</a:t>
            </a:r>
          </a:p>
        </p:txBody>
      </p:sp>
      <p:sp>
        <p:nvSpPr>
          <p:cNvPr id="115" name="Shape 115"/>
          <p:cNvSpPr/>
          <p:nvPr/>
        </p:nvSpPr>
        <p:spPr>
          <a:xfrm>
            <a:off x="8536700" y="7753895"/>
            <a:ext cx="1777307" cy="794152"/>
          </a:xfrm>
          <a:prstGeom prst="rect">
            <a:avLst/>
          </a:prstGeom>
          <a:gradFill>
            <a:gsLst>
              <a:gs pos="0">
                <a:srgbClr val="B36AE2"/>
              </a:gs>
              <a:gs pos="100000">
                <a:srgbClr val="773F9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 Hospital Pharmacy</a:t>
            </a:r>
          </a:p>
        </p:txBody>
      </p:sp>
      <p:sp>
        <p:nvSpPr>
          <p:cNvPr id="116" name="Shape 116"/>
          <p:cNvSpPr/>
          <p:nvPr/>
        </p:nvSpPr>
        <p:spPr>
          <a:xfrm>
            <a:off x="10556974" y="6974044"/>
            <a:ext cx="1" cy="1735242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17" name="Shape 117"/>
          <p:cNvSpPr/>
          <p:nvPr/>
        </p:nvSpPr>
        <p:spPr>
          <a:xfrm>
            <a:off x="9687030" y="7294209"/>
            <a:ext cx="1" cy="465728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18" name="Shape 118"/>
          <p:cNvSpPr/>
          <p:nvPr/>
        </p:nvSpPr>
        <p:spPr>
          <a:xfrm>
            <a:off x="11455158" y="7275705"/>
            <a:ext cx="1" cy="465728"/>
          </a:xfrm>
          <a:prstGeom prst="line">
            <a:avLst/>
          </a:prstGeom>
          <a:ln w="6350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19" name="Shape 119"/>
          <p:cNvSpPr/>
          <p:nvPr/>
        </p:nvSpPr>
        <p:spPr>
          <a:xfrm>
            <a:off x="9666393" y="7313733"/>
            <a:ext cx="1777306" cy="1"/>
          </a:xfrm>
          <a:prstGeom prst="line">
            <a:avLst/>
          </a:prstGeom>
          <a:ln w="635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122" name="Shape 122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39019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Post-Market 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Commenced mid-2014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Tranches: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Change restriction levels to streamlined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S100 Harmonisation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Initial/continuing authorities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PBAC Recommendation: S100 Harmonisation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Existing ‘HB’, ‘HS’ programs deprecated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New ‘HP’ program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s94-public, s94-private dispensing rules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Starts 1 August 2015 (?)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cxnSp>
        <p:nvCxnSpPr>
          <p:cNvPr id="131" name="Connector 131"/>
          <p:cNvCxnSpPr>
            <a:stCxn id="134" idx="0"/>
            <a:endCxn id="133" idx="0"/>
          </p:cNvCxnSpPr>
          <p:nvPr/>
        </p:nvCxnSpPr>
        <p:spPr>
          <a:xfrm flipH="1" flipV="1">
            <a:off x="2711450" y="3543300"/>
            <a:ext cx="641350" cy="3416300"/>
          </a:xfrm>
          <a:prstGeom prst="straightConnector1">
            <a:avLst/>
          </a:prstGeom>
          <a:ln w="101600">
            <a:solidFill>
              <a:srgbClr val="0073CF"/>
            </a:solidFill>
            <a:miter lim="400000"/>
          </a:ln>
        </p:spPr>
      </p:cxnSp>
      <p:sp>
        <p:nvSpPr>
          <p:cNvPr id="138" name="Shape 138"/>
          <p:cNvSpPr/>
          <p:nvPr/>
        </p:nvSpPr>
        <p:spPr>
          <a:xfrm>
            <a:off x="5238749" y="3543300"/>
            <a:ext cx="1028772" cy="2781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01600">
            <a:solidFill>
              <a:srgbClr val="0073CF"/>
            </a:solidFill>
            <a:miter lim="400000"/>
          </a:ln>
        </p:spPr>
        <p:txBody>
          <a:bodyPr/>
          <a:lstStyle/>
          <a:p>
            <a:pPr lvl="0"/>
          </a:p>
        </p:txBody>
      </p:sp>
      <p:sp>
        <p:nvSpPr>
          <p:cNvPr id="133" name="Shape 133"/>
          <p:cNvSpPr/>
          <p:nvPr/>
        </p:nvSpPr>
        <p:spPr>
          <a:xfrm>
            <a:off x="20764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HS</a:t>
            </a:r>
          </a:p>
        </p:txBody>
      </p:sp>
      <p:sp>
        <p:nvSpPr>
          <p:cNvPr id="134" name="Shape 134"/>
          <p:cNvSpPr/>
          <p:nvPr/>
        </p:nvSpPr>
        <p:spPr>
          <a:xfrm>
            <a:off x="20601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s94-private</a:t>
            </a:r>
          </a:p>
        </p:txBody>
      </p:sp>
      <p:sp>
        <p:nvSpPr>
          <p:cNvPr id="135" name="Shape 135"/>
          <p:cNvSpPr/>
          <p:nvPr/>
        </p:nvSpPr>
        <p:spPr>
          <a:xfrm>
            <a:off x="52097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s94-public</a:t>
            </a:r>
          </a:p>
        </p:txBody>
      </p:sp>
      <p:sp>
        <p:nvSpPr>
          <p:cNvPr id="136" name="Shape 136"/>
          <p:cNvSpPr/>
          <p:nvPr/>
        </p:nvSpPr>
        <p:spPr>
          <a:xfrm>
            <a:off x="83593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s90-cp</a:t>
            </a:r>
          </a:p>
        </p:txBody>
      </p:sp>
      <p:sp>
        <p:nvSpPr>
          <p:cNvPr id="137" name="Shape 137"/>
          <p:cNvSpPr/>
          <p:nvPr/>
        </p:nvSpPr>
        <p:spPr>
          <a:xfrm>
            <a:off x="46037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HB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cxnSp>
        <p:nvCxnSpPr>
          <p:cNvPr id="141" name="Connector 141"/>
          <p:cNvCxnSpPr>
            <a:stCxn id="147" idx="0"/>
            <a:endCxn id="145" idx="0"/>
          </p:cNvCxnSpPr>
          <p:nvPr/>
        </p:nvCxnSpPr>
        <p:spPr>
          <a:xfrm flipH="1" flipV="1">
            <a:off x="2711450" y="3543300"/>
            <a:ext cx="641350" cy="3416300"/>
          </a:xfrm>
          <a:prstGeom prst="straightConnector1">
            <a:avLst/>
          </a:prstGeom>
          <a:ln w="101600">
            <a:solidFill>
              <a:srgbClr val="0073CF"/>
            </a:solidFill>
            <a:miter lim="400000"/>
          </a:ln>
        </p:spPr>
      </p:cxnSp>
      <p:sp>
        <p:nvSpPr>
          <p:cNvPr id="152" name="Shape 152"/>
          <p:cNvSpPr/>
          <p:nvPr/>
        </p:nvSpPr>
        <p:spPr>
          <a:xfrm>
            <a:off x="5238749" y="3543300"/>
            <a:ext cx="1028772" cy="2781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01600">
            <a:solidFill>
              <a:srgbClr val="0073CF"/>
            </a:solidFill>
            <a:miter lim="400000"/>
          </a:ln>
        </p:spPr>
        <p:txBody>
          <a:bodyPr/>
          <a:lstStyle/>
          <a:p>
            <a:pPr lvl="0"/>
          </a:p>
        </p:txBody>
      </p:sp>
      <p:cxnSp>
        <p:nvCxnSpPr>
          <p:cNvPr id="143" name="Connector 143"/>
          <p:cNvCxnSpPr>
            <a:stCxn id="147" idx="0"/>
            <a:endCxn id="146" idx="0"/>
          </p:cNvCxnSpPr>
          <p:nvPr/>
        </p:nvCxnSpPr>
        <p:spPr>
          <a:xfrm flipV="1">
            <a:off x="3352800" y="3543300"/>
            <a:ext cx="69405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  <p:cxnSp>
        <p:nvCxnSpPr>
          <p:cNvPr id="144" name="Connector 144"/>
          <p:cNvCxnSpPr>
            <a:stCxn id="148" idx="0"/>
            <a:endCxn id="146" idx="0"/>
          </p:cNvCxnSpPr>
          <p:nvPr/>
        </p:nvCxnSpPr>
        <p:spPr>
          <a:xfrm flipV="1">
            <a:off x="6502400" y="3543300"/>
            <a:ext cx="37909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  <p:sp>
        <p:nvSpPr>
          <p:cNvPr id="145" name="Shape 145"/>
          <p:cNvSpPr/>
          <p:nvPr/>
        </p:nvSpPr>
        <p:spPr>
          <a:xfrm>
            <a:off x="20764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HS</a:t>
            </a:r>
          </a:p>
        </p:txBody>
      </p:sp>
      <p:sp>
        <p:nvSpPr>
          <p:cNvPr id="146" name="Shape 146"/>
          <p:cNvSpPr/>
          <p:nvPr/>
        </p:nvSpPr>
        <p:spPr>
          <a:xfrm>
            <a:off x="96583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CA</a:t>
            </a:r>
          </a:p>
        </p:txBody>
      </p:sp>
      <p:sp>
        <p:nvSpPr>
          <p:cNvPr id="147" name="Shape 147"/>
          <p:cNvSpPr/>
          <p:nvPr/>
        </p:nvSpPr>
        <p:spPr>
          <a:xfrm>
            <a:off x="20601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s94-private</a:t>
            </a:r>
          </a:p>
        </p:txBody>
      </p:sp>
      <p:sp>
        <p:nvSpPr>
          <p:cNvPr id="148" name="Shape 148"/>
          <p:cNvSpPr/>
          <p:nvPr/>
        </p:nvSpPr>
        <p:spPr>
          <a:xfrm>
            <a:off x="52097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s94-public</a:t>
            </a:r>
          </a:p>
        </p:txBody>
      </p:sp>
      <p:sp>
        <p:nvSpPr>
          <p:cNvPr id="149" name="Shape 149"/>
          <p:cNvSpPr/>
          <p:nvPr/>
        </p:nvSpPr>
        <p:spPr>
          <a:xfrm>
            <a:off x="83593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s90-cp</a:t>
            </a:r>
          </a:p>
        </p:txBody>
      </p:sp>
      <p:sp>
        <p:nvSpPr>
          <p:cNvPr id="150" name="Shape 150"/>
          <p:cNvSpPr/>
          <p:nvPr/>
        </p:nvSpPr>
        <p:spPr>
          <a:xfrm>
            <a:off x="46037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HB</a:t>
            </a:r>
          </a:p>
        </p:txBody>
      </p:sp>
      <p:cxnSp>
        <p:nvCxnSpPr>
          <p:cNvPr id="151" name="Connector 151"/>
          <p:cNvCxnSpPr>
            <a:stCxn id="149" idx="0"/>
            <a:endCxn id="146" idx="0"/>
          </p:cNvCxnSpPr>
          <p:nvPr/>
        </p:nvCxnSpPr>
        <p:spPr>
          <a:xfrm flipV="1">
            <a:off x="9652000" y="3543300"/>
            <a:ext cx="6413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</p:spTree>
  </p:cSld>
  <p:clrMapOvr>
    <a:masterClrMapping/>
  </p:clrMapOvr>
  <p:transition spd="fast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cxnSp>
        <p:nvCxnSpPr>
          <p:cNvPr id="155" name="Connector 155"/>
          <p:cNvCxnSpPr>
            <a:stCxn id="164" idx="0"/>
            <a:endCxn id="161" idx="0"/>
          </p:cNvCxnSpPr>
          <p:nvPr/>
        </p:nvCxnSpPr>
        <p:spPr>
          <a:xfrm flipH="1" flipV="1">
            <a:off x="2711450" y="3543300"/>
            <a:ext cx="641350" cy="3416300"/>
          </a:xfrm>
          <a:prstGeom prst="straightConnector1">
            <a:avLst/>
          </a:prstGeom>
          <a:ln w="101600">
            <a:solidFill>
              <a:srgbClr val="0073CF"/>
            </a:solidFill>
            <a:miter lim="400000"/>
          </a:ln>
        </p:spPr>
      </p:cxnSp>
      <p:sp>
        <p:nvSpPr>
          <p:cNvPr id="169" name="Shape 169"/>
          <p:cNvSpPr/>
          <p:nvPr/>
        </p:nvSpPr>
        <p:spPr>
          <a:xfrm>
            <a:off x="5238749" y="3543300"/>
            <a:ext cx="1028772" cy="2781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101600">
            <a:solidFill>
              <a:srgbClr val="0073CF"/>
            </a:solidFill>
            <a:miter lim="400000"/>
          </a:ln>
        </p:spPr>
        <p:txBody>
          <a:bodyPr/>
          <a:lstStyle/>
          <a:p>
            <a:pPr lvl="0"/>
          </a:p>
        </p:txBody>
      </p:sp>
      <p:cxnSp>
        <p:nvCxnSpPr>
          <p:cNvPr id="157" name="Connector 157"/>
          <p:cNvCxnSpPr>
            <a:stCxn id="164" idx="0"/>
            <a:endCxn id="162" idx="0"/>
          </p:cNvCxnSpPr>
          <p:nvPr/>
        </p:nvCxnSpPr>
        <p:spPr>
          <a:xfrm flipV="1">
            <a:off x="3352800" y="3543300"/>
            <a:ext cx="4413250" cy="3416300"/>
          </a:xfrm>
          <a:prstGeom prst="straightConnector1">
            <a:avLst/>
          </a:prstGeom>
          <a:ln w="101600">
            <a:solidFill>
              <a:srgbClr val="DCBD23"/>
            </a:solidFill>
            <a:miter lim="400000"/>
          </a:ln>
        </p:spPr>
      </p:cxnSp>
      <p:cxnSp>
        <p:nvCxnSpPr>
          <p:cNvPr id="158" name="Connector 158"/>
          <p:cNvCxnSpPr>
            <a:stCxn id="165" idx="0"/>
            <a:endCxn id="162" idx="0"/>
          </p:cNvCxnSpPr>
          <p:nvPr/>
        </p:nvCxnSpPr>
        <p:spPr>
          <a:xfrm flipV="1">
            <a:off x="6502400" y="3543300"/>
            <a:ext cx="1263650" cy="3416300"/>
          </a:xfrm>
          <a:prstGeom prst="straightConnector1">
            <a:avLst/>
          </a:prstGeom>
          <a:ln w="101600">
            <a:solidFill>
              <a:srgbClr val="DCBD23"/>
            </a:solidFill>
            <a:miter lim="400000"/>
          </a:ln>
        </p:spPr>
      </p:cxnSp>
      <p:cxnSp>
        <p:nvCxnSpPr>
          <p:cNvPr id="159" name="Connector 159"/>
          <p:cNvCxnSpPr>
            <a:stCxn id="164" idx="0"/>
            <a:endCxn id="163" idx="0"/>
          </p:cNvCxnSpPr>
          <p:nvPr/>
        </p:nvCxnSpPr>
        <p:spPr>
          <a:xfrm flipV="1">
            <a:off x="3352800" y="3543300"/>
            <a:ext cx="69405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  <p:cxnSp>
        <p:nvCxnSpPr>
          <p:cNvPr id="160" name="Connector 160"/>
          <p:cNvCxnSpPr>
            <a:stCxn id="165" idx="0"/>
            <a:endCxn id="163" idx="0"/>
          </p:cNvCxnSpPr>
          <p:nvPr/>
        </p:nvCxnSpPr>
        <p:spPr>
          <a:xfrm flipV="1">
            <a:off x="6502400" y="3543300"/>
            <a:ext cx="37909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  <p:sp>
        <p:nvSpPr>
          <p:cNvPr id="161" name="Shape 161"/>
          <p:cNvSpPr/>
          <p:nvPr/>
        </p:nvSpPr>
        <p:spPr>
          <a:xfrm>
            <a:off x="20764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HS</a:t>
            </a:r>
          </a:p>
        </p:txBody>
      </p:sp>
      <p:sp>
        <p:nvSpPr>
          <p:cNvPr id="162" name="Shape 162"/>
          <p:cNvSpPr/>
          <p:nvPr/>
        </p:nvSpPr>
        <p:spPr>
          <a:xfrm>
            <a:off x="71310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HP</a:t>
            </a:r>
          </a:p>
        </p:txBody>
      </p:sp>
      <p:sp>
        <p:nvSpPr>
          <p:cNvPr id="163" name="Shape 163"/>
          <p:cNvSpPr/>
          <p:nvPr/>
        </p:nvSpPr>
        <p:spPr>
          <a:xfrm>
            <a:off x="96583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CA</a:t>
            </a:r>
          </a:p>
        </p:txBody>
      </p:sp>
      <p:sp>
        <p:nvSpPr>
          <p:cNvPr id="164" name="Shape 164"/>
          <p:cNvSpPr/>
          <p:nvPr/>
        </p:nvSpPr>
        <p:spPr>
          <a:xfrm>
            <a:off x="20601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s94-private</a:t>
            </a:r>
          </a:p>
        </p:txBody>
      </p:sp>
      <p:sp>
        <p:nvSpPr>
          <p:cNvPr id="165" name="Shape 165"/>
          <p:cNvSpPr/>
          <p:nvPr/>
        </p:nvSpPr>
        <p:spPr>
          <a:xfrm>
            <a:off x="52097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s94-public</a:t>
            </a:r>
          </a:p>
        </p:txBody>
      </p:sp>
      <p:sp>
        <p:nvSpPr>
          <p:cNvPr id="166" name="Shape 166"/>
          <p:cNvSpPr/>
          <p:nvPr/>
        </p:nvSpPr>
        <p:spPr>
          <a:xfrm>
            <a:off x="83593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s90-cp</a:t>
            </a:r>
          </a:p>
        </p:txBody>
      </p:sp>
      <p:sp>
        <p:nvSpPr>
          <p:cNvPr id="167" name="Shape 167"/>
          <p:cNvSpPr/>
          <p:nvPr/>
        </p:nvSpPr>
        <p:spPr>
          <a:xfrm>
            <a:off x="46037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HB</a:t>
            </a:r>
          </a:p>
        </p:txBody>
      </p:sp>
      <p:cxnSp>
        <p:nvCxnSpPr>
          <p:cNvPr id="168" name="Connector 168"/>
          <p:cNvCxnSpPr>
            <a:stCxn id="166" idx="0"/>
            <a:endCxn id="163" idx="0"/>
          </p:cNvCxnSpPr>
          <p:nvPr/>
        </p:nvCxnSpPr>
        <p:spPr>
          <a:xfrm flipV="1">
            <a:off x="9652000" y="3543300"/>
            <a:ext cx="6413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</p:spTree>
  </p:cSld>
  <p:clrMapOvr>
    <a:masterClrMapping/>
  </p:clrMapOvr>
  <p:transition spd="slow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</a:t>
            </a:r>
            <a:r>
              <a:rPr sz="3600">
                <a:solidFill>
                  <a:srgbClr val="FF9300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/Introduction</a:t>
            </a:r>
            <a:endParaRPr sz="3600">
              <a:solidFill>
                <a:srgbClr val="FF9300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cxnSp>
        <p:nvCxnSpPr>
          <p:cNvPr id="172" name="Connector 172"/>
          <p:cNvCxnSpPr>
            <a:stCxn id="178" idx="0"/>
            <a:endCxn id="176" idx="0"/>
          </p:cNvCxnSpPr>
          <p:nvPr/>
        </p:nvCxnSpPr>
        <p:spPr>
          <a:xfrm flipV="1">
            <a:off x="3352800" y="3543300"/>
            <a:ext cx="4413250" cy="3416300"/>
          </a:xfrm>
          <a:prstGeom prst="straightConnector1">
            <a:avLst/>
          </a:prstGeom>
          <a:ln w="101600">
            <a:solidFill>
              <a:srgbClr val="DCBD23"/>
            </a:solidFill>
            <a:miter lim="400000"/>
          </a:ln>
        </p:spPr>
      </p:cxnSp>
      <p:cxnSp>
        <p:nvCxnSpPr>
          <p:cNvPr id="173" name="Connector 173"/>
          <p:cNvCxnSpPr>
            <a:stCxn id="179" idx="0"/>
            <a:endCxn id="176" idx="0"/>
          </p:cNvCxnSpPr>
          <p:nvPr/>
        </p:nvCxnSpPr>
        <p:spPr>
          <a:xfrm flipV="1">
            <a:off x="6502400" y="3543300"/>
            <a:ext cx="1263650" cy="3416300"/>
          </a:xfrm>
          <a:prstGeom prst="straightConnector1">
            <a:avLst/>
          </a:prstGeom>
          <a:ln w="101600">
            <a:solidFill>
              <a:srgbClr val="DCBD23"/>
            </a:solidFill>
            <a:miter lim="400000"/>
          </a:ln>
        </p:spPr>
      </p:cxnSp>
      <p:cxnSp>
        <p:nvCxnSpPr>
          <p:cNvPr id="174" name="Connector 174"/>
          <p:cNvCxnSpPr>
            <a:stCxn id="178" idx="0"/>
            <a:endCxn id="177" idx="0"/>
          </p:cNvCxnSpPr>
          <p:nvPr/>
        </p:nvCxnSpPr>
        <p:spPr>
          <a:xfrm flipV="1">
            <a:off x="3352800" y="3543300"/>
            <a:ext cx="69405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  <p:cxnSp>
        <p:nvCxnSpPr>
          <p:cNvPr id="175" name="Connector 175"/>
          <p:cNvCxnSpPr>
            <a:stCxn id="179" idx="0"/>
            <a:endCxn id="177" idx="0"/>
          </p:cNvCxnSpPr>
          <p:nvPr/>
        </p:nvCxnSpPr>
        <p:spPr>
          <a:xfrm flipV="1">
            <a:off x="6502400" y="3543300"/>
            <a:ext cx="37909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  <p:sp>
        <p:nvSpPr>
          <p:cNvPr id="176" name="Shape 176"/>
          <p:cNvSpPr/>
          <p:nvPr/>
        </p:nvSpPr>
        <p:spPr>
          <a:xfrm>
            <a:off x="71310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HP</a:t>
            </a:r>
          </a:p>
        </p:txBody>
      </p:sp>
      <p:sp>
        <p:nvSpPr>
          <p:cNvPr id="177" name="Shape 177"/>
          <p:cNvSpPr/>
          <p:nvPr/>
        </p:nvSpPr>
        <p:spPr>
          <a:xfrm>
            <a:off x="9658350" y="2908300"/>
            <a:ext cx="1270000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CA</a:t>
            </a:r>
          </a:p>
        </p:txBody>
      </p:sp>
      <p:sp>
        <p:nvSpPr>
          <p:cNvPr id="178" name="Shape 178"/>
          <p:cNvSpPr/>
          <p:nvPr/>
        </p:nvSpPr>
        <p:spPr>
          <a:xfrm>
            <a:off x="20601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s94-private</a:t>
            </a:r>
          </a:p>
        </p:txBody>
      </p:sp>
      <p:sp>
        <p:nvSpPr>
          <p:cNvPr id="179" name="Shape 179"/>
          <p:cNvSpPr/>
          <p:nvPr/>
        </p:nvSpPr>
        <p:spPr>
          <a:xfrm>
            <a:off x="52097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s94-public</a:t>
            </a:r>
          </a:p>
        </p:txBody>
      </p:sp>
      <p:sp>
        <p:nvSpPr>
          <p:cNvPr id="180" name="Shape 180"/>
          <p:cNvSpPr/>
          <p:nvPr/>
        </p:nvSpPr>
        <p:spPr>
          <a:xfrm>
            <a:off x="8359353" y="6324600"/>
            <a:ext cx="2585294" cy="1270000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s90-cp</a:t>
            </a:r>
          </a:p>
        </p:txBody>
      </p:sp>
      <p:cxnSp>
        <p:nvCxnSpPr>
          <p:cNvPr id="181" name="Connector 181"/>
          <p:cNvCxnSpPr>
            <a:stCxn id="180" idx="0"/>
            <a:endCxn id="177" idx="0"/>
          </p:cNvCxnSpPr>
          <p:nvPr/>
        </p:nvCxnSpPr>
        <p:spPr>
          <a:xfrm flipV="1">
            <a:off x="9652000" y="3543300"/>
            <a:ext cx="641350" cy="3416300"/>
          </a:xfrm>
          <a:prstGeom prst="straightConnector1">
            <a:avLst/>
          </a:prstGeom>
          <a:ln w="101600">
            <a:solidFill>
              <a:srgbClr val="EC5D57"/>
            </a:solidFill>
            <a:miter lim="400000"/>
          </a:ln>
        </p:spPr>
      </p:cxnSp>
    </p:spTree>
  </p:cSld>
  <p:clrMapOvr>
    <a:masterClrMapping/>
  </p:clrMapOvr>
  <p:transition spd="slow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S100 Harmonisation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Transition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HB/HS will continue for 12 months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From 13-18 months HB/HS scripts may be claimed but no new scripts written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At 18 months HB/HS delisted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sp>
        <p:nvSpPr>
          <p:cNvPr id="187" name="Shape 1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PBAC Recommendation: Initial/Continuing authorities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Normal process to obtain authority for initial treatment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Telephone/electronic or in writing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 need to contact DHS for authority for continuing treatment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Need to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Different for various medicines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Up to 2 years?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Expiry time on continuing authority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Simple alternative: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Initial treatment authority required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Continuing treatment streamlined authority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Analysis required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HSD Programmes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Initial/continuing treatment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Feedback &amp; suggestions welcome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39019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</a:p>
        </p:txBody>
      </p:sp>
      <p:sp>
        <p:nvSpPr>
          <p:cNvPr id="202" name="Shape 2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Authorities automation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DHS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205" name="Shape 205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39019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 includes dct:references element (child of pbs:root/pbs:info)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&lt;dct:references&gt;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http://snomed.info/sct/900062011000036108/version/20140630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&lt;/dct:references&gt;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Will be populated with v3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39019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</a:p>
        </p:txBody>
      </p:sp>
      <p:sp>
        <p:nvSpPr>
          <p:cNvPr id="211" name="Shape 2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PharmCIS implementation underway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Phase 1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Planned for June (August 2015 Schedule)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39019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v3.0</a:t>
            </a:r>
          </a:p>
        </p:txBody>
      </p:sp>
      <p:sp>
        <p:nvSpPr>
          <p:cNvPr id="217" name="Shape 2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Major release required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Non-backward compatible changes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Forced by: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Restrictions/authorities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Workshop requirements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v3.0</a:t>
            </a:r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Opportunity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Feedback from vendors, stakeholders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Production release: April 2016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v3.0</a:t>
            </a:r>
          </a:p>
        </p:txBody>
      </p:sp>
      <p:sp>
        <p:nvSpPr>
          <p:cNvPr id="223" name="Shape 2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Drug modelling ✓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Versioning &amp; validation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Data delivery ✓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Temporal data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Refactoring &amp; clean-up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Drug Modelling</a:t>
            </a:r>
          </a:p>
        </p:txBody>
      </p:sp>
      <p:sp>
        <p:nvSpPr>
          <p:cNvPr id="226" name="Shape 2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See August 2014 minutes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29" name="Shape 2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Two problems: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Duplicate restriction codes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Unstable streamlined codes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Post-market 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DHS requirements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32" name="Shape 2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Separate legal from informational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Separate indication from authority requirements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Simplify prescribing rule and increase data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Align terminology with legislation &amp; PharmCIS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35" name="Shape 235"/>
          <p:cNvSpPr/>
          <p:nvPr/>
        </p:nvSpPr>
        <p:spPr>
          <a:xfrm>
            <a:off x="3111500" y="2108200"/>
            <a:ext cx="2552700" cy="1724224"/>
          </a:xfrm>
          <a:prstGeom prst="roundRect">
            <a:avLst>
              <a:gd name="adj" fmla="val 11048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prescribing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rule</a:t>
            </a:r>
          </a:p>
        </p:txBody>
      </p:sp>
      <p:sp>
        <p:nvSpPr>
          <p:cNvPr id="236" name="Shape 236"/>
          <p:cNvSpPr/>
          <p:nvPr/>
        </p:nvSpPr>
        <p:spPr>
          <a:xfrm>
            <a:off x="368300" y="2108200"/>
            <a:ext cx="1909416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admin advice</a:t>
            </a:r>
          </a:p>
        </p:txBody>
      </p:sp>
      <p:sp>
        <p:nvSpPr>
          <p:cNvPr id="237" name="Shape 237"/>
          <p:cNvSpPr/>
          <p:nvPr/>
        </p:nvSpPr>
        <p:spPr>
          <a:xfrm>
            <a:off x="368300" y="3492500"/>
            <a:ext cx="1909416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foreword</a:t>
            </a:r>
          </a:p>
        </p:txBody>
      </p:sp>
      <p:sp>
        <p:nvSpPr>
          <p:cNvPr id="238" name="Shape 238"/>
          <p:cNvSpPr/>
          <p:nvPr/>
        </p:nvSpPr>
        <p:spPr>
          <a:xfrm>
            <a:off x="368300" y="4876800"/>
            <a:ext cx="1909416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caution</a:t>
            </a:r>
          </a:p>
        </p:txBody>
      </p:sp>
      <p:sp>
        <p:nvSpPr>
          <p:cNvPr id="239" name="Shape 239"/>
          <p:cNvSpPr/>
          <p:nvPr/>
        </p:nvSpPr>
        <p:spPr>
          <a:xfrm>
            <a:off x="3433142" y="3831877"/>
            <a:ext cx="1909416" cy="692846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increase</a:t>
            </a:r>
          </a:p>
        </p:txBody>
      </p:sp>
      <p:sp>
        <p:nvSpPr>
          <p:cNvPr id="240" name="Shape 240"/>
          <p:cNvSpPr/>
          <p:nvPr/>
        </p:nvSpPr>
        <p:spPr>
          <a:xfrm>
            <a:off x="6497984" y="2108200"/>
            <a:ext cx="2084736" cy="1724224"/>
          </a:xfrm>
          <a:prstGeom prst="roundRect">
            <a:avLst>
              <a:gd name="adj" fmla="val 15000"/>
            </a:avLst>
          </a:prstGeom>
          <a:solidFill>
            <a:srgbClr val="94908F">
              <a:alpha val="64999"/>
            </a:srgbClr>
          </a:solidFill>
          <a:ln w="12700">
            <a:miter lim="400000"/>
          </a:ln>
          <a:effectLst>
            <a:outerShdw sx="100000" sy="100000" kx="0" ky="0" algn="b" rotWithShape="0" blurRad="101600" dist="381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purpose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C8250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[code]</a:t>
            </a:r>
          </a:p>
        </p:txBody>
      </p:sp>
      <p:sp>
        <p:nvSpPr>
          <p:cNvPr id="241" name="Shape 241"/>
          <p:cNvSpPr/>
          <p:nvPr/>
        </p:nvSpPr>
        <p:spPr>
          <a:xfrm>
            <a:off x="9634884" y="2108200"/>
            <a:ext cx="2349303" cy="1724224"/>
          </a:xfrm>
          <a:prstGeom prst="roundRect">
            <a:avLst>
              <a:gd name="adj" fmla="val 15000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authority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[method]</a:t>
            </a:r>
          </a:p>
        </p:txBody>
      </p:sp>
      <p:sp>
        <p:nvSpPr>
          <p:cNvPr id="242" name="Shape 242"/>
          <p:cNvSpPr/>
          <p:nvPr/>
        </p:nvSpPr>
        <p:spPr>
          <a:xfrm>
            <a:off x="6915187" y="6133355"/>
            <a:ext cx="2349302" cy="1270001"/>
          </a:xfrm>
          <a:prstGeom prst="roundRect">
            <a:avLst>
              <a:gd name="adj" fmla="val 15000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prescriber instruction</a:t>
            </a:r>
          </a:p>
        </p:txBody>
      </p:sp>
      <p:sp>
        <p:nvSpPr>
          <p:cNvPr id="243" name="Shape 243"/>
          <p:cNvSpPr/>
          <p:nvPr/>
        </p:nvSpPr>
        <p:spPr>
          <a:xfrm>
            <a:off x="6915187" y="4634011"/>
            <a:ext cx="2349302" cy="1270001"/>
          </a:xfrm>
          <a:prstGeom prst="roundRect">
            <a:avLst>
              <a:gd name="adj" fmla="val 15000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definition</a:t>
            </a:r>
          </a:p>
        </p:txBody>
      </p:sp>
      <p:sp>
        <p:nvSpPr>
          <p:cNvPr id="244" name="Shape 244"/>
          <p:cNvSpPr/>
          <p:nvPr/>
        </p:nvSpPr>
        <p:spPr>
          <a:xfrm>
            <a:off x="2949153" y="5015011"/>
            <a:ext cx="2877394" cy="1270001"/>
          </a:xfrm>
          <a:prstGeom prst="roundRect">
            <a:avLst>
              <a:gd name="adj" fmla="val 15000"/>
            </a:avLst>
          </a:prstGeom>
          <a:blipFill>
            <a:blip r:embed="rId6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treatment-of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C8250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[SAC]</a:t>
            </a:r>
          </a:p>
        </p:txBody>
      </p:sp>
      <p:sp>
        <p:nvSpPr>
          <p:cNvPr id="245" name="Shape 245"/>
          <p:cNvSpPr/>
          <p:nvPr/>
        </p:nvSpPr>
        <p:spPr>
          <a:xfrm>
            <a:off x="1031949" y="6616700"/>
            <a:ext cx="2552701" cy="1270000"/>
          </a:xfrm>
          <a:prstGeom prst="roundRect">
            <a:avLst>
              <a:gd name="adj" fmla="val 15000"/>
            </a:avLst>
          </a:prstGeom>
          <a:blipFill>
            <a:blip r:embed="rId6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indication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[snomed]</a:t>
            </a:r>
          </a:p>
        </p:txBody>
      </p:sp>
      <p:sp>
        <p:nvSpPr>
          <p:cNvPr id="246" name="Shape 246"/>
          <p:cNvSpPr/>
          <p:nvPr/>
        </p:nvSpPr>
        <p:spPr>
          <a:xfrm>
            <a:off x="1031949" y="8039100"/>
            <a:ext cx="2552701" cy="1270000"/>
          </a:xfrm>
          <a:prstGeom prst="roundRect">
            <a:avLst>
              <a:gd name="adj" fmla="val 15000"/>
            </a:avLst>
          </a:prstGeom>
          <a:blipFill>
            <a:blip r:embed="rId6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phase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[snomed]</a:t>
            </a:r>
          </a:p>
        </p:txBody>
      </p:sp>
      <p:sp>
        <p:nvSpPr>
          <p:cNvPr id="247" name="Shape 247"/>
          <p:cNvSpPr/>
          <p:nvPr/>
        </p:nvSpPr>
        <p:spPr>
          <a:xfrm>
            <a:off x="6863395" y="7823200"/>
            <a:ext cx="2452886" cy="1270000"/>
          </a:xfrm>
          <a:prstGeom prst="roundRect">
            <a:avLst>
              <a:gd name="adj" fmla="val 15000"/>
            </a:avLst>
          </a:prstGeom>
          <a:solidFill>
            <a:srgbClr val="94908F">
              <a:alpha val="64999"/>
            </a:srgbClr>
          </a:solidFill>
          <a:ln w="12700">
            <a:miter lim="400000"/>
          </a:ln>
          <a:effectLst>
            <a:outerShdw sx="100000" sy="100000" kx="0" ky="0" algn="b" rotWithShape="0" blurRad="101600" dist="381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criteria</a:t>
            </a:r>
          </a:p>
        </p:txBody>
      </p:sp>
      <p:sp>
        <p:nvSpPr>
          <p:cNvPr id="248" name="Shape 248"/>
          <p:cNvSpPr/>
          <p:nvPr/>
        </p:nvSpPr>
        <p:spPr>
          <a:xfrm>
            <a:off x="10353129" y="7823200"/>
            <a:ext cx="2452887" cy="1270000"/>
          </a:xfrm>
          <a:prstGeom prst="roundRect">
            <a:avLst>
              <a:gd name="adj" fmla="val 15000"/>
            </a:avLst>
          </a:prstGeom>
          <a:solidFill>
            <a:srgbClr val="94908F">
              <a:alpha val="64999"/>
            </a:srgbClr>
          </a:solidFill>
          <a:ln w="12700">
            <a:miter lim="400000"/>
          </a:ln>
          <a:effectLst>
            <a:outerShdw sx="100000" sy="100000" kx="0" ky="0" algn="b" rotWithShape="0" blurRad="101600" dist="381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parameter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[snomed]</a:t>
            </a:r>
          </a:p>
        </p:txBody>
      </p:sp>
      <p:cxnSp>
        <p:nvCxnSpPr>
          <p:cNvPr id="249" name="Connector 249"/>
          <p:cNvCxnSpPr>
            <a:stCxn id="236" idx="0"/>
            <a:endCxn id="235" idx="0"/>
          </p:cNvCxnSpPr>
          <p:nvPr/>
        </p:nvCxnSpPr>
        <p:spPr>
          <a:xfrm>
            <a:off x="1323007" y="2743200"/>
            <a:ext cx="3064843" cy="227112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0" name="Connector 250"/>
          <p:cNvCxnSpPr>
            <a:stCxn id="237" idx="0"/>
            <a:endCxn id="235" idx="0"/>
          </p:cNvCxnSpPr>
          <p:nvPr/>
        </p:nvCxnSpPr>
        <p:spPr>
          <a:xfrm flipV="1">
            <a:off x="1323007" y="2970311"/>
            <a:ext cx="3064843" cy="1157189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1" name="Connector 251"/>
          <p:cNvCxnSpPr>
            <a:stCxn id="238" idx="0"/>
            <a:endCxn id="235" idx="0"/>
          </p:cNvCxnSpPr>
          <p:nvPr/>
        </p:nvCxnSpPr>
        <p:spPr>
          <a:xfrm flipV="1">
            <a:off x="1323007" y="2970311"/>
            <a:ext cx="3064843" cy="2541489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2" name="Connector 252"/>
          <p:cNvCxnSpPr>
            <a:stCxn id="240" idx="0"/>
            <a:endCxn id="235" idx="0"/>
          </p:cNvCxnSpPr>
          <p:nvPr/>
        </p:nvCxnSpPr>
        <p:spPr>
          <a:xfrm flipH="1">
            <a:off x="4387850" y="2970311"/>
            <a:ext cx="3152503" cy="1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3" name="Connector 253"/>
          <p:cNvCxnSpPr>
            <a:stCxn id="239" idx="0"/>
            <a:endCxn id="240" idx="0"/>
          </p:cNvCxnSpPr>
          <p:nvPr/>
        </p:nvCxnSpPr>
        <p:spPr>
          <a:xfrm flipV="1">
            <a:off x="4387850" y="2970311"/>
            <a:ext cx="3152503" cy="1207989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4" name="Connector 254"/>
          <p:cNvCxnSpPr>
            <a:stCxn id="244" idx="0"/>
            <a:endCxn id="240" idx="0"/>
          </p:cNvCxnSpPr>
          <p:nvPr/>
        </p:nvCxnSpPr>
        <p:spPr>
          <a:xfrm flipV="1">
            <a:off x="4387850" y="2970311"/>
            <a:ext cx="3152503" cy="2679701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5" name="Connector 255"/>
          <p:cNvCxnSpPr>
            <a:stCxn id="245" idx="0"/>
            <a:endCxn id="244" idx="0"/>
          </p:cNvCxnSpPr>
          <p:nvPr/>
        </p:nvCxnSpPr>
        <p:spPr>
          <a:xfrm flipV="1">
            <a:off x="2308299" y="5650011"/>
            <a:ext cx="2079551" cy="1601689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6" name="Connector 256"/>
          <p:cNvCxnSpPr>
            <a:stCxn id="246" idx="0"/>
            <a:endCxn id="244" idx="0"/>
          </p:cNvCxnSpPr>
          <p:nvPr/>
        </p:nvCxnSpPr>
        <p:spPr>
          <a:xfrm flipV="1">
            <a:off x="2308299" y="5650011"/>
            <a:ext cx="2079551" cy="3024089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7" name="Connector 257"/>
          <p:cNvCxnSpPr>
            <a:stCxn id="240" idx="0"/>
            <a:endCxn id="241" idx="0"/>
          </p:cNvCxnSpPr>
          <p:nvPr/>
        </p:nvCxnSpPr>
        <p:spPr>
          <a:xfrm>
            <a:off x="7540352" y="2970311"/>
            <a:ext cx="3269184" cy="1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8" name="Connector 258"/>
          <p:cNvCxnSpPr>
            <a:stCxn id="243" idx="0"/>
            <a:endCxn id="241" idx="0"/>
          </p:cNvCxnSpPr>
          <p:nvPr/>
        </p:nvCxnSpPr>
        <p:spPr>
          <a:xfrm flipV="1">
            <a:off x="8089837" y="2970311"/>
            <a:ext cx="2719699" cy="2298701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59" name="Connector 259"/>
          <p:cNvCxnSpPr>
            <a:stCxn id="242" idx="0"/>
            <a:endCxn id="241" idx="0"/>
          </p:cNvCxnSpPr>
          <p:nvPr/>
        </p:nvCxnSpPr>
        <p:spPr>
          <a:xfrm flipV="1">
            <a:off x="8089837" y="2970311"/>
            <a:ext cx="2719699" cy="3798045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60" name="Connector 260"/>
          <p:cNvCxnSpPr>
            <a:stCxn id="244" idx="0"/>
            <a:endCxn id="243" idx="0"/>
          </p:cNvCxnSpPr>
          <p:nvPr/>
        </p:nvCxnSpPr>
        <p:spPr>
          <a:xfrm flipV="1">
            <a:off x="4387850" y="5269011"/>
            <a:ext cx="3701988" cy="381001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61" name="Connector 261"/>
          <p:cNvCxnSpPr>
            <a:stCxn id="244" idx="0"/>
            <a:endCxn id="242" idx="0"/>
          </p:cNvCxnSpPr>
          <p:nvPr/>
        </p:nvCxnSpPr>
        <p:spPr>
          <a:xfrm>
            <a:off x="4387850" y="5650011"/>
            <a:ext cx="3701988" cy="1118345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262" name="Connector 262"/>
          <p:cNvCxnSpPr>
            <a:stCxn id="247" idx="0"/>
            <a:endCxn id="241" idx="0"/>
          </p:cNvCxnSpPr>
          <p:nvPr/>
        </p:nvCxnSpPr>
        <p:spPr>
          <a:xfrm flipV="1">
            <a:off x="8089837" y="2970311"/>
            <a:ext cx="2719699" cy="5487889"/>
          </a:xfrm>
          <a:prstGeom prst="straightConnector1">
            <a:avLst/>
          </a:prstGeom>
          <a:ln w="50800">
            <a:solidFill>
              <a:srgbClr val="F39019"/>
            </a:solidFill>
            <a:miter lim="400000"/>
          </a:ln>
        </p:spPr>
      </p:cxnSp>
      <p:cxnSp>
        <p:nvCxnSpPr>
          <p:cNvPr id="263" name="Connector 263"/>
          <p:cNvCxnSpPr>
            <a:stCxn id="244" idx="0"/>
            <a:endCxn id="247" idx="0"/>
          </p:cNvCxnSpPr>
          <p:nvPr/>
        </p:nvCxnSpPr>
        <p:spPr>
          <a:xfrm>
            <a:off x="4387850" y="5650011"/>
            <a:ext cx="3701988" cy="2808189"/>
          </a:xfrm>
          <a:prstGeom prst="straightConnector1">
            <a:avLst/>
          </a:prstGeom>
          <a:ln w="50800">
            <a:solidFill>
              <a:srgbClr val="F39019"/>
            </a:solidFill>
            <a:miter lim="400000"/>
          </a:ln>
        </p:spPr>
      </p:cxnSp>
      <p:cxnSp>
        <p:nvCxnSpPr>
          <p:cNvPr id="264" name="Connector 264"/>
          <p:cNvCxnSpPr>
            <a:stCxn id="247" idx="0"/>
            <a:endCxn id="248" idx="0"/>
          </p:cNvCxnSpPr>
          <p:nvPr/>
        </p:nvCxnSpPr>
        <p:spPr>
          <a:xfrm>
            <a:off x="8089837" y="8458200"/>
            <a:ext cx="3489736" cy="0"/>
          </a:xfrm>
          <a:prstGeom prst="straightConnector1">
            <a:avLst/>
          </a:prstGeom>
          <a:ln w="50800">
            <a:solidFill>
              <a:srgbClr val="F39019"/>
            </a:solidFill>
            <a:miter lim="400000"/>
          </a:ln>
        </p:spPr>
      </p:cxnSp>
      <p:sp>
        <p:nvSpPr>
          <p:cNvPr id="265" name="Shape 265"/>
          <p:cNvSpPr/>
          <p:nvPr/>
        </p:nvSpPr>
        <p:spPr>
          <a:xfrm rot="2457352">
            <a:off x="5047932" y="7207925"/>
            <a:ext cx="1537336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all, any, one-of</a:t>
            </a:r>
          </a:p>
        </p:txBody>
      </p:sp>
      <p:sp>
        <p:nvSpPr>
          <p:cNvPr id="266" name="Shape 266"/>
          <p:cNvSpPr/>
          <p:nvPr/>
        </p:nvSpPr>
        <p:spPr>
          <a:xfrm rot="17781513">
            <a:off x="9941063" y="6153825"/>
            <a:ext cx="1537336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all, any, one-of</a:t>
            </a:r>
          </a:p>
        </p:txBody>
      </p:sp>
      <p:sp>
        <p:nvSpPr>
          <p:cNvPr id="267" name="Shape 267"/>
          <p:cNvSpPr/>
          <p:nvPr/>
        </p:nvSpPr>
        <p:spPr>
          <a:xfrm rot="0">
            <a:off x="9491052" y="8093215"/>
            <a:ext cx="753696" cy="933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all,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any,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one-of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70" name="Shape 2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Terminology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rwt:restrictions-list ⇒ prescribing-texts-list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rwt:restriction ⇒ purpose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rwt:circumstance ⇒ authority/treatment-phase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requirement ⇒ criteria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Start dates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Test data was made available ?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Now in production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See agenda item 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Retain deleted restriction codes in PBS XML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Being considered for PBS XML v3.0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73" name="Shape 27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Code management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‘purpose code’ codifies all legal text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‘treatment code’ codifies only indication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More stable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Streamlined Authority Code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Alphanumeric?</a:t>
            </a: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Authorities</a:t>
            </a:r>
          </a:p>
        </p:txBody>
      </p:sp>
      <p:sp>
        <p:nvSpPr>
          <p:cNvPr id="276" name="Shape 2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Currently under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methods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Align purposes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Separate channel from assessment?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Change language?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self-assessed, simple assessment, complex assessment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79" name="Shape 27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Break down text into components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i.e. manage as on ontology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Primitives mapped to (subset of) SNOMED-CT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Include SNOMED-CT code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82" name="Shape 2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Components are ‘yes’/‘no’ questions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For LIs: statements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Example:</a:t>
            </a:r>
          </a:p>
        </p:txBody>
      </p:sp>
      <p:sp>
        <p:nvSpPr>
          <p:cNvPr id="283" name="Shape 283"/>
          <p:cNvSpPr/>
          <p:nvPr/>
        </p:nvSpPr>
        <p:spPr>
          <a:xfrm>
            <a:off x="1559648" y="5348086"/>
            <a:ext cx="8730794" cy="3556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&lt;sex&gt;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&lt;code&gt;http://snomed.info/248152002&lt;/code&gt;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&lt;value&gt;female&lt;/value&gt;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&lt;/sex&gt;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Is the patient female?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The patient must be female.</a:t>
            </a:r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86" name="Shape 2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Some primitives may require arithmetic comparisons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Example:</a:t>
            </a:r>
          </a:p>
        </p:txBody>
      </p:sp>
      <p:sp>
        <p:nvSpPr>
          <p:cNvPr id="287" name="Shape 287"/>
          <p:cNvSpPr/>
          <p:nvPr/>
        </p:nvSpPr>
        <p:spPr>
          <a:xfrm>
            <a:off x="1559648" y="4484486"/>
            <a:ext cx="10337700" cy="405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&lt;condition-parameter&gt;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&lt;code&gt;http://snomed.info/312681000&lt;/code&gt;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&lt;value&gt;bone density scan&lt;/value&gt;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&lt;greater-than&gt;10&lt;/greater-than&gt;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&lt;/condition-parameter&gt;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Is the result of a bone density scan greater than 10?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The result of a bone density scan must be greater than 10.</a:t>
            </a:r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Restrictions &amp; Authorities</a:t>
            </a:r>
          </a:p>
        </p:txBody>
      </p:sp>
      <p:sp>
        <p:nvSpPr>
          <p:cNvPr id="290" name="Shape 2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Combine primitive concepts into higher level constructs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v2: conjunctive and disjunctive elements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v3: allow different logic at all levels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all, any, one-of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criteria, parameters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Versioning &amp; Validation</a:t>
            </a:r>
          </a:p>
        </p:txBody>
      </p:sp>
      <p:sp>
        <p:nvSpPr>
          <p:cNvPr id="293" name="Shape 2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Backward compatibility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vN document works with vN+1 processor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Forward compatibility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vN+1 document works with vN processor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How to allow extensions without breaking consumers?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Versioning &amp; Validation</a:t>
            </a:r>
          </a:p>
        </p:txBody>
      </p:sp>
      <p:sp>
        <p:nvSpPr>
          <p:cNvPr id="296" name="Shape 2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Forward compatibility mechanism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Isolate extensions using XML Namespace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hlinkClick r:id="rId3" invalidUrl="" action="" tgtFrame="" tooltip="" history="1" highlightClick="0" endSnd="0"/>
              </a:rPr>
              <a:t>http://extension.schema.pbs.gov.au/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ext: prefix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Always extend using a new element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All complex &amp; mixed models allow any extension element</a:t>
            </a:r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Versioning &amp; Validation</a:t>
            </a:r>
          </a:p>
        </p:txBody>
      </p:sp>
      <p:sp>
        <p:nvSpPr>
          <p:cNvPr id="299" name="Shape 2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Processing model: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Ignore unknown elements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Introduced in v2.10</a:t>
            </a: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Versioning &amp; Validation</a:t>
            </a:r>
          </a:p>
        </p:txBody>
      </p:sp>
      <p:sp>
        <p:nvSpPr>
          <p:cNvPr id="302" name="Shape 3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+ Old processors can validate new documents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- No control over extension elements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  Cannot change existing elements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  Cannot change existing attributes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Example of quantities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Maintain restriction code history in PBS XML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Being considered for PBS XML v3.0</a:t>
            </a:r>
          </a:p>
        </p:txBody>
      </p: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Versioning &amp; Validation</a:t>
            </a:r>
          </a:p>
        </p:txBody>
      </p:sp>
      <p:sp>
        <p:nvSpPr>
          <p:cNvPr id="305" name="Shape 305"/>
          <p:cNvSpPr/>
          <p:nvPr>
            <p:ph type="body" idx="1"/>
          </p:nvPr>
        </p:nvSpPr>
        <p:spPr>
          <a:xfrm>
            <a:off x="787400" y="2768600"/>
            <a:ext cx="11430000" cy="712093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Example</a:t>
            </a:r>
          </a:p>
        </p:txBody>
      </p:sp>
      <p:sp>
        <p:nvSpPr>
          <p:cNvPr id="306" name="Shape 306"/>
          <p:cNvSpPr/>
          <p:nvPr/>
        </p:nvSpPr>
        <p:spPr>
          <a:xfrm>
            <a:off x="726846" y="3909670"/>
            <a:ext cx="7755942" cy="3039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&lt;pbs:prescribing-rule type=“authority-required”&gt;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&lt;pbs:code&gt;12345R&lt;/pbs:code&gt;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</a:t>
            </a:r>
            <a:r>
              <a:rPr sz="2400">
                <a:solidFill>
                  <a:srgbClr val="F39019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&lt;ext:authority-access&gt;electronic&lt;/ext:authority-access&gt;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&lt;pbs:ready-prepared&gt;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…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&lt;/pbs:ready-prepared&gt;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…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&lt;/pbs:prescribing-rule&gt;</a:t>
            </a:r>
          </a:p>
        </p:txBody>
      </p:sp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Versioning &amp; Validation</a:t>
            </a:r>
          </a:p>
        </p:txBody>
      </p:sp>
      <p:sp>
        <p:nvSpPr>
          <p:cNvPr id="309" name="Shape 30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Reset schema on major upgrade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Fold extension elements into main namespace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Design next major upgrade simultaneously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Regular major upgrades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every 3-4 years? after 4 minor versions?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Schema Versioning Policy</a:t>
            </a:r>
          </a:p>
        </p:txBody>
      </p:sp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12" name="Shape 3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Feedback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Hyperlinks with non-meaningful target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Must lookup target to understand link</a:t>
            </a:r>
          </a:p>
        </p:txBody>
      </p:sp>
      <p:sp>
        <p:nvSpPr>
          <p:cNvPr id="313" name="Shape 313"/>
          <p:cNvSpPr/>
          <p:nvPr/>
        </p:nvSpPr>
        <p:spPr>
          <a:xfrm>
            <a:off x="1207795" y="6465686"/>
            <a:ext cx="10589210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&lt;pbs:member-of xlink:href=“#a174971477”/&gt;</a:t>
            </a:r>
          </a:p>
        </p:txBody>
      </p:sp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16" name="Shape 3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 = Terminology + meaning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AMT, ATC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has many concepts/terms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prescriber type, brand substitution, patient categories, formularies, etc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Use DL, Semantic Web techniques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RDF, OWL, SKOS</a:t>
            </a:r>
          </a:p>
        </p:txBody>
      </p:sp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19" name="Shape 3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Separate monthly data from permanent concepts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Monthly data: </a:t>
            </a: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http://schema.pbs.gov.au/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concepts: </a:t>
            </a: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http://pbs.gov.au/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Provide copy of PBS concepts in monthly PBS XML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Provide PBS ontology separately?</a:t>
            </a:r>
          </a:p>
        </p:txBody>
      </p:sp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22" name="Shape 3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Identify concepts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URI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Replace controlled vocabularies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Make (parts of) URI meaningful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Enumerate concept subtyping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http://pbs.gov.au/copayment/general</a:t>
            </a:r>
          </a:p>
        </p:txBody>
      </p:sp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25" name="Shape 3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Concept reference to subtype data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&lt;copayment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rdf:resource=“http://pbs.gov.au/</a:t>
            </a: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copayment/general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”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&gt;37.70&lt;/copayment&gt;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v2: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&lt;pbs:copayment&gt;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  &lt;pbs:type&gt;copay:general&lt;/pbs:type&gt;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  &lt;pbs:amount&gt;37.70&lt;/pbs:amount&gt;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&lt;/pbs:copayment&gt;</a:t>
            </a:r>
          </a:p>
        </p:txBody>
      </p:sp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28" name="Shape 3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16088" indent="-316088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&lt;copayment</a:t>
            </a:r>
            <a:b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rdf:resource=“http://pbs.gov.au/copayment/general”</a:t>
            </a:r>
            <a:b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&gt;37.70&lt;/copayment&gt;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 marL="316088" indent="-316088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&lt;copayment</a:t>
            </a:r>
            <a:b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rdf:resource=“http://pbs.gov.au/copayment/general”</a:t>
            </a:r>
            <a:b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concept=“copayment/general”</a:t>
            </a:r>
            <a:b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&gt;37.70&lt;/copayment&gt;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 marL="316088" indent="-316088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&lt;copayment</a:t>
            </a:r>
            <a:b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rdf:resource=“http://pbs.gov.au/copayment/general”</a:t>
            </a:r>
            <a:b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type=“copayment” subtype=“general”</a:t>
            </a:r>
            <a:b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&gt;37.70&lt;/copayment&gt;</a:t>
            </a:r>
          </a:p>
        </p:txBody>
      </p:sp>
    </p:spTree>
  </p:cSld>
  <p:clrMapOvr>
    <a:masterClrMapping/>
  </p:clrMapOvr>
  <p:transition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31" name="Shape 331"/>
          <p:cNvSpPr/>
          <p:nvPr>
            <p:ph type="body" idx="1"/>
          </p:nvPr>
        </p:nvSpPr>
        <p:spPr>
          <a:xfrm>
            <a:off x="787400" y="2768600"/>
            <a:ext cx="11430000" cy="84827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Semantic Web section provides detail</a:t>
            </a:r>
          </a:p>
        </p:txBody>
      </p:sp>
      <p:sp>
        <p:nvSpPr>
          <p:cNvPr id="332" name="Shape 332"/>
          <p:cNvSpPr/>
          <p:nvPr/>
        </p:nvSpPr>
        <p:spPr>
          <a:xfrm>
            <a:off x="809683" y="3625850"/>
            <a:ext cx="11385433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&lt;rdf:Description rdf:about=“http://pbs.gov.au/patient”&gt;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&lt;db:title&gt;Patient Category&lt;/db:title&gt;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&lt;db:para&gt;Categories of patients.&lt;/db:para&gt;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&lt;/rdf:Description&gt;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&lt;p:patient rdf:about="http://pbs.gov.au/patient/general"&gt;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&lt;db:title&gt;General Patient&lt;/db:title&gt;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&lt;db:para&gt;General category of patients.&lt;/db:para&gt;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&lt;/p:patient&gt;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&lt;p:patient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  rdf:about="http://pbs.gov.au/patient/concessional"&gt;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&lt;db:title&gt;Concessional Patient&lt;/db:title&gt;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&lt;db:para&gt;Those patients with concession card.&lt;/db:para&gt;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&lt;/p:patient&gt;</a:t>
            </a:r>
          </a:p>
        </p:txBody>
      </p:sp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35" name="Shape 335"/>
          <p:cNvSpPr/>
          <p:nvPr>
            <p:ph type="body" idx="1"/>
          </p:nvPr>
        </p:nvSpPr>
        <p:spPr>
          <a:xfrm>
            <a:off x="787400" y="2768600"/>
            <a:ext cx="11430000" cy="84827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Semantic Web section provides detail</a:t>
            </a:r>
          </a:p>
        </p:txBody>
      </p:sp>
      <p:sp>
        <p:nvSpPr>
          <p:cNvPr id="336" name="Shape 336"/>
          <p:cNvSpPr/>
          <p:nvPr/>
        </p:nvSpPr>
        <p:spPr>
          <a:xfrm>
            <a:off x="809683" y="3625850"/>
            <a:ext cx="11385433" cy="455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&lt;rdf:Description rdf:about="http://pbs.gov.au/copayment"&gt;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&lt;db:title&gt;Copayment&lt;/db:title&gt;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&lt;db:para&gt;The amount that the patient contributes towards the cost of a medicine.&lt;/db:para&gt;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&lt;/rdf:Description&gt;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&lt;p:copayment rdf:about="http://pbs.gov.au/</a:t>
            </a:r>
            <a:r>
              <a:rPr sz="2400">
                <a:solidFill>
                  <a:srgbClr val="F39019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copayment/general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"&gt;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&lt;db:title&gt;General Patient Charge&lt;/db:title&gt;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&lt;db:para&gt;The amount that a general patient contributes towards the cost of a medicine.&lt;/db:para&gt;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&lt;p:applies-to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  rdf:resource="http://pbs.gov.au/patient/general"/&gt;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&lt;/p:copayment&gt;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39019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Ontology</a:t>
            </a:r>
          </a:p>
        </p:txBody>
      </p:sp>
      <p:sp>
        <p:nvSpPr>
          <p:cNvPr id="339" name="Shape 339"/>
          <p:cNvSpPr/>
          <p:nvPr>
            <p:ph type="body" idx="1"/>
          </p:nvPr>
        </p:nvSpPr>
        <p:spPr>
          <a:xfrm>
            <a:off x="787400" y="2768600"/>
            <a:ext cx="11430000" cy="6101458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Groups also rely on semantic concepts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Reimplement groups using PBS Ontology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[discussion coming later]</a:t>
            </a:r>
          </a:p>
        </p:txBody>
      </p:sp>
    </p:spTree>
  </p:cSld>
  <p:clrMapOvr>
    <a:masterClrMapping/>
  </p:clrMapOvr>
  <p:transition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Temporal Data</a:t>
            </a:r>
          </a:p>
        </p:txBody>
      </p:sp>
      <p:sp>
        <p:nvSpPr>
          <p:cNvPr id="342" name="Shape 3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Current PBS XML: monthly snapshot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Scripts are valid for 12 months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Vendor RFE: supply previous 12 month deprecated data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Streamlined Authority codes</a:t>
            </a:r>
          </a:p>
        </p:txBody>
      </p:sp>
    </p:spTree>
  </p:cSld>
  <p:clrMapOvr>
    <a:masterClrMapping/>
  </p:clrMapOvr>
  <p:transition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Temporal Data</a:t>
            </a:r>
          </a:p>
        </p:txBody>
      </p:sp>
      <p:sp>
        <p:nvSpPr>
          <p:cNvPr id="345" name="Shape 3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Transitional arrangements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Allow scripts &amp; repeats to be supplied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 new scripts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“Inactive” items</a:t>
            </a:r>
          </a:p>
        </p:txBody>
      </p:sp>
    </p:spTree>
  </p:cSld>
  <p:clrMapOvr>
    <a:masterClrMapping/>
  </p:clrMapOvr>
  <p:transition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Temporal Data</a:t>
            </a:r>
          </a:p>
        </p:txBody>
      </p:sp>
      <p:sp>
        <p:nvSpPr>
          <p:cNvPr id="348" name="Shape 3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Ideas: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Populate pbs:effectivity/pbs:non-effective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+ no change to schema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- makes processing harder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  doesn’t help transitional items</a:t>
            </a:r>
          </a:p>
        </p:txBody>
      </p:sp>
    </p:spTree>
  </p:cSld>
  <p:clrMapOvr>
    <a:masterClrMapping/>
  </p:clrMapOvr>
  <p:transition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Temporal Data</a:t>
            </a:r>
          </a:p>
        </p:txBody>
      </p:sp>
      <p:sp>
        <p:nvSpPr>
          <p:cNvPr id="351" name="Shape 351"/>
          <p:cNvSpPr/>
          <p:nvPr>
            <p:ph type="body" idx="1"/>
          </p:nvPr>
        </p:nvSpPr>
        <p:spPr>
          <a:xfrm>
            <a:off x="787400" y="2768600"/>
            <a:ext cx="11430000" cy="3880545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Ideas: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Populate pbs:effectivity/pbs:non-effective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Add pbs:effectivity/pbs:supply-only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+ handles transitional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- makes processing harder</a:t>
            </a:r>
          </a:p>
        </p:txBody>
      </p:sp>
      <p:sp>
        <p:nvSpPr>
          <p:cNvPr id="352" name="Shape 352"/>
          <p:cNvSpPr/>
          <p:nvPr/>
        </p:nvSpPr>
        <p:spPr>
          <a:xfrm>
            <a:off x="1107757" y="6960294"/>
            <a:ext cx="8345241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&lt;prescribing-rule&gt;</a:t>
            </a: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</a:b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&lt;effectivity&gt;</a:t>
            </a: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</a:b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  &lt;start&gt;2000-01-01&lt;/start&gt;</a:t>
            </a: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</a:b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  &lt;supply-only&gt;2015-03-01&lt;/supply-only&gt;</a:t>
            </a: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</a:b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  &lt;non-effective&gt;2016-03-01&lt;/non-effective&gt;</a:t>
            </a:r>
          </a:p>
        </p:txBody>
      </p:sp>
    </p:spTree>
  </p:cSld>
  <p:clrMapOvr>
    <a:masterClrMapping/>
  </p:clrMapOvr>
  <p:transition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Temporal Data</a:t>
            </a:r>
          </a:p>
        </p:txBody>
      </p:sp>
      <p:sp>
        <p:nvSpPr>
          <p:cNvPr id="355" name="Shape 355"/>
          <p:cNvSpPr/>
          <p:nvPr>
            <p:ph type="body" idx="1"/>
          </p:nvPr>
        </p:nvSpPr>
        <p:spPr>
          <a:xfrm>
            <a:off x="787400" y="2768600"/>
            <a:ext cx="11430000" cy="3880545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Ideas: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Add new elements: pbs:supply-only, pbs:delisted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+ handles transitional items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  separate from current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- other objects? restriction-refs, product listings</a:t>
            </a:r>
          </a:p>
        </p:txBody>
      </p:sp>
      <p:sp>
        <p:nvSpPr>
          <p:cNvPr id="356" name="Shape 356"/>
          <p:cNvSpPr/>
          <p:nvPr/>
        </p:nvSpPr>
        <p:spPr>
          <a:xfrm>
            <a:off x="1653857" y="6725344"/>
            <a:ext cx="3772496" cy="250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&lt;prescribing-rule&gt;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&lt;ready-prepared&gt;…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&lt;supply-only&gt;</a:t>
            </a: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</a:b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&lt;ready-prepared&gt;…</a:t>
            </a: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</a:b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&lt;delisted&gt;</a:t>
            </a: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</a:b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  <a:t>  &lt;ready-prepared&gt;…</a:t>
            </a:r>
            <a:b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Courier New"/>
                <a:ea typeface="Courier New"/>
                <a:cs typeface="Courier New"/>
                <a:sym typeface="Courier New"/>
              </a:rPr>
            </a:br>
          </a:p>
        </p:txBody>
      </p:sp>
    </p:spTree>
  </p:cSld>
  <p:clrMapOvr>
    <a:masterClrMapping/>
  </p:clrMapOvr>
  <p:transition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</a:t>
            </a:r>
          </a:p>
        </p:txBody>
      </p:sp>
      <p:sp>
        <p:nvSpPr>
          <p:cNvPr id="359" name="Shape 3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Re-structure XML for simplicity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Pricing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Rationalise ready-prepared &amp; infusible</a:t>
            </a:r>
          </a:p>
        </p:txBody>
      </p:sp>
    </p:spTree>
  </p:cSld>
  <p:clrMapOvr>
    <a:masterClrMapping/>
  </p:clrMapOvr>
  <p:transition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</a:t>
            </a:r>
          </a:p>
        </p:txBody>
      </p:sp>
      <p:sp>
        <p:nvSpPr>
          <p:cNvPr id="362" name="Shape 3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v2 Pricing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Ready prepared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Normalised for prescribing rule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pbs:reimbursement, pbs:lowest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Product listing(s)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pbs:prices</a:t>
            </a:r>
          </a:p>
        </p:txBody>
      </p:sp>
    </p:spTree>
  </p:cSld>
  <p:clrMapOvr>
    <a:masterClrMapping/>
  </p:clrMapOvr>
  <p:transition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</a:t>
            </a:r>
          </a:p>
        </p:txBody>
      </p:sp>
      <p:sp>
        <p:nvSpPr>
          <p:cNvPr id="365" name="Shape 3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v2 Pricing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Ready prepared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Exceptions for variant pricing models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no-premium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no-premium-no-charge</a:t>
            </a:r>
          </a:p>
        </p:txBody>
      </p:sp>
    </p:spTree>
  </p:cSld>
  <p:clrMapOvr>
    <a:masterClrMapping/>
  </p:clrMapOvr>
  <p:transition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</a:t>
            </a:r>
          </a:p>
        </p:txBody>
      </p:sp>
      <p:sp>
        <p:nvSpPr>
          <p:cNvPr id="368" name="Shape 3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v2 Pricing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Infusible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Originally designed for cost-efficient algorithm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pbs:prices, pbs:tpp-list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Not useful for final algorithm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2.10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Draft available 2014-08-20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Production 2015-01-15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Patch release (1) 2015-02-03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Patch release (2) 2015-02-04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1 March 2015 PBS Schedule conformant</a:t>
            </a:r>
          </a:p>
        </p:txBody>
      </p:sp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</a:t>
            </a:r>
          </a:p>
        </p:txBody>
      </p:sp>
      <p:sp>
        <p:nvSpPr>
          <p:cNvPr id="371" name="Shape 3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v3 Pricing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Focus on product listing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Make more explicit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Denormalise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Works for both ready-prepared and infusible</a:t>
            </a:r>
          </a:p>
        </p:txBody>
      </p:sp>
    </p:spTree>
  </p:cSld>
  <p:clrMapOvr>
    <a:masterClrMapping/>
  </p:clrMapOvr>
  <p:transition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Re-factoring: Product Listing</a:t>
            </a:r>
          </a:p>
        </p:txBody>
      </p:sp>
      <p:sp>
        <p:nvSpPr>
          <p:cNvPr id="374" name="Shape 374"/>
          <p:cNvSpPr/>
          <p:nvPr/>
        </p:nvSpPr>
        <p:spPr>
          <a:xfrm>
            <a:off x="4858642" y="2311400"/>
            <a:ext cx="3287516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12345R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mq=2, rpt=5</a:t>
            </a:r>
          </a:p>
        </p:txBody>
      </p:sp>
      <p:sp>
        <p:nvSpPr>
          <p:cNvPr id="375" name="Shape 375"/>
          <p:cNvSpPr/>
          <p:nvPr/>
        </p:nvSpPr>
        <p:spPr>
          <a:xfrm>
            <a:off x="70742" y="4940300"/>
            <a:ext cx="4107757" cy="1735138"/>
          </a:xfrm>
          <a:prstGeom prst="roundRect">
            <a:avLst>
              <a:gd name="adj" fmla="val 13718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product-listing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$pricing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groups</a:t>
            </a:r>
          </a:p>
        </p:txBody>
      </p:sp>
      <p:sp>
        <p:nvSpPr>
          <p:cNvPr id="376" name="Shape 376"/>
          <p:cNvSpPr/>
          <p:nvPr/>
        </p:nvSpPr>
        <p:spPr>
          <a:xfrm>
            <a:off x="4464942" y="4935537"/>
            <a:ext cx="4107757" cy="1744663"/>
          </a:xfrm>
          <a:prstGeom prst="roundRect">
            <a:avLst>
              <a:gd name="adj" fmla="val 13643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product-listing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$pricing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groups</a:t>
            </a:r>
          </a:p>
        </p:txBody>
      </p:sp>
      <p:sp>
        <p:nvSpPr>
          <p:cNvPr id="377" name="Shape 377"/>
          <p:cNvSpPr/>
          <p:nvPr/>
        </p:nvSpPr>
        <p:spPr>
          <a:xfrm>
            <a:off x="8859142" y="4935537"/>
            <a:ext cx="4107757" cy="1744663"/>
          </a:xfrm>
          <a:prstGeom prst="roundRect">
            <a:avLst>
              <a:gd name="adj" fmla="val 13643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product-listing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$pricing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groups</a:t>
            </a:r>
          </a:p>
        </p:txBody>
      </p:sp>
      <p:sp>
        <p:nvSpPr>
          <p:cNvPr id="378" name="Shape 378"/>
          <p:cNvSpPr/>
          <p:nvPr/>
        </p:nvSpPr>
        <p:spPr>
          <a:xfrm>
            <a:off x="921270" y="7594600"/>
            <a:ext cx="2406701" cy="1270000"/>
          </a:xfrm>
          <a:prstGeom prst="roundRect">
            <a:avLst>
              <a:gd name="adj" fmla="val 18743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TPP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$ex-man</a:t>
            </a:r>
          </a:p>
        </p:txBody>
      </p:sp>
      <p:sp>
        <p:nvSpPr>
          <p:cNvPr id="379" name="Shape 379"/>
          <p:cNvSpPr/>
          <p:nvPr/>
        </p:nvSpPr>
        <p:spPr>
          <a:xfrm>
            <a:off x="5299050" y="7594600"/>
            <a:ext cx="2406700" cy="1270000"/>
          </a:xfrm>
          <a:prstGeom prst="roundRect">
            <a:avLst>
              <a:gd name="adj" fmla="val 18743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TPP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$ex-man</a:t>
            </a:r>
          </a:p>
        </p:txBody>
      </p:sp>
      <p:sp>
        <p:nvSpPr>
          <p:cNvPr id="380" name="Shape 380"/>
          <p:cNvSpPr/>
          <p:nvPr/>
        </p:nvSpPr>
        <p:spPr>
          <a:xfrm>
            <a:off x="9709670" y="7594600"/>
            <a:ext cx="2406701" cy="1270000"/>
          </a:xfrm>
          <a:prstGeom prst="roundRect">
            <a:avLst>
              <a:gd name="adj" fmla="val 18743"/>
            </a:avLst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TPP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$ex-man</a:t>
            </a:r>
          </a:p>
        </p:txBody>
      </p:sp>
      <p:sp>
        <p:nvSpPr>
          <p:cNvPr id="381" name="Shape 381"/>
          <p:cNvSpPr/>
          <p:nvPr/>
        </p:nvSpPr>
        <p:spPr>
          <a:xfrm>
            <a:off x="3380184" y="3906837"/>
            <a:ext cx="6277274" cy="703263"/>
          </a:xfrm>
          <a:prstGeom prst="roundRect">
            <a:avLst>
              <a:gd name="adj" fmla="val 27088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ready-prepared | infusible</a:t>
            </a:r>
          </a:p>
        </p:txBody>
      </p:sp>
      <p:cxnSp>
        <p:nvCxnSpPr>
          <p:cNvPr id="382" name="Connector 382"/>
          <p:cNvCxnSpPr>
            <a:stCxn id="381" idx="0"/>
            <a:endCxn id="374" idx="0"/>
          </p:cNvCxnSpPr>
          <p:nvPr/>
        </p:nvCxnSpPr>
        <p:spPr>
          <a:xfrm flipH="1" flipV="1">
            <a:off x="6502400" y="2946400"/>
            <a:ext cx="16421" cy="1312069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sp>
        <p:nvSpPr>
          <p:cNvPr id="390" name="Shape 390"/>
          <p:cNvSpPr/>
          <p:nvPr/>
        </p:nvSpPr>
        <p:spPr>
          <a:xfrm>
            <a:off x="5971806" y="3581400"/>
            <a:ext cx="1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0" fill="norm" stroke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pPr lvl="0"/>
          </a:p>
        </p:txBody>
      </p:sp>
      <p:cxnSp>
        <p:nvCxnSpPr>
          <p:cNvPr id="384" name="Connector 384"/>
          <p:cNvCxnSpPr>
            <a:stCxn id="375" idx="0"/>
            <a:endCxn id="381" idx="0"/>
          </p:cNvCxnSpPr>
          <p:nvPr/>
        </p:nvCxnSpPr>
        <p:spPr>
          <a:xfrm flipV="1">
            <a:off x="2124620" y="4258468"/>
            <a:ext cx="4394201" cy="1549401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385" name="Connector 385"/>
          <p:cNvCxnSpPr>
            <a:stCxn id="376" idx="0"/>
            <a:endCxn id="381" idx="0"/>
          </p:cNvCxnSpPr>
          <p:nvPr/>
        </p:nvCxnSpPr>
        <p:spPr>
          <a:xfrm flipV="1">
            <a:off x="6518820" y="4258468"/>
            <a:ext cx="1" cy="1549401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386" name="Connector 386"/>
          <p:cNvCxnSpPr>
            <a:stCxn id="377" idx="0"/>
            <a:endCxn id="381" idx="0"/>
          </p:cNvCxnSpPr>
          <p:nvPr/>
        </p:nvCxnSpPr>
        <p:spPr>
          <a:xfrm flipH="1" flipV="1">
            <a:off x="6518820" y="4258468"/>
            <a:ext cx="4394201" cy="1549401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387" name="Connector 387"/>
          <p:cNvCxnSpPr>
            <a:stCxn id="378" idx="0"/>
            <a:endCxn id="375" idx="0"/>
          </p:cNvCxnSpPr>
          <p:nvPr/>
        </p:nvCxnSpPr>
        <p:spPr>
          <a:xfrm flipV="1">
            <a:off x="2124620" y="5807868"/>
            <a:ext cx="1" cy="2421732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388" name="Connector 388"/>
          <p:cNvCxnSpPr>
            <a:stCxn id="379" idx="0"/>
            <a:endCxn id="376" idx="0"/>
          </p:cNvCxnSpPr>
          <p:nvPr/>
        </p:nvCxnSpPr>
        <p:spPr>
          <a:xfrm flipV="1">
            <a:off x="6502400" y="5807868"/>
            <a:ext cx="16421" cy="2421732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  <p:cxnSp>
        <p:nvCxnSpPr>
          <p:cNvPr id="389" name="Connector 389"/>
          <p:cNvCxnSpPr>
            <a:stCxn id="380" idx="0"/>
            <a:endCxn id="377" idx="0"/>
          </p:cNvCxnSpPr>
          <p:nvPr/>
        </p:nvCxnSpPr>
        <p:spPr>
          <a:xfrm flipV="1">
            <a:off x="10913020" y="5807868"/>
            <a:ext cx="1" cy="2421732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</a:ln>
        </p:spPr>
      </p:cxnSp>
    </p:spTree>
  </p:cSld>
  <p:clrMapOvr>
    <a:masterClrMapping/>
  </p:clrMapOvr>
  <p:transition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</a:t>
            </a:r>
          </a:p>
        </p:txBody>
      </p:sp>
      <p:sp>
        <p:nvSpPr>
          <p:cNvPr id="393" name="Shape 393"/>
          <p:cNvSpPr/>
          <p:nvPr>
            <p:ph type="body" idx="1"/>
          </p:nvPr>
        </p:nvSpPr>
        <p:spPr>
          <a:xfrm>
            <a:off x="787400" y="2768600"/>
            <a:ext cx="11430000" cy="81299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v3 Pricing</a:t>
            </a:r>
          </a:p>
        </p:txBody>
      </p:sp>
      <p:sp>
        <p:nvSpPr>
          <p:cNvPr id="394" name="Shape 394"/>
          <p:cNvSpPr/>
          <p:nvPr/>
        </p:nvSpPr>
        <p:spPr>
          <a:xfrm>
            <a:off x="779614" y="3538336"/>
            <a:ext cx="6316677" cy="59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&lt;prescribing-rule&gt;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&lt;ready-prepared&gt;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&lt;product-listing&gt;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&lt;tpp-reference xlink:href=“#a20047385”/&gt;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&lt;code&gt;BQ&lt;/code&gt;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&lt;reimbursement&gt;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&lt;ex-manufacturer&gt;…&lt;/ex-manufacturer&gt;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…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&lt;dpmq&gt;…&lt;/dpmq&gt;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&lt;/reimbursement&gt;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&lt;lowest&gt;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&lt;ex-manufacturer&gt;…&lt;/ex-manufacturer&gt;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…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&lt;dpmq&gt;…&lt;/dpmq&gt;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&lt;/lowest&gt;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</a:t>
            </a:r>
          </a:p>
        </p:txBody>
      </p:sp>
      <p:sp>
        <p:nvSpPr>
          <p:cNvPr id="397" name="Shape 397"/>
          <p:cNvSpPr/>
          <p:nvPr>
            <p:ph type="body" idx="1"/>
          </p:nvPr>
        </p:nvSpPr>
        <p:spPr>
          <a:xfrm>
            <a:off x="787400" y="2768600"/>
            <a:ext cx="11430000" cy="81299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v3 Pricing</a:t>
            </a:r>
          </a:p>
        </p:txBody>
      </p:sp>
      <p:sp>
        <p:nvSpPr>
          <p:cNvPr id="398" name="Shape 398"/>
          <p:cNvSpPr/>
          <p:nvPr/>
        </p:nvSpPr>
        <p:spPr>
          <a:xfrm>
            <a:off x="779614" y="3538336"/>
            <a:ext cx="10350400" cy="414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&lt;manufacturer&gt;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&lt;ex-manufacturer&gt;…&lt;/ex-manufacturer&gt;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…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&lt;dpmq&gt;…&lt;/dpmq&gt;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&lt;/manufacturer&gt;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&lt;maximum-safety-net-value&gt;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…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&lt;/maximum-safety-net-value&gt;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&lt;member-of-list&gt;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  &lt;member-of ref:resource=“http://pbs.gov.au/brand-substitution/8735”/&gt;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&lt;/member-of-list&gt;</a:t>
            </a:r>
          </a:p>
        </p:txBody>
      </p:sp>
    </p:spTree>
  </p:cSld>
  <p:clrMapOvr>
    <a:masterClrMapping/>
  </p:clrMapOvr>
  <p:transition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Re-factoring: Groups</a:t>
            </a:r>
          </a:p>
        </p:txBody>
      </p:sp>
      <p:sp>
        <p:nvSpPr>
          <p:cNvPr id="401" name="Shape 4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Reimplement groups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Use Semantic Web, ontology</a:t>
            </a:r>
          </a:p>
        </p:txBody>
      </p:sp>
    </p:spTree>
  </p:cSld>
  <p:clrMapOvr>
    <a:masterClrMapping/>
  </p:clrMapOvr>
  <p:transition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Re-factoring: Groups</a:t>
            </a:r>
          </a:p>
        </p:txBody>
      </p:sp>
      <p:sp>
        <p:nvSpPr>
          <p:cNvPr id="404" name="Shape 4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Groups have three components: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Group type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Group type instance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Group members</a:t>
            </a:r>
          </a:p>
        </p:txBody>
      </p:sp>
    </p:spTree>
  </p:cSld>
  <p:clrMapOvr>
    <a:masterClrMapping/>
  </p:clrMapOvr>
  <p:transition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Re-factoring: Groups</a:t>
            </a:r>
          </a:p>
        </p:txBody>
      </p:sp>
      <p:sp>
        <p:nvSpPr>
          <p:cNvPr id="407" name="Shape 407"/>
          <p:cNvSpPr/>
          <p:nvPr>
            <p:ph type="body" idx="1"/>
          </p:nvPr>
        </p:nvSpPr>
        <p:spPr>
          <a:xfrm>
            <a:off x="787400" y="2768600"/>
            <a:ext cx="11430000" cy="1799134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Group type definition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Description, default value, other values</a:t>
            </a:r>
          </a:p>
        </p:txBody>
      </p:sp>
      <p:sp>
        <p:nvSpPr>
          <p:cNvPr id="408" name="Shape 408"/>
          <p:cNvSpPr/>
          <p:nvPr/>
        </p:nvSpPr>
        <p:spPr>
          <a:xfrm>
            <a:off x="766241" y="4643933"/>
            <a:ext cx="10385452" cy="2302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&lt;rdf:Description rdf:about=“http://pbs.gov.au/pack-breakability”&gt;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&lt;db:title&gt;Pack Breakability&lt;/db:title&gt;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&lt;db:para&gt;Whether a pack may be broken&lt;/db:para&gt;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&lt;p:default rdf:resource=“http://pbs.gov.au/pack-breakability/breakable”/&gt;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&lt;p:member-type ref:resource=“http://schema.pbs.gov.au/ready-prepared”/&gt;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&lt;/rdf:Description&gt;</a:t>
            </a:r>
          </a:p>
        </p:txBody>
      </p:sp>
    </p:spTree>
  </p:cSld>
  <p:clrMapOvr>
    <a:masterClrMapping/>
  </p:clrMapOvr>
  <p:transition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Re-factoring: Groups</a:t>
            </a:r>
          </a:p>
        </p:txBody>
      </p:sp>
      <p:sp>
        <p:nvSpPr>
          <p:cNvPr id="411" name="Shape 411"/>
          <p:cNvSpPr/>
          <p:nvPr>
            <p:ph type="body" idx="1"/>
          </p:nvPr>
        </p:nvSpPr>
        <p:spPr>
          <a:xfrm>
            <a:off x="787400" y="2768600"/>
            <a:ext cx="11430000" cy="1799134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Group type instance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Identified by URI</a:t>
            </a:r>
          </a:p>
        </p:txBody>
      </p:sp>
      <p:sp>
        <p:nvSpPr>
          <p:cNvPr id="412" name="Shape 412"/>
          <p:cNvSpPr/>
          <p:nvPr/>
        </p:nvSpPr>
        <p:spPr>
          <a:xfrm>
            <a:off x="766241" y="4643933"/>
            <a:ext cx="11225481" cy="3039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&lt;p:pack-breakability rdf:about=“</a:t>
            </a:r>
            <a:r>
              <a:rPr sz="2400">
                <a:solidFill>
                  <a:srgbClr val="F39019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http://pbs.gov.au/pack-breakability/breakable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”&gt;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&lt;db:title&gt;Pack Breakable&lt;/db:title&gt;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&lt;db:para&gt;The pack may be broken&lt;/db:para&gt;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&lt;/p:pack-breakability&gt;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&lt;p:pack-breakability rdf:about=“</a:t>
            </a:r>
            <a:r>
              <a:rPr sz="2400">
                <a:solidFill>
                  <a:srgbClr val="F39019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http://pbs.gov.au/pack-breakability/not-breakable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”&gt;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&lt;db:title&gt;Pack Not Breakable&lt;/db:title&gt;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&lt;db:para&gt;The pack must not be broken&lt;/db:para&gt;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&lt;/p:pack-breakability&gt;</a:t>
            </a:r>
          </a:p>
        </p:txBody>
      </p:sp>
    </p:spTree>
  </p:cSld>
  <p:clrMapOvr>
    <a:masterClrMapping/>
  </p:clrMapOvr>
  <p:transition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Re-factoring: Groups</a:t>
            </a:r>
          </a:p>
        </p:txBody>
      </p:sp>
      <p:sp>
        <p:nvSpPr>
          <p:cNvPr id="415" name="Shape 415"/>
          <p:cNvSpPr/>
          <p:nvPr>
            <p:ph type="body" idx="1"/>
          </p:nvPr>
        </p:nvSpPr>
        <p:spPr>
          <a:xfrm>
            <a:off x="787400" y="2768600"/>
            <a:ext cx="11430000" cy="1799134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Group membership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Missing membership uses default</a:t>
            </a:r>
          </a:p>
        </p:txBody>
      </p:sp>
      <p:sp>
        <p:nvSpPr>
          <p:cNvPr id="416" name="Shape 416"/>
          <p:cNvSpPr/>
          <p:nvPr/>
        </p:nvSpPr>
        <p:spPr>
          <a:xfrm>
            <a:off x="766241" y="4643933"/>
            <a:ext cx="10616795" cy="267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&lt;prescribing-rule&gt;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&lt;ready-prepared&gt;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&lt;member-of-list&gt;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  &lt;member-of ref:resource=“http://pbs.gov.au/pack-breakability/breakable”/&gt;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&lt;/member-of-list&gt;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&lt;/ready-prepared&gt;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&lt;/prescribing-rule&gt;</a:t>
            </a:r>
          </a:p>
        </p:txBody>
      </p:sp>
    </p:spTree>
  </p:cSld>
  <p:clrMapOvr>
    <a:masterClrMapping/>
  </p:clrMapOvr>
  <p:transition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Re-factoring: Groups</a:t>
            </a:r>
          </a:p>
        </p:txBody>
      </p:sp>
      <p:sp>
        <p:nvSpPr>
          <p:cNvPr id="419" name="Shape 419"/>
          <p:cNvSpPr/>
          <p:nvPr>
            <p:ph type="body" idx="1"/>
          </p:nvPr>
        </p:nvSpPr>
        <p:spPr>
          <a:xfrm>
            <a:off x="787400" y="2768600"/>
            <a:ext cx="11430000" cy="75069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Example: brand substitution</a:t>
            </a:r>
          </a:p>
        </p:txBody>
      </p:sp>
      <p:sp>
        <p:nvSpPr>
          <p:cNvPr id="420" name="Shape 420"/>
          <p:cNvSpPr/>
          <p:nvPr/>
        </p:nvSpPr>
        <p:spPr>
          <a:xfrm>
            <a:off x="766241" y="3526333"/>
            <a:ext cx="10930129" cy="5617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&lt;rdf:Description rdf:about=“http://pbs.gov.au/brand-substitution”&gt;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&lt;db:title&gt;Brand Substitution&lt;/db:title&gt;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&lt;db:para&gt;The circumstances under which a TPP may be substituted&lt;/db:para&gt;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&lt;p:member-type ref:resource=“http://schema.pbs.gov.au/product-listing”/&gt;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&lt;/rdf:Description&gt;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&lt;p:brand-substitution rdf:about=“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http://pbs.gov.au/brand-substitution/7625143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”&gt;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&lt;db:title&gt;Brand Substitution Group 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7625143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&lt;/db:title&gt;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&lt;/p:brand-substitution&gt;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&lt;product-listing&gt;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&lt;member-of-list&gt;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  &lt;member-of rdf:resource=“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http://pbs.gov.au/brand-substitution/7625143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”/&gt;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  &lt;/member-of-list&gt;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</a:endParaRPr>
          </a:p>
          <a:p>
            <a:pPr lvl="0" algn="l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&lt;/product-listing&gt;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2.10</a:t>
            </a:r>
          </a:p>
        </p:txBody>
      </p:sp>
      <p:sp>
        <p:nvSpPr>
          <p:cNvPr id="68" name="Shape 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Hospital Medication Charts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Included in 1 March 2015 PBS Schedule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Trial commences 1 April 2015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Change: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Written authorities will be included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</a:b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April 2015 Schedule</a:t>
            </a:r>
          </a:p>
        </p:txBody>
      </p:sp>
    </p:spTree>
  </p:cSld>
  <p:clrMapOvr>
    <a:masterClrMapping/>
  </p:clrMapOvr>
  <p:transition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Clean-up</a:t>
            </a:r>
          </a:p>
        </p:txBody>
      </p:sp>
      <p:sp>
        <p:nvSpPr>
          <p:cNvPr id="423" name="Shape 4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Rationalise XML Namespaces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Remove redundant, obsolete elements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Consistency</a:t>
            </a:r>
          </a:p>
        </p:txBody>
      </p:sp>
    </p:spTree>
  </p:cSld>
  <p:clrMapOvr>
    <a:masterClrMapping/>
  </p:clrMapOvr>
  <p:transition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Clean-up</a:t>
            </a:r>
          </a:p>
        </p:txBody>
      </p:sp>
      <p:sp>
        <p:nvSpPr>
          <p:cNvPr id="426" name="Shape 4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Rationalise XML Namespaces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Use default namespace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Merge redundant definitions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g2g, rwt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Remove extraneous definitions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contrib, admin, dr, container, sn, etc</a:t>
            </a:r>
          </a:p>
        </p:txBody>
      </p:sp>
    </p:spTree>
  </p:cSld>
  <p:clrMapOvr>
    <a:masterClrMapping/>
  </p:clrMapOvr>
  <p:transition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Clean-up</a:t>
            </a:r>
          </a:p>
        </p:txBody>
      </p:sp>
      <p:sp>
        <p:nvSpPr>
          <p:cNvPr id="429" name="Shape 4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Remove redundant, obsolete elements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See revision history</a:t>
            </a:r>
          </a:p>
        </p:txBody>
      </p:sp>
    </p:spTree>
  </p:cSld>
  <p:clrMapOvr>
    <a:masterClrMapping/>
  </p:clrMapOvr>
  <p:transition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Clean-up</a:t>
            </a:r>
          </a:p>
        </p:txBody>
      </p:sp>
      <p:sp>
        <p:nvSpPr>
          <p:cNvPr id="432" name="Shape 4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Consistency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Make sure content models are defined consistently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Remove attributes: use elements instead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Only xml:id, xlink:href, rdf:resource</a:t>
            </a:r>
          </a:p>
        </p:txBody>
      </p:sp>
    </p:spTree>
  </p:cSld>
  <p:clrMapOvr>
    <a:masterClrMapping/>
  </p:clrMapOvr>
  <p:transition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435" name="Shape 435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39019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Remote Area Services</a:t>
            </a:r>
          </a:p>
        </p:txBody>
      </p:sp>
      <p:sp>
        <p:nvSpPr>
          <p:cNvPr id="438" name="Shape 4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Reporting requirements for remote areas</a:t>
            </a:r>
          </a:p>
        </p:txBody>
      </p:sp>
    </p:spTree>
  </p:cSld>
  <p:clrMapOvr>
    <a:masterClrMapping/>
  </p:clrMapOvr>
  <p:transition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Private Scripts</a:t>
            </a:r>
          </a:p>
        </p:txBody>
      </p:sp>
      <p:sp>
        <p:nvSpPr>
          <p:cNvPr id="441" name="Shape 4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Collection of data on private scripts</a:t>
            </a:r>
          </a:p>
        </p:txBody>
      </p:sp>
    </p:spTree>
  </p:cSld>
  <p:clrMapOvr>
    <a:masterClrMapping/>
  </p:clrMapOvr>
  <p:transition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Agenda</a:t>
            </a:r>
          </a:p>
        </p:txBody>
      </p:sp>
      <p:sp>
        <p:nvSpPr>
          <p:cNvPr id="444" name="Shape 444"/>
          <p:cNvSpPr/>
          <p:nvPr>
            <p:ph type="body" idx="1"/>
          </p:nvPr>
        </p:nvSpPr>
        <p:spPr>
          <a:xfrm>
            <a:off x="787400" y="2768600"/>
            <a:ext cx="11430000" cy="6007100"/>
          </a:xfrm>
          <a:prstGeom prst="rect">
            <a:avLst/>
          </a:prstGeom>
        </p:spPr>
        <p:txBody>
          <a:bodyPr numCol="2" spcCol="571500"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Welcome/Introduction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Action Items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v2.10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Community Access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Authority Review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Enhancements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AMT v3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3.0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Other Business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39019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Meeting close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PBS XML Schema 2.10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Complex Authority Required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Data will be populated for 1 July 2015 Schedule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64529" dir="2700000">
                <a:srgbClr val="000000">
                  <a:alpha val="48275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64529" dir="2700000">
                <a:srgbClr val="000000">
                  <a:alpha val="48275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64529" dir="2700000">
                <a:srgbClr val="000000">
                  <a:alpha val="48275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64529" dir="2700000">
                <a:srgbClr val="000000">
                  <a:alpha val="48275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